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Play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d725bfc12_1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0d725bfc12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d725bfc12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0d725bfc12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0d725bfc12_1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d725bfc12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0d725bfc12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0d725bfc12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d725bfc12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0d725bfc12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d725bfc12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0d725bfc1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d725bfc1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0d725bfc12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0d725bfc12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d725bfc1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30d725bfc12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0d725bfc12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d725bfc12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0d725bfc1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1a6f736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11a6f736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11a6f736f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d725bfc12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0d725bfc1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0c4e8f4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0c4e8f45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10c4e8f45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lay"/>
              <a:buNone/>
              <a:defRPr sz="6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lay"/>
              <a:buNone/>
              <a:defRPr sz="48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2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9049915" y="981522"/>
            <a:ext cx="2592288" cy="9361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sz="4400" b="1" i="0" u="none" strike="noStrike" cap="non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  <a:defRPr sz="4400" b="1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id.found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techtsolutionspartners.com" TargetMode="External"/><Relationship Id="rId4" Type="http://schemas.openxmlformats.org/officeDocument/2006/relationships/hyperlink" Target="http://www.nist.gov/identity-access-manage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96975" y="2785600"/>
            <a:ext cx="72009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/>
              <a:t>Privacy by Design: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sz="3300"/>
              <a:t>A Practical Guide for Systems Integrators in the Age of Data Protection</a:t>
            </a:r>
            <a:endParaRPr sz="3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696987" y="3199457"/>
            <a:ext cx="7200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dirty="0"/>
              <a:t>What role does identity play at the intersection of data privacy and access control?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410550" y="335000"/>
            <a:ext cx="11370900" cy="15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C000"/>
                </a:solidFill>
                <a:latin typeface="Play"/>
              </a:rPr>
              <a:t>Evolution of Identity</a:t>
            </a:r>
            <a:endParaRPr sz="4000" b="1" dirty="0">
              <a:solidFill>
                <a:srgbClr val="FFC000"/>
              </a:solidFill>
              <a:latin typeface="Play"/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C000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347275" y="4847900"/>
            <a:ext cx="15864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148100" y="4847900"/>
            <a:ext cx="15864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8808325" y="4847900"/>
            <a:ext cx="15864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522525" y="1359828"/>
            <a:ext cx="11081700" cy="48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068" y="1535985"/>
            <a:ext cx="10790375" cy="45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410550" y="335000"/>
            <a:ext cx="11370900" cy="15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C000"/>
                </a:solidFill>
                <a:latin typeface="Play"/>
                <a:cs typeface="Calibri" panose="020F0502020204030204" pitchFamily="34" charset="0"/>
              </a:rPr>
              <a:t>Decentralized Identifiers (DIDs)</a:t>
            </a:r>
            <a:endParaRPr sz="4000" b="1" dirty="0">
              <a:solidFill>
                <a:srgbClr val="FFC000"/>
              </a:solidFill>
              <a:latin typeface="Play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C000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22525" y="1359833"/>
            <a:ext cx="11081700" cy="48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163" y="1875825"/>
            <a:ext cx="9027675" cy="29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706787" y="2000732"/>
            <a:ext cx="7200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dirty="0"/>
              <a:t>Real World Applications?</a:t>
            </a:r>
            <a:endParaRPr dirty="0"/>
          </a:p>
        </p:txBody>
      </p:sp>
      <p:pic>
        <p:nvPicPr>
          <p:cNvPr id="146" name="Google Shape;146;p23" descr="Marriott data breach  &gt;  Marriott logo + binary data stream through the fingers of a hack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675" y="3448925"/>
            <a:ext cx="3306650" cy="22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37887" y="4401582"/>
            <a:ext cx="7200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dirty="0"/>
              <a:t>Want to learn more?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sz="3000" u="sng" dirty="0">
                <a:solidFill>
                  <a:schemeClr val="hlink"/>
                </a:solidFill>
                <a:hlinkClick r:id="rId3"/>
              </a:rPr>
              <a:t>www.nfid.foundation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sz="3000" u="sng" dirty="0">
                <a:solidFill>
                  <a:schemeClr val="hlink"/>
                </a:solidFill>
                <a:hlinkClick r:id="rId4"/>
              </a:rPr>
              <a:t>www.nist.gov/identity-access-management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sz="3000" u="sng" dirty="0">
                <a:solidFill>
                  <a:schemeClr val="hlink"/>
                </a:solidFill>
                <a:hlinkClick r:id="rId5"/>
              </a:rPr>
              <a:t>www.protechtsolutionspartners.com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1150860" y="1491686"/>
            <a:ext cx="9634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Play"/>
              <a:buNone/>
            </a:pPr>
            <a:r>
              <a:rPr lang="en-US" sz="6600" b="1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158" name="Google Shape;158;p25"/>
          <p:cNvCxnSpPr/>
          <p:nvPr/>
        </p:nvCxnSpPr>
        <p:spPr>
          <a:xfrm>
            <a:off x="5128161" y="3274858"/>
            <a:ext cx="193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25"/>
          <p:cNvSpPr txBox="1"/>
          <p:nvPr/>
        </p:nvSpPr>
        <p:spPr>
          <a:xfrm>
            <a:off x="1150860" y="-108514"/>
            <a:ext cx="9634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Q&amp;A</a:t>
            </a:r>
            <a:endParaRPr/>
          </a:p>
        </p:txBody>
      </p:sp>
      <p:pic>
        <p:nvPicPr>
          <p:cNvPr id="160" name="Google Shape;160;p25" descr="A qr code with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412" y="4180642"/>
            <a:ext cx="2551174" cy="255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2936748" y="3451704"/>
            <a:ext cx="606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Please scan the QR code below to complete our survey and share your thoughts and experiences.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32484" y="4077878"/>
            <a:ext cx="19392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Zachary Klares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Vice President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PDQ</a:t>
            </a:r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75" y="220725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550" y="220725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1037" y="220725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6512" y="220725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247959" y="4077878"/>
            <a:ext cx="19392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Jon Polly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Chief Solutions Officer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Protecht Solutions Partners</a:t>
            </a:r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5763434" y="4077878"/>
            <a:ext cx="19392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Sonia Siddiqui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Legal Director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Kohler</a:t>
            </a: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8167100" y="4077875"/>
            <a:ext cx="21834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Travis Willis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Business Development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LEGIC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dirty="0"/>
              <a:t>How important is data privacy?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54725" y="561625"/>
            <a:ext cx="11370900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71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50"/>
              <a:buChar char="●"/>
            </a:pPr>
            <a:r>
              <a:rPr lang="en-US" sz="2500" b="1" dirty="0">
                <a:solidFill>
                  <a:srgbClr val="FFC000"/>
                </a:solidFill>
                <a:latin typeface="Play"/>
              </a:rPr>
              <a:t>In 2024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, there are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138 countries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with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data and consumer privacy laws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.</a:t>
            </a:r>
            <a:endParaRPr sz="2500" dirty="0">
              <a:solidFill>
                <a:srgbClr val="FFC000"/>
              </a:solidFill>
              <a:latin typeface="Play"/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50"/>
              <a:buChar char="●"/>
            </a:pPr>
            <a:r>
              <a:rPr lang="en-US" sz="2500" dirty="0">
                <a:solidFill>
                  <a:srgbClr val="FFC000"/>
                </a:solidFill>
                <a:latin typeface="Play"/>
              </a:rPr>
              <a:t>As of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July 2024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,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20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states have passed comprehensive data privacy laws.</a:t>
            </a:r>
            <a:endParaRPr sz="2500" dirty="0">
              <a:solidFill>
                <a:srgbClr val="FFC000"/>
              </a:solidFill>
              <a:latin typeface="Play"/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50"/>
              <a:buChar char="●"/>
            </a:pPr>
            <a:r>
              <a:rPr lang="en-US" sz="2500" b="1" dirty="0">
                <a:solidFill>
                  <a:srgbClr val="FFC000"/>
                </a:solidFill>
                <a:latin typeface="Play"/>
              </a:rPr>
              <a:t>70%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of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US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and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UK organizations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have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designated internal officers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to lead and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implement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data privacy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measures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.</a:t>
            </a:r>
            <a:endParaRPr sz="2500" dirty="0">
              <a:solidFill>
                <a:srgbClr val="FFC000"/>
              </a:solidFill>
              <a:latin typeface="Play"/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50"/>
              <a:buChar char="●"/>
            </a:pPr>
            <a:r>
              <a:rPr lang="en-US" sz="2500" dirty="0">
                <a:solidFill>
                  <a:srgbClr val="FFC000"/>
                </a:solidFill>
                <a:latin typeface="Play"/>
              </a:rPr>
              <a:t>As of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2023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, about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46%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of consumers worldwide are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aware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 of their </a:t>
            </a:r>
            <a:r>
              <a:rPr lang="en-US" sz="2500" b="1" dirty="0">
                <a:solidFill>
                  <a:srgbClr val="FFC000"/>
                </a:solidFill>
                <a:latin typeface="Play"/>
              </a:rPr>
              <a:t>country’s data privacy laws</a:t>
            </a:r>
            <a:r>
              <a:rPr lang="en-US" sz="2500" dirty="0">
                <a:solidFill>
                  <a:srgbClr val="FFC000"/>
                </a:solidFill>
                <a:latin typeface="Play"/>
              </a:rPr>
              <a:t>.</a:t>
            </a:r>
            <a:endParaRPr sz="2500" dirty="0">
              <a:solidFill>
                <a:srgbClr val="FFC000"/>
              </a:solidFill>
              <a:latin typeface="Play"/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2500" b="1" dirty="0">
                <a:solidFill>
                  <a:schemeClr val="accent1"/>
                </a:solidFill>
                <a:latin typeface="Play"/>
              </a:rPr>
              <a:t>66%</a:t>
            </a:r>
            <a:r>
              <a:rPr lang="en-US" sz="2500" dirty="0">
                <a:solidFill>
                  <a:schemeClr val="accent1"/>
                </a:solidFill>
                <a:latin typeface="Play"/>
              </a:rPr>
              <a:t> of global consumers feel that tech companies have too much control over their data.</a:t>
            </a:r>
            <a:endParaRPr sz="2500" dirty="0">
              <a:solidFill>
                <a:schemeClr val="accent1"/>
              </a:solidFill>
              <a:latin typeface="Play"/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1800" dirty="0">
              <a:solidFill>
                <a:srgbClr val="FFC000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191625" y="6552600"/>
            <a:ext cx="40464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Source: https://edgedelta.com/company/blog/data-privacy-statistics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/>
              <a:t>What laws currently impact the security industry?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1913" t="29610" r="3110" b="2863"/>
          <a:stretch/>
        </p:blipFill>
        <p:spPr>
          <a:xfrm>
            <a:off x="651775" y="1349875"/>
            <a:ext cx="10888452" cy="49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 idx="4294967295"/>
          </p:nvPr>
        </p:nvSpPr>
        <p:spPr>
          <a:xfrm>
            <a:off x="1923398" y="-83725"/>
            <a:ext cx="8672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sz="4000" dirty="0">
                <a:cs typeface="Calibri" panose="020F0502020204030204" pitchFamily="34" charset="0"/>
              </a:rPr>
              <a:t>Why Does Data Privacy Matter?</a:t>
            </a:r>
            <a:endParaRPr sz="4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r="80860"/>
          <a:stretch/>
        </p:blipFill>
        <p:spPr>
          <a:xfrm>
            <a:off x="8658175" y="1690838"/>
            <a:ext cx="1027149" cy="19202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0" y="5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accen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highlight>
                  <a:schemeClr val="lt1"/>
                </a:highlight>
                <a:latin typeface="Play"/>
                <a:ea typeface="Calibri"/>
                <a:cs typeface="Calibri"/>
                <a:sym typeface="Calibri"/>
              </a:rPr>
              <a:t>Newly Enhanced Privacy Laws in US States</a:t>
            </a:r>
            <a:endParaRPr sz="4000" b="1" dirty="0">
              <a:solidFill>
                <a:schemeClr val="accent1"/>
              </a:solidFill>
              <a:highlight>
                <a:schemeClr val="lt1"/>
              </a:highlight>
              <a:latin typeface="Play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l="77559"/>
          <a:stretch/>
        </p:blipFill>
        <p:spPr>
          <a:xfrm>
            <a:off x="5995400" y="3857837"/>
            <a:ext cx="129880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l="70782" t="6778" r="2" b="14580"/>
          <a:stretch/>
        </p:blipFill>
        <p:spPr>
          <a:xfrm>
            <a:off x="3801031" y="1760982"/>
            <a:ext cx="1816130" cy="194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6">
            <a:alphaModFix/>
          </a:blip>
          <a:srcRect r="77055"/>
          <a:stretch/>
        </p:blipFill>
        <p:spPr>
          <a:xfrm>
            <a:off x="1068175" y="3821642"/>
            <a:ext cx="1298801" cy="183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7">
            <a:alphaModFix/>
          </a:blip>
          <a:srcRect l="67180"/>
          <a:stretch/>
        </p:blipFill>
        <p:spPr>
          <a:xfrm>
            <a:off x="7377197" y="1693775"/>
            <a:ext cx="113770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7">
            <a:alphaModFix/>
          </a:blip>
          <a:srcRect l="3328" r="57331"/>
          <a:stretch/>
        </p:blipFill>
        <p:spPr>
          <a:xfrm>
            <a:off x="5747825" y="1602342"/>
            <a:ext cx="1498702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r="81280"/>
          <a:stretch/>
        </p:blipFill>
        <p:spPr>
          <a:xfrm>
            <a:off x="4345775" y="3919285"/>
            <a:ext cx="1027151" cy="173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l="39068" r="42210"/>
          <a:stretch/>
        </p:blipFill>
        <p:spPr>
          <a:xfrm>
            <a:off x="10373425" y="3909690"/>
            <a:ext cx="1027151" cy="173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>
            <a:alphaModFix/>
          </a:blip>
          <a:srcRect l="79286"/>
          <a:stretch/>
        </p:blipFill>
        <p:spPr>
          <a:xfrm>
            <a:off x="2745075" y="3882427"/>
            <a:ext cx="1137698" cy="17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6">
            <a:alphaModFix/>
          </a:blip>
          <a:srcRect l="40603" r="39920"/>
          <a:stretch/>
        </p:blipFill>
        <p:spPr>
          <a:xfrm>
            <a:off x="7397699" y="3917785"/>
            <a:ext cx="1027150" cy="170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5">
            <a:alphaModFix/>
          </a:blip>
          <a:srcRect r="73689" b="22221"/>
          <a:stretch/>
        </p:blipFill>
        <p:spPr>
          <a:xfrm>
            <a:off x="738325" y="1603147"/>
            <a:ext cx="1635651" cy="19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5">
            <a:alphaModFix/>
          </a:blip>
          <a:srcRect l="39663" r="40242" b="21358"/>
          <a:stretch/>
        </p:blipFill>
        <p:spPr>
          <a:xfrm>
            <a:off x="2455567" y="1603989"/>
            <a:ext cx="1249165" cy="194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l="78801"/>
          <a:stretch/>
        </p:blipFill>
        <p:spPr>
          <a:xfrm>
            <a:off x="10328823" y="1611163"/>
            <a:ext cx="1137699" cy="19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39309" r="39491"/>
          <a:stretch/>
        </p:blipFill>
        <p:spPr>
          <a:xfrm>
            <a:off x="8883287" y="3723100"/>
            <a:ext cx="1137699" cy="19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r="80860"/>
          <a:stretch/>
        </p:blipFill>
        <p:spPr>
          <a:xfrm>
            <a:off x="8886775" y="1614638"/>
            <a:ext cx="1027149" cy="192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696987" y="2785607"/>
            <a:ext cx="7200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lang="en-US" dirty="0"/>
              <a:t>What is Privacy by Design?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5" y="376238"/>
            <a:ext cx="619125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6685050" y="376250"/>
            <a:ext cx="5253900" cy="6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accent1"/>
                </a:solidFill>
              </a:rPr>
              <a:t>Examples:</a:t>
            </a:r>
            <a:endParaRPr sz="2600" b="1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●"/>
            </a:pPr>
            <a:r>
              <a:rPr lang="en-US" sz="2600">
                <a:solidFill>
                  <a:schemeClr val="accent1"/>
                </a:solidFill>
              </a:rPr>
              <a:t>Conducting Data Privacy Impact Assessments (DPIAs)</a:t>
            </a:r>
            <a:endParaRPr sz="2600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●"/>
            </a:pPr>
            <a:r>
              <a:rPr lang="en-US" sz="2600">
                <a:solidFill>
                  <a:schemeClr val="accent1"/>
                </a:solidFill>
              </a:rPr>
              <a:t>Implementing data minimization and anonymization techniques</a:t>
            </a:r>
            <a:endParaRPr sz="2600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●"/>
            </a:pPr>
            <a:r>
              <a:rPr lang="en-US" sz="2600">
                <a:solidFill>
                  <a:schemeClr val="accent1"/>
                </a:solidFill>
              </a:rPr>
              <a:t>Ensuring transparency and obtaining informed consent</a:t>
            </a:r>
            <a:endParaRPr sz="2600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●"/>
            </a:pPr>
            <a:r>
              <a:rPr lang="en-US" sz="2600">
                <a:solidFill>
                  <a:schemeClr val="accent1"/>
                </a:solidFill>
              </a:rPr>
              <a:t>Establishing data retention policies</a:t>
            </a:r>
            <a:endParaRPr sz="2600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●"/>
            </a:pPr>
            <a:r>
              <a:rPr lang="en-US" sz="2600">
                <a:solidFill>
                  <a:schemeClr val="accent1"/>
                </a:solidFill>
              </a:rPr>
              <a:t>Strengthening cybersecurity measures</a:t>
            </a:r>
            <a:endParaRPr sz="335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50">
              <a:solidFill>
                <a:srgbClr val="FFC000"/>
              </a:solidFill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890375" y="1906650"/>
            <a:ext cx="1493700" cy="298800"/>
          </a:xfrm>
          <a:prstGeom prst="rect">
            <a:avLst/>
          </a:prstGeom>
          <a:solidFill>
            <a:srgbClr val="6AC36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AE4FE28A-EE0E-4B2E-9421-38840B15833F}"/>
</file>

<file path=customXml/itemProps2.xml><?xml version="1.0" encoding="utf-8"?>
<ds:datastoreItem xmlns:ds="http://schemas.openxmlformats.org/officeDocument/2006/customXml" ds:itemID="{05AB426C-D3AF-487B-B074-6636196ED86A}"/>
</file>

<file path=customXml/itemProps3.xml><?xml version="1.0" encoding="utf-8"?>
<ds:datastoreItem xmlns:ds="http://schemas.openxmlformats.org/officeDocument/2006/customXml" ds:itemID="{D3653DD2-48C7-4AC7-BFCE-EF7FF13BFD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Widescreen</PresentationFormat>
  <Paragraphs>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Lato</vt:lpstr>
      <vt:lpstr>Play</vt:lpstr>
      <vt:lpstr>Office Theme</vt:lpstr>
      <vt:lpstr>Custom Design</vt:lpstr>
      <vt:lpstr>Privacy by Design:  A Practical Guide for Systems Integrators in the Age of Data Protection</vt:lpstr>
      <vt:lpstr>PowerPoint Presentation</vt:lpstr>
      <vt:lpstr>How important is data privacy?</vt:lpstr>
      <vt:lpstr>PowerPoint Presentation</vt:lpstr>
      <vt:lpstr>What laws currently impact the security industry?</vt:lpstr>
      <vt:lpstr>Why Does Data Privacy Matter?</vt:lpstr>
      <vt:lpstr>PowerPoint Presentation</vt:lpstr>
      <vt:lpstr>What is Privacy by Design?</vt:lpstr>
      <vt:lpstr>PowerPoint Presentation</vt:lpstr>
      <vt:lpstr>What role does identity play at the intersection of data privacy and access control?</vt:lpstr>
      <vt:lpstr>PowerPoint Presentation</vt:lpstr>
      <vt:lpstr>PowerPoint Presentation</vt:lpstr>
      <vt:lpstr>Real World Applications?</vt:lpstr>
      <vt:lpstr>Want to learn more? www.nfid.foundation  www.nist.gov/identity-access-management  www.protechtsolutionspartners.com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Zachary Klares</cp:lastModifiedBy>
  <cp:revision>1</cp:revision>
  <dcterms:modified xsi:type="dcterms:W3CDTF">2024-11-06T18:07:51Z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0x010100AE1364EED3B10D4D9E558B83D77EB8E7</vt:lpwstr>
  </property>
</Properties>
</file>