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  <p:sldMasterId id="2147483664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5143500" type="screen16x9"/>
  <p:notesSz cx="6858000" cy="9144000"/>
  <p:embeddedFontLst>
    <p:embeddedFont>
      <p:font typeface="Lato" panose="020F0502020204030203" pitchFamily="34" charset="0"/>
      <p:regular r:id="rId13"/>
      <p:bold r:id="rId14"/>
      <p:italic r:id="rId15"/>
      <p:boldItalic r:id="rId16"/>
    </p:embeddedFont>
    <p:embeddedFont>
      <p:font typeface="Play" pitchFamily="2" charset="0"/>
      <p:regular r:id="rId17"/>
      <p:bold r:id="rId18"/>
    </p:embeddedFont>
    <p:embeddedFont>
      <p:font typeface="Proxima Nova" panose="02000506030000020004" pitchFamily="2" charset="0"/>
      <p:regular r:id="rId19"/>
      <p:bold r:id="rId20"/>
      <p:italic r:id="rId21"/>
      <p:boldItalic r:id="rId22"/>
    </p:embeddedFont>
    <p:embeddedFont>
      <p:font typeface="Roboto" panose="02000000000000000000" pitchFamily="2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w Campagnola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7A8660A-A578-466C-AA5B-E559BBF5081D}">
  <a:tblStyle styleId="{37A8660A-A578-466C-AA5B-E559BBF5081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56" d="100"/>
          <a:sy n="156" d="100"/>
        </p:scale>
        <p:origin x="36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34" Type="http://schemas.openxmlformats.org/officeDocument/2006/relationships/customXml" Target="../customXml/item3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0be303105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g30be303105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1082c62374_1_1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31082c62374_1_15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31082c62374_1_15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1562cd5f48_0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g31562cd5f48_0_7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endParaRPr/>
          </a:p>
        </p:txBody>
      </p:sp>
      <p:sp>
        <p:nvSpPr>
          <p:cNvPr id="84" name="Google Shape;84;g31562cd5f48_0_7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12f89d382c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g312f89d382c_1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the primary challenges you've encountered when integrating access control systems across multiple properties that use different standards?</a:t>
            </a:r>
            <a:endParaRPr/>
          </a:p>
        </p:txBody>
      </p:sp>
      <p:sp>
        <p:nvSpPr>
          <p:cNvPr id="97" name="Google Shape;97;g312f89d382c_1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1562cd5f48_0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31562cd5f48_0_6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does the term 'street to suite' access mean to you, and what are the critical components of achieving this vision in a commercial building?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 you present the long-term value of integrated access solutions to property owners and management companies, especially when dealing with up-front costs?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strategies have you found effective in getting buy-in from multiple stakeholders (tenants, property owners, management) when proposing a unified access solution?</a:t>
            </a:r>
            <a:endParaRPr/>
          </a:p>
        </p:txBody>
      </p:sp>
      <p:sp>
        <p:nvSpPr>
          <p:cNvPr id="104" name="Google Shape;104;g31562cd5f48_0_6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1562cd5f48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g31562cd5f48_0_7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role do mobile credentials, cloud solutions, or other emerging technologies play in facilitating this 'street to suite' integration?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what ways can data from access control systems be used to demonstrate ROI to potential clients?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can open standards help bridge the gap between proprietary systems and create a more seamless experience?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does improving the access experience contribute to increasing property value from the perspective of real estate stakeholders?</a:t>
            </a:r>
            <a:endParaRPr/>
          </a:p>
        </p:txBody>
      </p:sp>
      <p:sp>
        <p:nvSpPr>
          <p:cNvPr id="140" name="Google Shape;140;g31562cd5f48_0_7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1562cd5f48_0_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31562cd5f48_0_7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you share an example of a successful integration where disparate systems were made to work together, and what factors led to that success?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cases where full interoperability isn't possible, what are some effective workarounds or partial solutions that still enhance user experience? </a:t>
            </a:r>
            <a:endParaRPr sz="12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you describe a situation where seamless integration of access control improved tenant satisfaction, and what was the impact on property management? </a:t>
            </a:r>
            <a:endParaRPr/>
          </a:p>
        </p:txBody>
      </p:sp>
      <p:sp>
        <p:nvSpPr>
          <p:cNvPr id="181" name="Google Shape;181;g31562cd5f48_0_7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562cd5f48_0_10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g31562cd5f48_0_10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31562cd5f48_0_10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12f89d382c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g312f89d382c_1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312f89d382c_1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522740" y="2089205"/>
            <a:ext cx="5400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"/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522740" y="3058400"/>
            <a:ext cx="54006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i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i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i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i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i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522740" y="2089205"/>
            <a:ext cx="5400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"/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522740" y="3058400"/>
            <a:ext cx="54006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i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i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i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i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i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2"/>
          </p:nvPr>
        </p:nvSpPr>
        <p:spPr>
          <a:xfrm>
            <a:off x="6270947" y="1300303"/>
            <a:ext cx="2528700" cy="2543100"/>
          </a:xfrm>
          <a:prstGeom prst="ellipse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py_Simple 01">
  <p:cSld name="CUSTOM_2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body" idx="1"/>
          </p:nvPr>
        </p:nvSpPr>
        <p:spPr>
          <a:xfrm>
            <a:off x="408850" y="1671850"/>
            <a:ext cx="6717000" cy="288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408850" y="655250"/>
            <a:ext cx="84234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60" name="Google Shape;60;p15"/>
          <p:cNvSpPr txBox="1"/>
          <p:nvPr/>
        </p:nvSpPr>
        <p:spPr>
          <a:xfrm>
            <a:off x="408849" y="4749900"/>
            <a:ext cx="202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8175B3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 sz="600">
              <a:solidFill>
                <a:srgbClr val="8175B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" name="Google Shape;61;p15"/>
          <p:cNvSpPr txBox="1"/>
          <p:nvPr/>
        </p:nvSpPr>
        <p:spPr>
          <a:xfrm>
            <a:off x="611425" y="4892701"/>
            <a:ext cx="66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VTS Confidential</a:t>
            </a:r>
            <a:endParaRPr sz="5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2" name="Google Shape;62;p15"/>
          <p:cNvPicPr preferRelativeResize="0"/>
          <p:nvPr/>
        </p:nvPicPr>
        <p:blipFill rotWithShape="1">
          <a:blip r:embed="rId2">
            <a:alphaModFix/>
          </a:blip>
          <a:srcRect r="64167" b="-10"/>
          <a:stretch/>
        </p:blipFill>
        <p:spPr>
          <a:xfrm>
            <a:off x="411900" y="399000"/>
            <a:ext cx="212980" cy="13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ftr" idx="11"/>
          </p:nvPr>
        </p:nvSpPr>
        <p:spPr>
          <a:xfrm>
            <a:off x="5956868" y="486965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 b="1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Play"/>
              <a:buNone/>
              <a:defRPr sz="3300" b="1" i="0" u="none" strike="noStrike" cap="none">
                <a:solidFill>
                  <a:schemeClr val="accent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5318039" y="4845587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522740" y="2089205"/>
            <a:ext cx="5400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"/>
              <a:buNone/>
            </a:pPr>
            <a:r>
              <a:rPr lang="en" sz="3200" b="1">
                <a:latin typeface="Play"/>
                <a:ea typeface="Play"/>
                <a:cs typeface="Play"/>
                <a:sym typeface="Play"/>
              </a:rPr>
              <a:t>No Standards, No Problem!</a:t>
            </a:r>
            <a:endParaRPr sz="3200" b="1">
              <a:latin typeface="Play"/>
              <a:ea typeface="Play"/>
              <a:cs typeface="Play"/>
              <a:sym typeface="Play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"/>
              <a:buNone/>
            </a:pPr>
            <a:r>
              <a:rPr lang="en" sz="1500" b="1">
                <a:latin typeface="Play"/>
                <a:ea typeface="Play"/>
                <a:cs typeface="Play"/>
                <a:sym typeface="Play"/>
              </a:rPr>
              <a:t>Embracing Interoperability in Commercial Real Estate Access Solutions</a:t>
            </a:r>
            <a:endParaRPr sz="1500" b="1"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>
            <a:off x="522740" y="3058400"/>
            <a:ext cx="54006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</a:pPr>
            <a:r>
              <a:rPr lang="en"/>
              <a:t>Andrew Campagnola, Former VP of Strategic Security Initiatives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</a:pPr>
            <a:r>
              <a:rPr lang="en"/>
              <a:t>Chris Wilson, Security Technology Consultant, Mead &amp; Hunt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lt2"/>
              </a:buClr>
              <a:buSzPts val="900"/>
              <a:buNone/>
            </a:pPr>
            <a:r>
              <a:rPr lang="en"/>
              <a:t>Tristin Vaccaro, Owner, Vaccaro Copywriting &amp; Marketing Solutions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/>
          <p:nvPr/>
        </p:nvSpPr>
        <p:spPr>
          <a:xfrm>
            <a:off x="959095" y="1971590"/>
            <a:ext cx="72258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Font typeface="Play"/>
              <a:buNone/>
            </a:pPr>
            <a:r>
              <a:rPr lang="en" sz="5000" b="1">
                <a:solidFill>
                  <a:schemeClr val="accent1"/>
                </a:solidFill>
                <a:latin typeface="Play"/>
                <a:ea typeface="Play"/>
                <a:cs typeface="Play"/>
                <a:sym typeface="Play"/>
              </a:rPr>
              <a:t>Introduction of Speakers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25" y="3522350"/>
            <a:ext cx="2043050" cy="153228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0"/>
          <p:cNvSpPr txBox="1">
            <a:spLocks noGrp="1"/>
          </p:cNvSpPr>
          <p:nvPr>
            <p:ph type="title" idx="4294967295"/>
          </p:nvPr>
        </p:nvSpPr>
        <p:spPr>
          <a:xfrm>
            <a:off x="256325" y="382800"/>
            <a:ext cx="6958500" cy="5727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22"/>
              <a:t>Standards and Interoperability</a:t>
            </a:r>
            <a:endParaRPr sz="3422"/>
          </a:p>
        </p:txBody>
      </p:sp>
      <p:pic>
        <p:nvPicPr>
          <p:cNvPr id="88" name="Google Shape;8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6325" y="981671"/>
            <a:ext cx="1622350" cy="130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6325" y="1564844"/>
            <a:ext cx="1486850" cy="90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93800" y="2571750"/>
            <a:ext cx="1727400" cy="102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3699" y="2583900"/>
            <a:ext cx="822900" cy="822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38575" y="3628579"/>
            <a:ext cx="1935450" cy="1348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49075" y="1380350"/>
            <a:ext cx="4672737" cy="3610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>
            <a:spLocks noGrp="1"/>
          </p:cNvSpPr>
          <p:nvPr>
            <p:ph type="title" idx="4294967295"/>
          </p:nvPr>
        </p:nvSpPr>
        <p:spPr>
          <a:xfrm>
            <a:off x="256325" y="382800"/>
            <a:ext cx="6958500" cy="5727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22"/>
              <a:t>RFP Compliance</a:t>
            </a:r>
            <a:endParaRPr sz="3422"/>
          </a:p>
        </p:txBody>
      </p:sp>
      <p:pic>
        <p:nvPicPr>
          <p:cNvPr id="100" name="Google Shape;100;p21"/>
          <p:cNvPicPr preferRelativeResize="0"/>
          <p:nvPr/>
        </p:nvPicPr>
        <p:blipFill rotWithShape="1">
          <a:blip r:embed="rId3">
            <a:alphaModFix/>
          </a:blip>
          <a:srcRect l="398" t="19432"/>
          <a:stretch/>
        </p:blipFill>
        <p:spPr>
          <a:xfrm>
            <a:off x="425825" y="988400"/>
            <a:ext cx="8292351" cy="37746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title" idx="4294967295"/>
          </p:nvPr>
        </p:nvSpPr>
        <p:spPr>
          <a:xfrm>
            <a:off x="99450" y="64125"/>
            <a:ext cx="8423400" cy="5727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A Typical Commuter Journey</a:t>
            </a:r>
            <a:endParaRPr sz="3200"/>
          </a:p>
        </p:txBody>
      </p:sp>
      <p:grpSp>
        <p:nvGrpSpPr>
          <p:cNvPr id="107" name="Google Shape;107;p22"/>
          <p:cNvGrpSpPr/>
          <p:nvPr/>
        </p:nvGrpSpPr>
        <p:grpSpPr>
          <a:xfrm>
            <a:off x="5045184" y="2143850"/>
            <a:ext cx="3360496" cy="1100262"/>
            <a:chOff x="6038025" y="2598924"/>
            <a:chExt cx="4117246" cy="1384500"/>
          </a:xfrm>
        </p:grpSpPr>
        <p:cxnSp>
          <p:nvCxnSpPr>
            <p:cNvPr id="108" name="Google Shape;108;p22"/>
            <p:cNvCxnSpPr/>
            <p:nvPr/>
          </p:nvCxnSpPr>
          <p:spPr>
            <a:xfrm>
              <a:off x="6038025" y="3312550"/>
              <a:ext cx="582000" cy="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9" name="Google Shape;109;p22"/>
            <p:cNvSpPr txBox="1"/>
            <p:nvPr/>
          </p:nvSpPr>
          <p:spPr>
            <a:xfrm>
              <a:off x="6640471" y="2598924"/>
              <a:ext cx="3514800" cy="138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Public Transit/ Private Parking Garage</a:t>
              </a:r>
              <a:endParaRPr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Either controlled by the Base Building, private third party, or a government run program.</a:t>
              </a:r>
              <a:endParaRPr sz="8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0" name="Google Shape;110;p22"/>
            <p:cNvSpPr/>
            <p:nvPr/>
          </p:nvSpPr>
          <p:spPr>
            <a:xfrm>
              <a:off x="6424027" y="3212150"/>
              <a:ext cx="198600" cy="198300"/>
            </a:xfrm>
            <a:prstGeom prst="ellipse">
              <a:avLst/>
            </a:prstGeom>
            <a:solidFill>
              <a:srgbClr val="9325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2"/>
            <p:cNvSpPr txBox="1"/>
            <p:nvPr/>
          </p:nvSpPr>
          <p:spPr>
            <a:xfrm>
              <a:off x="6399568" y="3076802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2" name="Google Shape;112;p22"/>
          <p:cNvGrpSpPr/>
          <p:nvPr/>
        </p:nvGrpSpPr>
        <p:grpSpPr>
          <a:xfrm>
            <a:off x="4122939" y="813800"/>
            <a:ext cx="2954620" cy="1100262"/>
            <a:chOff x="4908100" y="889965"/>
            <a:chExt cx="3619971" cy="1384500"/>
          </a:xfrm>
        </p:grpSpPr>
        <p:cxnSp>
          <p:nvCxnSpPr>
            <p:cNvPr id="113" name="Google Shape;113;p22"/>
            <p:cNvCxnSpPr/>
            <p:nvPr/>
          </p:nvCxnSpPr>
          <p:spPr>
            <a:xfrm>
              <a:off x="4908100" y="1593250"/>
              <a:ext cx="1715100" cy="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14" name="Google Shape;114;p22"/>
            <p:cNvSpPr txBox="1"/>
            <p:nvPr/>
          </p:nvSpPr>
          <p:spPr>
            <a:xfrm>
              <a:off x="6640471" y="889965"/>
              <a:ext cx="1887600" cy="138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Tenant/Resident Owned</a:t>
              </a:r>
              <a:endParaRPr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Tenant spaces that only employees, their visitors, and contractor access. Could be a system that spans multiple geographic locations.</a:t>
              </a:r>
              <a:endParaRPr sz="8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5" name="Google Shape;115;p22"/>
            <p:cNvSpPr/>
            <p:nvPr/>
          </p:nvSpPr>
          <p:spPr>
            <a:xfrm>
              <a:off x="6427830" y="1493307"/>
              <a:ext cx="198600" cy="198300"/>
            </a:xfrm>
            <a:prstGeom prst="ellipse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2"/>
            <p:cNvSpPr txBox="1"/>
            <p:nvPr/>
          </p:nvSpPr>
          <p:spPr>
            <a:xfrm>
              <a:off x="6402820" y="1436790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7" name="Google Shape;117;p22"/>
          <p:cNvGrpSpPr/>
          <p:nvPr/>
        </p:nvGrpSpPr>
        <p:grpSpPr>
          <a:xfrm>
            <a:off x="2414216" y="979251"/>
            <a:ext cx="2868789" cy="2584367"/>
            <a:chOff x="2991269" y="1153325"/>
            <a:chExt cx="3514811" cy="3252003"/>
          </a:xfrm>
        </p:grpSpPr>
        <p:sp>
          <p:nvSpPr>
            <p:cNvPr id="118" name="Google Shape;118;p22"/>
            <p:cNvSpPr/>
            <p:nvPr/>
          </p:nvSpPr>
          <p:spPr>
            <a:xfrm>
              <a:off x="3477586" y="2585458"/>
              <a:ext cx="2541910" cy="950456"/>
            </a:xfrm>
            <a:custGeom>
              <a:avLst/>
              <a:gdLst/>
              <a:ahLst/>
              <a:cxnLst/>
              <a:rect l="l" t="t" r="r" b="b"/>
              <a:pathLst>
                <a:path w="126826" h="43529" extrusionOk="0">
                  <a:moveTo>
                    <a:pt x="0" y="20002"/>
                  </a:moveTo>
                  <a:lnTo>
                    <a:pt x="63389" y="43529"/>
                  </a:lnTo>
                  <a:lnTo>
                    <a:pt x="126826" y="19907"/>
                  </a:lnTo>
                  <a:lnTo>
                    <a:pt x="6358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Google Shape;119;p22"/>
            <p:cNvSpPr/>
            <p:nvPr/>
          </p:nvSpPr>
          <p:spPr>
            <a:xfrm>
              <a:off x="2991269" y="3020977"/>
              <a:ext cx="1758228" cy="1384350"/>
            </a:xfrm>
            <a:custGeom>
              <a:avLst/>
              <a:gdLst/>
              <a:ahLst/>
              <a:cxnLst/>
              <a:rect l="l" t="t" r="r" b="b"/>
              <a:pathLst>
                <a:path w="87725" h="63817" extrusionOk="0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rgbClr val="56156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Google Shape;120;p22"/>
            <p:cNvSpPr/>
            <p:nvPr/>
          </p:nvSpPr>
          <p:spPr>
            <a:xfrm flipH="1">
              <a:off x="4747852" y="3020977"/>
              <a:ext cx="1758228" cy="1384350"/>
            </a:xfrm>
            <a:custGeom>
              <a:avLst/>
              <a:gdLst/>
              <a:ahLst/>
              <a:cxnLst/>
              <a:rect l="l" t="t" r="r" b="b"/>
              <a:pathLst>
                <a:path w="87725" h="63817" extrusionOk="0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rgbClr val="9325A5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Google Shape;121;p22"/>
            <p:cNvSpPr/>
            <p:nvPr/>
          </p:nvSpPr>
          <p:spPr>
            <a:xfrm>
              <a:off x="3969199" y="2001324"/>
              <a:ext cx="1565850" cy="585863"/>
            </a:xfrm>
            <a:custGeom>
              <a:avLst/>
              <a:gdLst/>
              <a:ahLst/>
              <a:cxnLst/>
              <a:rect l="l" t="t" r="r" b="b"/>
              <a:pathLst>
                <a:path w="24053" h="8150" extrusionOk="0">
                  <a:moveTo>
                    <a:pt x="0" y="3827"/>
                  </a:moveTo>
                  <a:lnTo>
                    <a:pt x="11976" y="8150"/>
                  </a:lnTo>
                  <a:lnTo>
                    <a:pt x="24053" y="3827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Google Shape;122;p22"/>
            <p:cNvSpPr/>
            <p:nvPr/>
          </p:nvSpPr>
          <p:spPr>
            <a:xfrm>
              <a:off x="3563255" y="2275837"/>
              <a:ext cx="1189300" cy="1015326"/>
            </a:xfrm>
            <a:custGeom>
              <a:avLst/>
              <a:gdLst/>
              <a:ahLst/>
              <a:cxnLst/>
              <a:rect l="l" t="t" r="r" b="b"/>
              <a:pathLst>
                <a:path w="18238" h="14114" extrusionOk="0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56156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Google Shape;123;p22"/>
            <p:cNvSpPr/>
            <p:nvPr/>
          </p:nvSpPr>
          <p:spPr>
            <a:xfrm flipH="1">
              <a:off x="4749365" y="2275837"/>
              <a:ext cx="1189300" cy="1015326"/>
            </a:xfrm>
            <a:custGeom>
              <a:avLst/>
              <a:gdLst/>
              <a:ahLst/>
              <a:cxnLst/>
              <a:rect l="l" t="t" r="r" b="b"/>
              <a:pathLst>
                <a:path w="18238" h="14114" extrusionOk="0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771E8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Google Shape;124;p22"/>
            <p:cNvSpPr/>
            <p:nvPr/>
          </p:nvSpPr>
          <p:spPr>
            <a:xfrm>
              <a:off x="4059061" y="1153325"/>
              <a:ext cx="693508" cy="1201140"/>
            </a:xfrm>
            <a:custGeom>
              <a:avLst/>
              <a:gdLst/>
              <a:ahLst/>
              <a:cxnLst/>
              <a:rect l="l" t="t" r="r" b="b"/>
              <a:pathLst>
                <a:path w="10635" h="16697" extrusionOk="0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56156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Google Shape;125;p22"/>
            <p:cNvSpPr/>
            <p:nvPr/>
          </p:nvSpPr>
          <p:spPr>
            <a:xfrm flipH="1">
              <a:off x="4749350" y="1153325"/>
              <a:ext cx="693508" cy="1201140"/>
            </a:xfrm>
            <a:custGeom>
              <a:avLst/>
              <a:gdLst/>
              <a:ahLst/>
              <a:cxnLst/>
              <a:rect l="l" t="t" r="r" b="b"/>
              <a:pathLst>
                <a:path w="10635" h="16697" extrusionOk="0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701C7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6" name="Google Shape;1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450" y="2928110"/>
            <a:ext cx="1086049" cy="144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8950" y="2928100"/>
            <a:ext cx="1086049" cy="1447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8" name="Google Shape;128;p22"/>
          <p:cNvGrpSpPr/>
          <p:nvPr/>
        </p:nvGrpSpPr>
        <p:grpSpPr>
          <a:xfrm>
            <a:off x="254150" y="1285922"/>
            <a:ext cx="2826461" cy="1344394"/>
            <a:chOff x="168099" y="1537016"/>
            <a:chExt cx="3462951" cy="1691700"/>
          </a:xfrm>
        </p:grpSpPr>
        <p:sp>
          <p:nvSpPr>
            <p:cNvPr id="129" name="Google Shape;129;p22"/>
            <p:cNvSpPr txBox="1"/>
            <p:nvPr/>
          </p:nvSpPr>
          <p:spPr>
            <a:xfrm>
              <a:off x="168099" y="1537016"/>
              <a:ext cx="2335500" cy="169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Base Building</a:t>
              </a:r>
              <a:endParaRPr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These are common use areas that all people in a building will flow through.</a:t>
              </a:r>
              <a:endPara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lvl="0" indent="-279400" algn="l" rtl="0"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Lato"/>
                <a:buChar char="●"/>
              </a:pPr>
              <a:r>
                <a:rPr lang="en" sz="8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PM Employees</a:t>
              </a:r>
              <a:endPara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lvl="0" indent="-27940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Lato"/>
                <a:buChar char="●"/>
              </a:pPr>
              <a:r>
                <a:rPr lang="en" sz="8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Tenants</a:t>
              </a:r>
              <a:endPara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lvl="0" indent="-27940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Lato"/>
                <a:buChar char="●"/>
              </a:pPr>
              <a:r>
                <a:rPr lang="en" sz="8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Residents</a:t>
              </a:r>
              <a:endPara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lvl="0" indent="-27940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Lato"/>
                <a:buChar char="●"/>
              </a:pPr>
              <a:r>
                <a:rPr lang="en" sz="8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Contractors</a:t>
              </a:r>
              <a:endPara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lvl="0" indent="-27940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Lato"/>
                <a:buChar char="●"/>
              </a:pPr>
              <a:r>
                <a:rPr lang="en" sz="8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Visitors </a:t>
              </a:r>
              <a:endParaRPr sz="8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30" name="Google Shape;130;p22"/>
            <p:cNvCxnSpPr/>
            <p:nvPr/>
          </p:nvCxnSpPr>
          <p:spPr>
            <a:xfrm rot="10800000">
              <a:off x="2587350" y="2536350"/>
              <a:ext cx="1043700" cy="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1" name="Google Shape;131;p22"/>
            <p:cNvSpPr/>
            <p:nvPr/>
          </p:nvSpPr>
          <p:spPr>
            <a:xfrm>
              <a:off x="2523501" y="2431050"/>
              <a:ext cx="198600" cy="198300"/>
            </a:xfrm>
            <a:prstGeom prst="ellipse">
              <a:avLst/>
            </a:prstGeom>
            <a:solidFill>
              <a:srgbClr val="771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2"/>
            <p:cNvSpPr txBox="1"/>
            <p:nvPr/>
          </p:nvSpPr>
          <p:spPr>
            <a:xfrm>
              <a:off x="2479098" y="2327412"/>
              <a:ext cx="2430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33" name="Google Shape;13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9150" y="3276238"/>
            <a:ext cx="1183924" cy="157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7750" y="3424735"/>
            <a:ext cx="1921695" cy="128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77550" y="317094"/>
            <a:ext cx="2015750" cy="134428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 txBox="1"/>
          <p:nvPr/>
        </p:nvSpPr>
        <p:spPr>
          <a:xfrm>
            <a:off x="1592375" y="2387250"/>
            <a:ext cx="9300" cy="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23"/>
          <p:cNvGrpSpPr/>
          <p:nvPr/>
        </p:nvGrpSpPr>
        <p:grpSpPr>
          <a:xfrm rot="-5400000">
            <a:off x="1729987" y="979823"/>
            <a:ext cx="1744548" cy="2151811"/>
            <a:chOff x="1830046" y="1146343"/>
            <a:chExt cx="1827900" cy="2399700"/>
          </a:xfrm>
        </p:grpSpPr>
        <p:sp>
          <p:nvSpPr>
            <p:cNvPr id="143" name="Google Shape;143;p23"/>
            <p:cNvSpPr/>
            <p:nvPr/>
          </p:nvSpPr>
          <p:spPr>
            <a:xfrm rot="-5400000">
              <a:off x="1544146" y="1432243"/>
              <a:ext cx="2399700" cy="1827900"/>
            </a:xfrm>
            <a:prstGeom prst="rightArrowCallout">
              <a:avLst>
                <a:gd name="adj1" fmla="val 9283"/>
                <a:gd name="adj2" fmla="val 13570"/>
                <a:gd name="adj3" fmla="val 16082"/>
                <a:gd name="adj4" fmla="val 81236"/>
              </a:avLst>
            </a:prstGeom>
            <a:solidFill>
              <a:srgbClr val="F48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3"/>
            <p:cNvSpPr/>
            <p:nvPr/>
          </p:nvSpPr>
          <p:spPr>
            <a:xfrm flipH="1">
              <a:off x="1918613" y="1686400"/>
              <a:ext cx="1649400" cy="1769700"/>
            </a:xfrm>
            <a:prstGeom prst="snip1Rect">
              <a:avLst>
                <a:gd name="adj" fmla="val 0"/>
              </a:avLst>
            </a:prstGeom>
            <a:solidFill>
              <a:srgbClr val="AC11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3"/>
            <p:cNvSpPr txBox="1"/>
            <p:nvPr/>
          </p:nvSpPr>
          <p:spPr>
            <a:xfrm rot="5400000">
              <a:off x="2206067" y="2203201"/>
              <a:ext cx="1749000" cy="81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Mobile Credentials that are Vendor/PACS Agnostic</a:t>
              </a:r>
              <a:endParaRPr sz="600">
                <a:solidFill>
                  <a:srgbClr val="FFFFFF"/>
                </a:solidFill>
              </a:endParaRPr>
            </a:p>
          </p:txBody>
        </p:sp>
      </p:grpSp>
      <p:grpSp>
        <p:nvGrpSpPr>
          <p:cNvPr id="146" name="Google Shape;146;p23"/>
          <p:cNvGrpSpPr/>
          <p:nvPr/>
        </p:nvGrpSpPr>
        <p:grpSpPr>
          <a:xfrm>
            <a:off x="3678377" y="1183468"/>
            <a:ext cx="1738150" cy="2151811"/>
            <a:chOff x="3658096" y="1597469"/>
            <a:chExt cx="1827900" cy="2399700"/>
          </a:xfrm>
        </p:grpSpPr>
        <p:sp>
          <p:nvSpPr>
            <p:cNvPr id="147" name="Google Shape;147;p23"/>
            <p:cNvSpPr/>
            <p:nvPr/>
          </p:nvSpPr>
          <p:spPr>
            <a:xfrm rot="5400000">
              <a:off x="3372196" y="1883369"/>
              <a:ext cx="2399700" cy="1827900"/>
            </a:xfrm>
            <a:prstGeom prst="rightArrowCallout">
              <a:avLst>
                <a:gd name="adj1" fmla="val 9283"/>
                <a:gd name="adj2" fmla="val 13570"/>
                <a:gd name="adj3" fmla="val 16082"/>
                <a:gd name="adj4" fmla="val 81236"/>
              </a:avLst>
            </a:prstGeom>
            <a:solidFill>
              <a:srgbClr val="840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3"/>
            <p:cNvSpPr/>
            <p:nvPr/>
          </p:nvSpPr>
          <p:spPr>
            <a:xfrm rot="10800000" flipH="1">
              <a:off x="3748030" y="1687411"/>
              <a:ext cx="1649400" cy="1769700"/>
            </a:xfrm>
            <a:prstGeom prst="snip1Rect">
              <a:avLst>
                <a:gd name="adj" fmla="val 0"/>
              </a:avLst>
            </a:prstGeom>
            <a:solidFill>
              <a:srgbClr val="AC11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3"/>
            <p:cNvSpPr txBox="1"/>
            <p:nvPr/>
          </p:nvSpPr>
          <p:spPr>
            <a:xfrm>
              <a:off x="3747309" y="1727944"/>
              <a:ext cx="1649400" cy="48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Single Stack Solution</a:t>
              </a:r>
              <a:endParaRPr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endParaRPr sz="800">
                <a:solidFill>
                  <a:srgbClr val="FFFFFF"/>
                </a:solidFill>
              </a:endParaRPr>
            </a:p>
          </p:txBody>
        </p:sp>
      </p:grpSp>
      <p:grpSp>
        <p:nvGrpSpPr>
          <p:cNvPr id="150" name="Google Shape;150;p23"/>
          <p:cNvGrpSpPr/>
          <p:nvPr/>
        </p:nvGrpSpPr>
        <p:grpSpPr>
          <a:xfrm rot="5400000">
            <a:off x="5625155" y="979819"/>
            <a:ext cx="1735043" cy="2151811"/>
            <a:chOff x="5485996" y="1146343"/>
            <a:chExt cx="1827900" cy="2399700"/>
          </a:xfrm>
        </p:grpSpPr>
        <p:sp>
          <p:nvSpPr>
            <p:cNvPr id="151" name="Google Shape;151;p23"/>
            <p:cNvSpPr/>
            <p:nvPr/>
          </p:nvSpPr>
          <p:spPr>
            <a:xfrm rot="-5400000">
              <a:off x="5200096" y="1432243"/>
              <a:ext cx="2399700" cy="1827900"/>
            </a:xfrm>
            <a:prstGeom prst="rightArrowCallout">
              <a:avLst>
                <a:gd name="adj1" fmla="val 9283"/>
                <a:gd name="adj2" fmla="val 13570"/>
                <a:gd name="adj3" fmla="val 16082"/>
                <a:gd name="adj4" fmla="val 81236"/>
              </a:avLst>
            </a:prstGeom>
            <a:solidFill>
              <a:srgbClr val="F48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3"/>
            <p:cNvSpPr/>
            <p:nvPr/>
          </p:nvSpPr>
          <p:spPr>
            <a:xfrm flipH="1">
              <a:off x="5574563" y="1686400"/>
              <a:ext cx="1649400" cy="1769700"/>
            </a:xfrm>
            <a:prstGeom prst="snip1Rect">
              <a:avLst>
                <a:gd name="adj" fmla="val 0"/>
              </a:avLst>
            </a:prstGeom>
            <a:solidFill>
              <a:srgbClr val="AC11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3"/>
            <p:cNvSpPr txBox="1"/>
            <p:nvPr/>
          </p:nvSpPr>
          <p:spPr>
            <a:xfrm rot="-5400000">
              <a:off x="5072948" y="2417930"/>
              <a:ext cx="1464000" cy="31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PIAM Solutions</a:t>
              </a:r>
              <a:endParaRPr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endParaRPr sz="800">
                <a:solidFill>
                  <a:srgbClr val="FFFFFF"/>
                </a:solidFill>
              </a:endParaRPr>
            </a:p>
          </p:txBody>
        </p:sp>
      </p:grpSp>
      <p:grpSp>
        <p:nvGrpSpPr>
          <p:cNvPr id="154" name="Google Shape;154;p23"/>
          <p:cNvGrpSpPr/>
          <p:nvPr/>
        </p:nvGrpSpPr>
        <p:grpSpPr>
          <a:xfrm>
            <a:off x="7756519" y="1451438"/>
            <a:ext cx="1195028" cy="1207048"/>
            <a:chOff x="2902488" y="902232"/>
            <a:chExt cx="3339000" cy="3339000"/>
          </a:xfrm>
        </p:grpSpPr>
        <p:sp>
          <p:nvSpPr>
            <p:cNvPr id="155" name="Google Shape;155;p23"/>
            <p:cNvSpPr/>
            <p:nvPr/>
          </p:nvSpPr>
          <p:spPr>
            <a:xfrm rot="-5400000">
              <a:off x="2902488" y="902232"/>
              <a:ext cx="3339000" cy="3339000"/>
            </a:xfrm>
            <a:prstGeom prst="ellipse">
              <a:avLst/>
            </a:prstGeom>
            <a:noFill/>
            <a:ln w="19050" cap="flat" cmpd="sng">
              <a:solidFill>
                <a:srgbClr val="1D7E7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3123738" y="1123632"/>
              <a:ext cx="2896500" cy="2896200"/>
            </a:xfrm>
            <a:prstGeom prst="pie">
              <a:avLst>
                <a:gd name="adj1" fmla="val 21577108"/>
                <a:gd name="adj2" fmla="val 16214886"/>
              </a:avLst>
            </a:prstGeom>
            <a:solidFill>
              <a:srgbClr val="83E3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</p:grpSp>
      <p:grpSp>
        <p:nvGrpSpPr>
          <p:cNvPr id="157" name="Google Shape;157;p23"/>
          <p:cNvGrpSpPr/>
          <p:nvPr/>
        </p:nvGrpSpPr>
        <p:grpSpPr>
          <a:xfrm>
            <a:off x="8028865" y="1727514"/>
            <a:ext cx="649911" cy="656448"/>
            <a:chOff x="3664038" y="1663782"/>
            <a:chExt cx="1815900" cy="1815900"/>
          </a:xfrm>
        </p:grpSpPr>
        <p:sp>
          <p:nvSpPr>
            <p:cNvPr id="158" name="Google Shape;158;p23"/>
            <p:cNvSpPr/>
            <p:nvPr/>
          </p:nvSpPr>
          <p:spPr>
            <a:xfrm>
              <a:off x="3664038" y="1663782"/>
              <a:ext cx="1815900" cy="1815900"/>
            </a:xfrm>
            <a:prstGeom prst="ellipse">
              <a:avLst/>
            </a:prstGeom>
            <a:solidFill>
              <a:srgbClr val="1B786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  <p:sp>
          <p:nvSpPr>
            <p:cNvPr id="159" name="Google Shape;159;p23"/>
            <p:cNvSpPr txBox="1"/>
            <p:nvPr/>
          </p:nvSpPr>
          <p:spPr>
            <a:xfrm>
              <a:off x="3899988" y="2158482"/>
              <a:ext cx="1344000" cy="82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PIAM</a:t>
              </a:r>
              <a:endParaRPr sz="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0" name="Google Shape;160;p23"/>
          <p:cNvGrpSpPr/>
          <p:nvPr/>
        </p:nvGrpSpPr>
        <p:grpSpPr>
          <a:xfrm>
            <a:off x="8164264" y="1286398"/>
            <a:ext cx="382565" cy="386333"/>
            <a:chOff x="2859558" y="853876"/>
            <a:chExt cx="1068915" cy="1068695"/>
          </a:xfrm>
        </p:grpSpPr>
        <p:sp>
          <p:nvSpPr>
            <p:cNvPr id="161" name="Google Shape;161;p23"/>
            <p:cNvSpPr/>
            <p:nvPr/>
          </p:nvSpPr>
          <p:spPr>
            <a:xfrm>
              <a:off x="2859873" y="853971"/>
              <a:ext cx="1068600" cy="1068600"/>
            </a:xfrm>
            <a:prstGeom prst="ellipse">
              <a:avLst/>
            </a:prstGeom>
            <a:solidFill>
              <a:srgbClr val="155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  <p:sp>
          <p:nvSpPr>
            <p:cNvPr id="162" name="Google Shape;162;p23"/>
            <p:cNvSpPr txBox="1"/>
            <p:nvPr/>
          </p:nvSpPr>
          <p:spPr>
            <a:xfrm>
              <a:off x="2859558" y="853876"/>
              <a:ext cx="1068900" cy="10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PACS 1</a:t>
              </a:r>
              <a:endParaRPr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3" name="Google Shape;163;p23"/>
          <p:cNvGrpSpPr/>
          <p:nvPr/>
        </p:nvGrpSpPr>
        <p:grpSpPr>
          <a:xfrm>
            <a:off x="8160856" y="2438761"/>
            <a:ext cx="385921" cy="386299"/>
            <a:chOff x="5214448" y="3234278"/>
            <a:chExt cx="1078292" cy="1068600"/>
          </a:xfrm>
        </p:grpSpPr>
        <p:sp>
          <p:nvSpPr>
            <p:cNvPr id="164" name="Google Shape;164;p23"/>
            <p:cNvSpPr/>
            <p:nvPr/>
          </p:nvSpPr>
          <p:spPr>
            <a:xfrm>
              <a:off x="5214448" y="3234278"/>
              <a:ext cx="1068600" cy="1068600"/>
            </a:xfrm>
            <a:prstGeom prst="ellipse">
              <a:avLst/>
            </a:prstGeom>
            <a:solidFill>
              <a:srgbClr val="155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  <p:sp>
          <p:nvSpPr>
            <p:cNvPr id="165" name="Google Shape;165;p23"/>
            <p:cNvSpPr txBox="1"/>
            <p:nvPr/>
          </p:nvSpPr>
          <p:spPr>
            <a:xfrm>
              <a:off x="5224140" y="3318272"/>
              <a:ext cx="1068600" cy="90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PACS 4</a:t>
              </a:r>
              <a:endParaRPr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6" name="Google Shape;166;p23"/>
          <p:cNvGrpSpPr/>
          <p:nvPr/>
        </p:nvGrpSpPr>
        <p:grpSpPr>
          <a:xfrm>
            <a:off x="7593089" y="1863066"/>
            <a:ext cx="382470" cy="386299"/>
            <a:chOff x="5214399" y="3234278"/>
            <a:chExt cx="1068650" cy="1068600"/>
          </a:xfrm>
        </p:grpSpPr>
        <p:sp>
          <p:nvSpPr>
            <p:cNvPr id="167" name="Google Shape;167;p23"/>
            <p:cNvSpPr/>
            <p:nvPr/>
          </p:nvSpPr>
          <p:spPr>
            <a:xfrm>
              <a:off x="5214448" y="3234278"/>
              <a:ext cx="1068600" cy="1068600"/>
            </a:xfrm>
            <a:prstGeom prst="ellipse">
              <a:avLst/>
            </a:prstGeom>
            <a:solidFill>
              <a:srgbClr val="155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  <p:sp>
          <p:nvSpPr>
            <p:cNvPr id="168" name="Google Shape;168;p23"/>
            <p:cNvSpPr txBox="1"/>
            <p:nvPr/>
          </p:nvSpPr>
          <p:spPr>
            <a:xfrm>
              <a:off x="5214399" y="3330984"/>
              <a:ext cx="1068600" cy="84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PACS 2</a:t>
              </a:r>
              <a:endParaRPr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9" name="Google Shape;169;p23"/>
          <p:cNvGrpSpPr/>
          <p:nvPr/>
        </p:nvGrpSpPr>
        <p:grpSpPr>
          <a:xfrm>
            <a:off x="8733207" y="1863066"/>
            <a:ext cx="382564" cy="386308"/>
            <a:chOff x="5214448" y="3234278"/>
            <a:chExt cx="1068912" cy="1068625"/>
          </a:xfrm>
        </p:grpSpPr>
        <p:sp>
          <p:nvSpPr>
            <p:cNvPr id="170" name="Google Shape;170;p23"/>
            <p:cNvSpPr/>
            <p:nvPr/>
          </p:nvSpPr>
          <p:spPr>
            <a:xfrm>
              <a:off x="5214448" y="3234278"/>
              <a:ext cx="1068600" cy="1068600"/>
            </a:xfrm>
            <a:prstGeom prst="ellipse">
              <a:avLst/>
            </a:prstGeom>
            <a:solidFill>
              <a:srgbClr val="155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  <p:sp>
          <p:nvSpPr>
            <p:cNvPr id="171" name="Google Shape;171;p23"/>
            <p:cNvSpPr txBox="1"/>
            <p:nvPr/>
          </p:nvSpPr>
          <p:spPr>
            <a:xfrm>
              <a:off x="5214461" y="3234303"/>
              <a:ext cx="1068900" cy="10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PACS 3</a:t>
              </a:r>
              <a:endParaRPr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72" name="Google Shape;172;p23"/>
          <p:cNvSpPr txBox="1"/>
          <p:nvPr/>
        </p:nvSpPr>
        <p:spPr>
          <a:xfrm>
            <a:off x="5469438" y="1695225"/>
            <a:ext cx="16383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(Physical Identity Access Management) systems allow multiple disparate systems to share data and give the </a:t>
            </a:r>
            <a:r>
              <a:rPr lang="en" sz="900" i="1">
                <a:solidFill>
                  <a:schemeClr val="lt1"/>
                </a:solidFill>
              </a:rPr>
              <a:t>illusion </a:t>
            </a:r>
            <a:r>
              <a:rPr lang="en" sz="900">
                <a:solidFill>
                  <a:schemeClr val="lt1"/>
                </a:solidFill>
              </a:rPr>
              <a:t>of interoperability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73" name="Google Shape;173;p23"/>
          <p:cNvSpPr txBox="1"/>
          <p:nvPr/>
        </p:nvSpPr>
        <p:spPr>
          <a:xfrm>
            <a:off x="3755688" y="1637750"/>
            <a:ext cx="1583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By using a vendor throughout the entire space circumvents the need for an interoperable system. </a:t>
            </a:r>
            <a:br>
              <a:rPr lang="en" sz="900">
                <a:solidFill>
                  <a:schemeClr val="lt1"/>
                </a:solidFill>
              </a:rPr>
            </a:br>
            <a:endParaRPr sz="9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However, this very unlikely to be accomplished outside of a lab environment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74" name="Google Shape;174;p23"/>
          <p:cNvSpPr txBox="1"/>
          <p:nvPr/>
        </p:nvSpPr>
        <p:spPr>
          <a:xfrm>
            <a:off x="1987188" y="1891825"/>
            <a:ext cx="1638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Mobile credentials ARE NOT NEW. Many vendors have solutions that are locked-in to their ecosystem.</a:t>
            </a:r>
            <a:endParaRPr sz="900">
              <a:solidFill>
                <a:schemeClr val="lt1"/>
              </a:solidFill>
            </a:endParaRPr>
          </a:p>
        </p:txBody>
      </p:sp>
      <p:pic>
        <p:nvPicPr>
          <p:cNvPr id="175" name="Google Shape;17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4650" y="731764"/>
            <a:ext cx="2646400" cy="264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5750" y="3428550"/>
            <a:ext cx="1583401" cy="15834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3"/>
          <p:cNvSpPr txBox="1">
            <a:spLocks noGrp="1"/>
          </p:cNvSpPr>
          <p:nvPr>
            <p:ph type="title" idx="4294967295"/>
          </p:nvPr>
        </p:nvSpPr>
        <p:spPr>
          <a:xfrm>
            <a:off x="256325" y="382800"/>
            <a:ext cx="6958500" cy="5727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22"/>
              <a:t>Bridging the Gap</a:t>
            </a:r>
            <a:endParaRPr sz="3422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>
            <a:spLocks noGrp="1"/>
          </p:cNvSpPr>
          <p:nvPr>
            <p:ph type="title" idx="4294967295"/>
          </p:nvPr>
        </p:nvSpPr>
        <p:spPr>
          <a:xfrm>
            <a:off x="248150" y="152250"/>
            <a:ext cx="8520600" cy="841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Cases</a:t>
            </a:r>
            <a:endParaRPr/>
          </a:p>
        </p:txBody>
      </p:sp>
      <p:pic>
        <p:nvPicPr>
          <p:cNvPr id="184" name="Google Shape;18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1950" y="1111775"/>
            <a:ext cx="2824888" cy="188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4200" y="1111775"/>
            <a:ext cx="2823316" cy="188279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4"/>
          <p:cNvSpPr txBox="1"/>
          <p:nvPr/>
        </p:nvSpPr>
        <p:spPr>
          <a:xfrm>
            <a:off x="1135750" y="3087650"/>
            <a:ext cx="2637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Large National CRE Owner</a:t>
            </a:r>
            <a:endParaRPr sz="1600" b="1" u="sng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187" name="Google Shape;187;p24"/>
          <p:cNvGraphicFramePr/>
          <p:nvPr/>
        </p:nvGraphicFramePr>
        <p:xfrm>
          <a:off x="96150" y="3405500"/>
          <a:ext cx="4863375" cy="1097190"/>
        </p:xfrm>
        <a:graphic>
          <a:graphicData uri="http://schemas.openxmlformats.org/drawingml/2006/table">
            <a:tbl>
              <a:tblPr>
                <a:noFill/>
                <a:tableStyleId>{37A8660A-A578-466C-AA5B-E559BBF5081D}</a:tableStyleId>
              </a:tblPr>
              <a:tblGrid>
                <a:gridCol w="2505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7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125+ </a:t>
                      </a:r>
                      <a:r>
                        <a:rPr lang="en" sz="12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Apartment Communities</a:t>
                      </a:r>
                      <a:endParaRPr sz="1200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65,000+</a:t>
                      </a:r>
                      <a:r>
                        <a:rPr lang="en" sz="12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Apartment Homes</a:t>
                      </a:r>
                      <a:endParaRPr sz="1200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590+</a:t>
                      </a:r>
                      <a:r>
                        <a:rPr lang="en" sz="12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Office Buildings</a:t>
                      </a:r>
                      <a:endParaRPr sz="1200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40+</a:t>
                      </a:r>
                      <a:r>
                        <a:rPr lang="en" sz="12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Retail Centers</a:t>
                      </a:r>
                      <a:endParaRPr sz="1200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3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9</a:t>
                      </a:r>
                      <a:r>
                        <a:rPr lang="en" sz="12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Mixed Use Entertainment Venues</a:t>
                      </a:r>
                      <a:endParaRPr sz="1200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8" name="Google Shape;188;p24"/>
          <p:cNvSpPr txBox="1"/>
          <p:nvPr/>
        </p:nvSpPr>
        <p:spPr>
          <a:xfrm>
            <a:off x="5467913" y="3087650"/>
            <a:ext cx="2955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Iconic NYC Experience Center</a:t>
            </a:r>
            <a:endParaRPr sz="1600" b="1" u="sng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/>
          <p:nvPr/>
        </p:nvSpPr>
        <p:spPr>
          <a:xfrm>
            <a:off x="959095" y="1971590"/>
            <a:ext cx="72258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Font typeface="Play"/>
              <a:buNone/>
            </a:pPr>
            <a:r>
              <a:rPr lang="en" sz="5000" b="1">
                <a:solidFill>
                  <a:schemeClr val="accent1"/>
                </a:solidFill>
                <a:latin typeface="Play"/>
                <a:ea typeface="Play"/>
                <a:cs typeface="Play"/>
                <a:sym typeface="Play"/>
              </a:rPr>
              <a:t>Q/A</a:t>
            </a:r>
            <a:endParaRPr sz="11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/>
          <p:nvPr/>
        </p:nvSpPr>
        <p:spPr>
          <a:xfrm>
            <a:off x="863145" y="1118765"/>
            <a:ext cx="72258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Font typeface="Play"/>
              <a:buNone/>
            </a:pPr>
            <a:r>
              <a:rPr lang="en" sz="5000" b="1" i="0" u="none" strike="noStrike" cap="none">
                <a:solidFill>
                  <a:schemeClr val="accent1"/>
                </a:solidFill>
                <a:latin typeface="Play"/>
                <a:ea typeface="Play"/>
                <a:cs typeface="Play"/>
                <a:sym typeface="Play"/>
              </a:rPr>
              <a:t>Thank you</a:t>
            </a:r>
            <a:endParaRPr sz="1100"/>
          </a:p>
        </p:txBody>
      </p:sp>
      <p:cxnSp>
        <p:nvCxnSpPr>
          <p:cNvPr id="201" name="Google Shape;201;p26"/>
          <p:cNvCxnSpPr/>
          <p:nvPr/>
        </p:nvCxnSpPr>
        <p:spPr>
          <a:xfrm>
            <a:off x="3846121" y="2456144"/>
            <a:ext cx="1451700" cy="0"/>
          </a:xfrm>
          <a:prstGeom prst="straightConnector1">
            <a:avLst/>
          </a:prstGeom>
          <a:noFill/>
          <a:ln w="571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2" name="Google Shape;202;p26" descr="A qr code with a white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5309" y="3135482"/>
            <a:ext cx="1913379" cy="191337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6"/>
          <p:cNvSpPr txBox="1"/>
          <p:nvPr/>
        </p:nvSpPr>
        <p:spPr>
          <a:xfrm>
            <a:off x="2202561" y="2588778"/>
            <a:ext cx="45468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Please scan the QR code below to complete our survey and share your thoughts and experiences.</a:t>
            </a:r>
            <a:endParaRPr sz="1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ISC Colors">
      <a:dk1>
        <a:srgbClr val="0B1A3B"/>
      </a:dk1>
      <a:lt1>
        <a:srgbClr val="FFFFFF"/>
      </a:lt1>
      <a:dk2>
        <a:srgbClr val="000000"/>
      </a:dk2>
      <a:lt2>
        <a:srgbClr val="B3C8D6"/>
      </a:lt2>
      <a:accent1>
        <a:srgbClr val="EBB50E"/>
      </a:accent1>
      <a:accent2>
        <a:srgbClr val="58111F"/>
      </a:accent2>
      <a:accent3>
        <a:srgbClr val="981B34"/>
      </a:accent3>
      <a:accent4>
        <a:srgbClr val="378FAF"/>
      </a:accent4>
      <a:accent5>
        <a:srgbClr val="41687B"/>
      </a:accent5>
      <a:accent6>
        <a:srgbClr val="58111F"/>
      </a:accent6>
      <a:hlink>
        <a:srgbClr val="EBB50E"/>
      </a:hlink>
      <a:folHlink>
        <a:srgbClr val="378F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1364EED3B10D4D9E558B83D77EB8E7" ma:contentTypeVersion="15" ma:contentTypeDescription="Create a new document." ma:contentTypeScope="" ma:versionID="25ad23a6e86f54fbe9d305bbfce74b0d">
  <xsd:schema xmlns:xsd="http://www.w3.org/2001/XMLSchema" xmlns:xs="http://www.w3.org/2001/XMLSchema" xmlns:p="http://schemas.microsoft.com/office/2006/metadata/properties" xmlns:ns2="3f3ae2f8-ee4c-486b-9f52-cfe2b9d6c57c" xmlns:ns3="205e6434-0814-40a8-9c4d-fb239fc2d4a8" targetNamespace="http://schemas.microsoft.com/office/2006/metadata/properties" ma:root="true" ma:fieldsID="df1c3e0ee518c5b123f4041ae883ffb3" ns2:_="" ns3:_="">
    <xsd:import namespace="3f3ae2f8-ee4c-486b-9f52-cfe2b9d6c57c"/>
    <xsd:import namespace="205e6434-0814-40a8-9c4d-fb239fc2d4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3ae2f8-ee4c-486b-9f52-cfe2b9d6c5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2763e4d-7885-4cd8-8534-835ebc0ece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e6434-0814-40a8-9c4d-fb239fc2d4a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cedc49a-5027-4d3e-b104-dd2020c761a4}" ma:internalName="TaxCatchAll" ma:showField="CatchAllData" ma:web="205e6434-0814-40a8-9c4d-fb239fc2d4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f3ae2f8-ee4c-486b-9f52-cfe2b9d6c57c">
      <Terms xmlns="http://schemas.microsoft.com/office/infopath/2007/PartnerControls"/>
    </lcf76f155ced4ddcb4097134ff3c332f>
    <TaxCatchAll xmlns="205e6434-0814-40a8-9c4d-fb239fc2d4a8" xsi:nil="true"/>
  </documentManagement>
</p:properties>
</file>

<file path=customXml/itemProps1.xml><?xml version="1.0" encoding="utf-8"?>
<ds:datastoreItem xmlns:ds="http://schemas.openxmlformats.org/officeDocument/2006/customXml" ds:itemID="{31C87AB7-F30F-45B6-9DF8-115488299254}"/>
</file>

<file path=customXml/itemProps2.xml><?xml version="1.0" encoding="utf-8"?>
<ds:datastoreItem xmlns:ds="http://schemas.openxmlformats.org/officeDocument/2006/customXml" ds:itemID="{B75027B8-2721-4E64-A8CA-6A5DBFB3D20F}"/>
</file>

<file path=customXml/itemProps3.xml><?xml version="1.0" encoding="utf-8"?>
<ds:datastoreItem xmlns:ds="http://schemas.openxmlformats.org/officeDocument/2006/customXml" ds:itemID="{5E902A4E-D548-4A00-BD5D-70241B6AE2E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531</Words>
  <Application>Microsoft Macintosh PowerPoint</Application>
  <PresentationFormat>On-screen Show (16:9)</PresentationFormat>
  <Paragraphs>67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Roboto</vt:lpstr>
      <vt:lpstr>Play</vt:lpstr>
      <vt:lpstr>Arial</vt:lpstr>
      <vt:lpstr>Proxima Nova</vt:lpstr>
      <vt:lpstr>Calibri</vt:lpstr>
      <vt:lpstr>Lato</vt:lpstr>
      <vt:lpstr>Simple Light</vt:lpstr>
      <vt:lpstr>Custom Design</vt:lpstr>
      <vt:lpstr>No Standards, No Problem! Embracing Interoperability in Commercial Real Estate Access Solutions</vt:lpstr>
      <vt:lpstr>PowerPoint Presentation</vt:lpstr>
      <vt:lpstr>Standards and Interoperability</vt:lpstr>
      <vt:lpstr>RFP Compliance</vt:lpstr>
      <vt:lpstr>A Typical Commuter Journey</vt:lpstr>
      <vt:lpstr>Bridging the Gap</vt:lpstr>
      <vt:lpstr>Use Cases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Tristin Vaccaro</cp:lastModifiedBy>
  <cp:revision>1</cp:revision>
  <dcterms:modified xsi:type="dcterms:W3CDTF">2024-11-08T19:09:53Z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0x010100AE1364EED3B10D4D9E558B83D77EB8E7</vt:lpwstr>
  </property>
</Properties>
</file>