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15"/>
  </p:notesMasterIdLst>
  <p:sldIdLst>
    <p:sldId id="276" r:id="rId6"/>
    <p:sldId id="281" r:id="rId7"/>
    <p:sldId id="272" r:id="rId8"/>
    <p:sldId id="277" r:id="rId9"/>
    <p:sldId id="278" r:id="rId10"/>
    <p:sldId id="279" r:id="rId11"/>
    <p:sldId id="280" r:id="rId12"/>
    <p:sldId id="28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D8A03-B54E-554B-8EF9-E854BCD64EA1}" v="57" dt="2024-06-25T14:42:32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67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754-7982-FB40-8AF5-0CF6C2E3025B}" type="datetimeFigureOut"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E9A9-1DB0-B64D-883C-974DBCF9C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084-3A07-6438-DAEB-508B4761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25B9-1B88-5289-419D-E0E8AA7CB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2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2A3C71-76C7-9CA5-966F-DBD21A5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2137E-466A-DCF0-D052-E7A37A19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255E4-60A0-9388-2DBE-E6EE12C07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A4C8204-7259-5E26-7593-ED411EE9D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ln w="76200">
            <a:solidFill>
              <a:schemeClr val="accent4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ABF915E-D319-2BD2-76FF-268F630AA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9915" y="981522"/>
            <a:ext cx="2592288" cy="9361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27B698-7650-D77D-12D6-64F07A274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7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798B5-0336-9AB6-1022-00D10A06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D8F-7F04-4695-8FE5-E8FD0A51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E2F9-E9BE-459B-0976-72F6C89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13383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5" r:id="rId3"/>
    <p:sldLayoutId id="2147483687" r:id="rId4"/>
    <p:sldLayoutId id="2147483691" r:id="rId5"/>
    <p:sldLayoutId id="2147483690" r:id="rId6"/>
    <p:sldLayoutId id="214748365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67D37-B230-FF8B-2454-1AE9CB81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5604-32DB-0C39-B55D-E00DACCF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1C3BF9-474D-5DF4-48B4-01C8D966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4152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curityindustry.org/committee/cybersecurity-advisory-board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securityindustry.org/committee/cybersecurity-advisory-board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industry.org/2024/10/23/the-confusedpilot-hack-a-wake-up-call-for-identity-and-access-management-and-physical-access-control/" TargetMode="External"/><Relationship Id="rId2" Type="http://schemas.openxmlformats.org/officeDocument/2006/relationships/hyperlink" Target="https://www.securityindustry.org/2024/10/28/sias-cybersecurity-advisory-board-closes-out-cybersecurity-awareness-month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discoverisc.com/global/en-us/blog/Connected-Cyber-Security/the-most-common-cybersecurity-errors-found-in-the-installation-of-physical-security-technologies.html" TargetMode="External"/><Relationship Id="rId5" Type="http://schemas.openxmlformats.org/officeDocument/2006/relationships/hyperlink" Target="https://www.securityindustry.org/2024/10/01/chatting-about-cybersecurity-a-conversation-with-chatgpt-on-the-role-of-artificial-intelligence/" TargetMode="External"/><Relationship Id="rId4" Type="http://schemas.openxmlformats.org/officeDocument/2006/relationships/hyperlink" Target="https://www.securityindustry.org/2024/10/07/make-this-october-count-by-focusing-on-cybersecurit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6" y="2785607"/>
            <a:ext cx="9492043" cy="1143265"/>
          </a:xfrm>
        </p:spPr>
        <p:txBody>
          <a:bodyPr/>
          <a:lstStyle/>
          <a:p>
            <a:pPr marL="0" marR="0"/>
            <a:r>
              <a:rPr lang="en-US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Megatrends in Cybersecurity Panel Discussion with SIA Cybersecurity Advisory Board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William Knehr, Senior Manager of Info Assurance and Data Privacy at i-PRO Americas Inc.</a:t>
            </a:r>
          </a:p>
          <a:p>
            <a:r>
              <a:rPr lang="en-US" dirty="0"/>
              <a:t>Min Kyriannis, Co-Founder &amp; CEO, AMYNA Systems Inc.</a:t>
            </a:r>
          </a:p>
          <a:p>
            <a:r>
              <a:rPr lang="en-US" dirty="0"/>
              <a:t>Rachelle Loyear, VP, Integrated Security Solutions at Allied Universal</a:t>
            </a:r>
          </a:p>
          <a:p>
            <a:r>
              <a:rPr lang="en-US" dirty="0"/>
              <a:t>Teresa </a:t>
            </a:r>
            <a:r>
              <a:rPr lang="en-US" dirty="0" err="1"/>
              <a:t>Wu,</a:t>
            </a:r>
            <a:r>
              <a:rPr lang="en-US" dirty="0"/>
              <a:t> VP, Smart Credentials &amp; Access at IDEMIA Public Security North America</a:t>
            </a:r>
          </a:p>
          <a:p>
            <a:r>
              <a:rPr lang="en-US" dirty="0">
                <a:hlinkClick r:id="rId2"/>
              </a:rPr>
              <a:t>Cybersecurity Advisory Board - Security Industry Association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08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307942-E9B4-A35C-8D12-98110565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17" y="4308379"/>
            <a:ext cx="11453566" cy="1143265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Cybersecurity Advisory Board</a:t>
            </a:r>
            <a:br>
              <a:rPr lang="en-US" dirty="0"/>
            </a:br>
            <a:r>
              <a:rPr lang="en-US" sz="2800" b="0" dirty="0"/>
              <a:t>https://www.securityindustry.org/committee/cybersecurity-advisory-board/</a:t>
            </a:r>
            <a:endParaRPr lang="en-US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E9A6EE-BB2B-CDF0-76EC-9EE18B270A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b="0"/>
              <a:t>&lt;#&gt;   ISC EAST</a:t>
            </a:r>
          </a:p>
        </p:txBody>
      </p:sp>
      <p:pic>
        <p:nvPicPr>
          <p:cNvPr id="1026" name="Picture 2" descr="Security Industry Association (SIA) | Security Info Watch">
            <a:extLst>
              <a:ext uri="{FF2B5EF4-FFF2-40B4-BE49-F238E27FC236}">
                <a16:creationId xmlns:a16="http://schemas.microsoft.com/office/drawing/2014/main" id="{446CFD41-2AB3-32C5-DA4B-CF766224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75" y="2143137"/>
            <a:ext cx="4318625" cy="22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2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FB05C-10E1-3EBA-43F9-65D984B9C334}"/>
              </a:ext>
            </a:extLst>
          </p:cNvPr>
          <p:cNvSpPr txBox="1"/>
          <p:nvPr/>
        </p:nvSpPr>
        <p:spPr>
          <a:xfrm>
            <a:off x="502227" y="490450"/>
            <a:ext cx="111875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Threats</a:t>
            </a:r>
          </a:p>
          <a:p>
            <a:pPr marL="0" marR="0"/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What are the most concerning aspects of AI-powered cyber attacks, such as deepfakes and generative AI, from your perspective?</a:t>
            </a:r>
          </a:p>
          <a:p>
            <a:pPr marL="457200" marR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do these emerging threats differ from traditional cyber attacks, and what makes them particularly challenging to defend against?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4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2B518-1BAE-7AE2-5C9E-86863B3F8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E850C-20BA-EF40-457A-8DBF5359FF32}"/>
              </a:ext>
            </a:extLst>
          </p:cNvPr>
          <p:cNvSpPr txBox="1"/>
          <p:nvPr/>
        </p:nvSpPr>
        <p:spPr>
          <a:xfrm>
            <a:off x="1004454" y="2668385"/>
            <a:ext cx="10183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Example of AI Threats….</a:t>
            </a:r>
          </a:p>
        </p:txBody>
      </p:sp>
    </p:spTree>
    <p:extLst>
      <p:ext uri="{BB962C8B-B14F-4D97-AF65-F5344CB8AC3E}">
        <p14:creationId xmlns:p14="http://schemas.microsoft.com/office/powerpoint/2010/main" val="257534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63D05-715C-C670-7B27-6EBCEACE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582922-D7CE-0820-B875-6B0858A3889A}"/>
              </a:ext>
            </a:extLst>
          </p:cNvPr>
          <p:cNvSpPr txBox="1"/>
          <p:nvPr/>
        </p:nvSpPr>
        <p:spPr>
          <a:xfrm>
            <a:off x="1004454" y="1695796"/>
            <a:ext cx="101830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Vulnerabilities in IoT, OT, and IT</a:t>
            </a:r>
          </a:p>
          <a:p>
            <a:pPr marL="0" marR="0"/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are the most critical vulnerabilities in IoT, OT, and IT systems that organizations need to be aware of?</a:t>
            </a:r>
            <a:endParaRPr lang="en-US" sz="2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5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FCD0F-823A-C9BE-82E1-CA85DC936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BE4680-91DB-E29F-A08B-10E65F32DBF7}"/>
              </a:ext>
            </a:extLst>
          </p:cNvPr>
          <p:cNvSpPr txBox="1"/>
          <p:nvPr/>
        </p:nvSpPr>
        <p:spPr>
          <a:xfrm>
            <a:off x="730134" y="473825"/>
            <a:ext cx="110974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5400" b="1" dirty="0">
                <a:solidFill>
                  <a:schemeClr val="bg1"/>
                </a:solidFill>
                <a:latin typeface="Aptos" panose="020B0004020202020204" pitchFamily="34" charset="0"/>
              </a:rPr>
              <a:t>MFA and Zero Trust Practices</a:t>
            </a:r>
          </a:p>
          <a:p>
            <a:pPr marL="0" marR="0"/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Multi-factor authentication (MFA) is often recommended, but not all MFA solutions are equal. What are the key considerations when choosing an MFA solution?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How does the concept of Zero Trust architecture align with the current cybersecurity landscape, and what are the practical steps organizations can take to implement it?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What are the common pitfalls organizations face when deploying MFA and Zero Trust, and how can they be avoided?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0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6C234-EDF3-6395-80CB-31F32378D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67E5EB-A357-1475-D91C-DB62BAA074DA}"/>
              </a:ext>
            </a:extLst>
          </p:cNvPr>
          <p:cNvSpPr txBox="1"/>
          <p:nvPr/>
        </p:nvSpPr>
        <p:spPr>
          <a:xfrm>
            <a:off x="630381" y="1662545"/>
            <a:ext cx="110974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ptos" panose="020B0004020202020204" pitchFamily="34" charset="0"/>
              </a:rPr>
              <a:t>Mitigation Strategies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Can organizations build and maintain a robust cybersecurity culture, and why is it essential for long-term security?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7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4B1FA-F7BC-5DBE-CB79-EE2ED3C0C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99F61-450B-3584-FFC3-92B06C77E101}"/>
              </a:ext>
            </a:extLst>
          </p:cNvPr>
          <p:cNvSpPr txBox="1"/>
          <p:nvPr/>
        </p:nvSpPr>
        <p:spPr>
          <a:xfrm>
            <a:off x="630381" y="936681"/>
            <a:ext cx="11097491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2400" b="1" i="0" dirty="0">
                <a:solidFill>
                  <a:srgbClr val="56B6C3"/>
                </a:solidFill>
                <a:effectLst/>
                <a:latin typeface="Roboto" panose="02000000000000000000" pitchFamily="2" charset="0"/>
              </a:rPr>
              <a:t>Blog Posts and Articles From the Cybersecurity Advisory Board: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56B6C3"/>
                </a:solidFill>
                <a:effectLst/>
                <a:latin typeface="Open Sans" panose="020B0606030504020204" pitchFamily="34" charset="0"/>
                <a:hlinkClick r:id="rId2"/>
              </a:rPr>
              <a:t>SIA’s Cybersecurity Advisory Board Closes Out Cybersecurity Awareness Month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 (Oct. 28, 2024)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56B6C3"/>
                </a:solidFill>
                <a:effectLst/>
                <a:latin typeface="Open Sans" panose="020B0606030504020204" pitchFamily="34" charset="0"/>
                <a:hlinkClick r:id="rId3"/>
              </a:rPr>
              <a:t>The </a:t>
            </a:r>
            <a:r>
              <a:rPr lang="en-US" sz="2400" b="1" i="0" u="none" strike="noStrike" dirty="0" err="1">
                <a:solidFill>
                  <a:srgbClr val="56B6C3"/>
                </a:solidFill>
                <a:effectLst/>
                <a:latin typeface="Open Sans" panose="020B0606030504020204" pitchFamily="34" charset="0"/>
                <a:hlinkClick r:id="rId3"/>
              </a:rPr>
              <a:t>ConfusedPilot</a:t>
            </a:r>
            <a:r>
              <a:rPr lang="en-US" sz="2400" b="1" i="0" u="none" strike="noStrike" dirty="0">
                <a:solidFill>
                  <a:srgbClr val="56B6C3"/>
                </a:solidFill>
                <a:effectLst/>
                <a:latin typeface="Open Sans" panose="020B0606030504020204" pitchFamily="34" charset="0"/>
                <a:hlinkClick r:id="rId3"/>
              </a:rPr>
              <a:t> Hack: A Wake-Up Call for Identity and Access Management and Physical Access Control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 (Oct. 23, 2024)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56B6C3"/>
                </a:solidFill>
                <a:effectLst/>
                <a:latin typeface="Open Sans" panose="020B0606030504020204" pitchFamily="34" charset="0"/>
                <a:hlinkClick r:id="rId4"/>
              </a:rPr>
              <a:t>Make This October Count by Focusing on Cybersecurity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 (Oct. 7, 2024)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56B6C3"/>
                </a:solidFill>
                <a:effectLst/>
                <a:latin typeface="Open Sans" panose="020B0606030504020204" pitchFamily="34" charset="0"/>
                <a:hlinkClick r:id="rId5"/>
              </a:rPr>
              <a:t>Chatting About Cybersecurity: A Conversation With ChatGPT on the Role of Artificial Intelligence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 (Oct. 1, 2024)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56B6C3"/>
                </a:solidFill>
                <a:effectLst/>
                <a:latin typeface="Open Sans" panose="020B0606030504020204" pitchFamily="34" charset="0"/>
                <a:hlinkClick r:id="rId6"/>
              </a:rPr>
              <a:t>The Most Common Cybersecurity Errors Found in the Installation of Physical Security Technologies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 (Aug. 5, 2024)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0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C1C3A5-74D2-2709-F85F-9559B9991890}"/>
              </a:ext>
            </a:extLst>
          </p:cNvPr>
          <p:cNvSpPr txBox="1">
            <a:spLocks/>
          </p:cNvSpPr>
          <p:nvPr/>
        </p:nvSpPr>
        <p:spPr>
          <a:xfrm>
            <a:off x="1150860" y="1491686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011A41-70B9-9565-E213-AB0A0784342B}"/>
              </a:ext>
            </a:extLst>
          </p:cNvPr>
          <p:cNvCxnSpPr>
            <a:cxnSpLocks/>
          </p:cNvCxnSpPr>
          <p:nvPr/>
        </p:nvCxnSpPr>
        <p:spPr>
          <a:xfrm>
            <a:off x="5128161" y="3274858"/>
            <a:ext cx="193567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1B5C39A-B2F5-A8B1-281F-75674C7E8985}"/>
              </a:ext>
            </a:extLst>
          </p:cNvPr>
          <p:cNvSpPr txBox="1">
            <a:spLocks/>
          </p:cNvSpPr>
          <p:nvPr/>
        </p:nvSpPr>
        <p:spPr>
          <a:xfrm>
            <a:off x="1150860" y="-108514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3801931-9A30-284D-F0D3-5383F54C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12" y="4180642"/>
            <a:ext cx="2551176" cy="2551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52B99-15CD-9555-E740-613FE7ED1128}"/>
              </a:ext>
            </a:extLst>
          </p:cNvPr>
          <p:cNvSpPr txBox="1"/>
          <p:nvPr/>
        </p:nvSpPr>
        <p:spPr>
          <a:xfrm>
            <a:off x="2936748" y="3451704"/>
            <a:ext cx="606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Please scan the QR code below to complete our survey and share your thoughts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35753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D8F5A-9383-4063-A831-A0230CB12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B61F49-CDF6-456B-B537-AD233770390A}">
  <ds:schemaRefs>
    <ds:schemaRef ds:uri="205e6434-0814-40a8-9c4d-fb239fc2d4a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3f3ae2f8-ee4c-486b-9f52-cfe2b9d6c57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72D90F0-122B-4804-8B32-A37DAFFB01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400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Lato</vt:lpstr>
      <vt:lpstr>Open Sans</vt:lpstr>
      <vt:lpstr>Roboto</vt:lpstr>
      <vt:lpstr>Office Theme</vt:lpstr>
      <vt:lpstr>Custom Design</vt:lpstr>
      <vt:lpstr>Megatrends in Cybersecurity Panel Discussion with SIA Cybersecurity Advisory Board </vt:lpstr>
      <vt:lpstr>Cybersecurity Advisory Board https://www.securityindustry.org/committee/cybersecurity-advisory-board/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Ferrer, Mayu (RX-MNL)</dc:creator>
  <cp:lastModifiedBy>WU, Teresa</cp:lastModifiedBy>
  <cp:revision>8</cp:revision>
  <dcterms:created xsi:type="dcterms:W3CDTF">2024-05-24T13:59:25Z</dcterms:created>
  <dcterms:modified xsi:type="dcterms:W3CDTF">2024-11-06T16:42:58Z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</Properties>
</file>