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6" r:id="rId5"/>
  </p:sldMasterIdLst>
  <p:notesMasterIdLst>
    <p:notesMasterId r:id="rId14"/>
  </p:notesMasterIdLst>
  <p:sldIdLst>
    <p:sldId id="276" r:id="rId6"/>
    <p:sldId id="272" r:id="rId7"/>
    <p:sldId id="277" r:id="rId8"/>
    <p:sldId id="278" r:id="rId9"/>
    <p:sldId id="279" r:id="rId10"/>
    <p:sldId id="280" r:id="rId11"/>
    <p:sldId id="281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BD8A03-B54E-554B-8EF9-E854BCD64EA1}" v="57" dt="2024-06-25T14:42:32.8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6"/>
    <p:restoredTop sz="94790"/>
  </p:normalViewPr>
  <p:slideViewPr>
    <p:cSldViewPr snapToGrid="0">
      <p:cViewPr varScale="1">
        <p:scale>
          <a:sx n="105" d="100"/>
          <a:sy n="105" d="100"/>
        </p:scale>
        <p:origin x="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27754-7982-FB40-8AF5-0CF6C2E3025B}" type="datetimeFigureOut">
              <a:t>8/26/24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FE9A9-1DB0-B64D-883C-974DBCF9C20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297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FE9A9-1DB0-B64D-883C-974DBCF9C2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38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D9084-3A07-6438-DAEB-508B4761EB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7437" y="2679314"/>
            <a:ext cx="9337589" cy="1655762"/>
          </a:xfr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A425B9-1B88-5289-419D-E0E8AA7CB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7437" y="4528794"/>
            <a:ext cx="5729417" cy="137773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296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12A3C71-76C7-9CA5-966F-DBD21A55FA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167" y="2580460"/>
            <a:ext cx="5729417" cy="1655762"/>
          </a:xfrm>
        </p:spPr>
        <p:txBody>
          <a:bodyPr anchor="b"/>
          <a:lstStyle>
            <a:lvl1pPr algn="l">
              <a:defRPr sz="4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7F2137E-466A-DCF0-D052-E7A37A19EC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3167" y="4429940"/>
            <a:ext cx="5729417" cy="137773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41255E4-60A0-9388-2DBE-E6EE12C073F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98080" y="-627016"/>
            <a:ext cx="7735828" cy="8151222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03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98339F-37CD-021A-9484-2C6E52C12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87" y="2785607"/>
            <a:ext cx="7200800" cy="1143265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347E1A-2D94-EAAB-56D1-4E7FDB3DEC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6987" y="4077866"/>
            <a:ext cx="7200900" cy="503237"/>
          </a:xfrm>
        </p:spPr>
        <p:txBody>
          <a:bodyPr>
            <a:noAutofit/>
          </a:bodyPr>
          <a:lstStyle>
            <a:lvl1pPr marL="0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09829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219658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829486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439314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8723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98339F-37CD-021A-9484-2C6E52C12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87" y="2785607"/>
            <a:ext cx="7200800" cy="1143265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347E1A-2D94-EAAB-56D1-4E7FDB3DEC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6987" y="4077866"/>
            <a:ext cx="7200900" cy="503237"/>
          </a:xfrm>
        </p:spPr>
        <p:txBody>
          <a:bodyPr>
            <a:noAutofit/>
          </a:bodyPr>
          <a:lstStyle>
            <a:lvl1pPr marL="0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09829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219658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829486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439314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8062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98339F-37CD-021A-9484-2C6E52C12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87" y="2785607"/>
            <a:ext cx="7200800" cy="1143265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347E1A-2D94-EAAB-56D1-4E7FDB3DEC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6987" y="4077866"/>
            <a:ext cx="7200900" cy="503237"/>
          </a:xfrm>
        </p:spPr>
        <p:txBody>
          <a:bodyPr>
            <a:noAutofit/>
          </a:bodyPr>
          <a:lstStyle>
            <a:lvl1pPr marL="0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09829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219658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829486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439314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8A4C8204-7259-5E26-7593-ED411EE9DD1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61262" y="1733738"/>
            <a:ext cx="3371584" cy="3390523"/>
          </a:xfrm>
          <a:prstGeom prst="ellipse">
            <a:avLst/>
          </a:prstGeom>
          <a:ln w="76200">
            <a:solidFill>
              <a:schemeClr val="accent4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434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98339F-37CD-021A-9484-2C6E52C12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87" y="2785607"/>
            <a:ext cx="7200800" cy="1143265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347E1A-2D94-EAAB-56D1-4E7FDB3DEC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6987" y="4077866"/>
            <a:ext cx="7200900" cy="503237"/>
          </a:xfrm>
        </p:spPr>
        <p:txBody>
          <a:bodyPr>
            <a:noAutofit/>
          </a:bodyPr>
          <a:lstStyle>
            <a:lvl1pPr marL="0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09829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219658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829486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439314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EABF915E-D319-2BD2-76FF-268F630AA92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49915" y="981522"/>
            <a:ext cx="2592288" cy="93610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57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F27B698-7650-D77D-12D6-64F07A274D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3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BECD9-A9BE-6970-9E71-358F71CA66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4249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b="0"/>
              <a:t>&lt;#&gt;   ISC EAST</a:t>
            </a:r>
          </a:p>
        </p:txBody>
      </p:sp>
    </p:spTree>
    <p:extLst>
      <p:ext uri="{BB962C8B-B14F-4D97-AF65-F5344CB8AC3E}">
        <p14:creationId xmlns:p14="http://schemas.microsoft.com/office/powerpoint/2010/main" val="775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9798B5-0336-9AB6-1022-00D10A069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A1ED8F-7F04-4695-8FE5-E8FD0A51D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5E2F9-E9BE-459B-0976-72F6C89C11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90719" y="64607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b="0"/>
              <a:t>&lt;#&gt;   ISC EVENTS</a:t>
            </a:r>
          </a:p>
        </p:txBody>
      </p:sp>
    </p:spTree>
    <p:extLst>
      <p:ext uri="{BB962C8B-B14F-4D97-AF65-F5344CB8AC3E}">
        <p14:creationId xmlns:p14="http://schemas.microsoft.com/office/powerpoint/2010/main" val="1338358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85" r:id="rId3"/>
    <p:sldLayoutId id="2147483687" r:id="rId4"/>
    <p:sldLayoutId id="2147483691" r:id="rId5"/>
    <p:sldLayoutId id="2147483690" r:id="rId6"/>
    <p:sldLayoutId id="2147483659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867D37-B230-FF8B-2454-1AE9CB81B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E25604-32DB-0C39-B55D-E00DACCFB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01C3BF9-474D-5DF4-48B4-01C8D9667E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90719" y="64607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b="0"/>
              <a:t>&lt;#&gt;   ISC EVENTS</a:t>
            </a:r>
          </a:p>
        </p:txBody>
      </p:sp>
    </p:spTree>
    <p:extLst>
      <p:ext uri="{BB962C8B-B14F-4D97-AF65-F5344CB8AC3E}">
        <p14:creationId xmlns:p14="http://schemas.microsoft.com/office/powerpoint/2010/main" val="41528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ED6CE4-A24E-7C51-94C6-D917EC64C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87" y="2785607"/>
            <a:ext cx="7392654" cy="1143265"/>
          </a:xfrm>
        </p:spPr>
        <p:txBody>
          <a:bodyPr/>
          <a:lstStyle/>
          <a:p>
            <a:r>
              <a:rPr lang="en-US" dirty="0"/>
              <a:t>Hiring and Retaining Young Talent within the Security Industry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38994-20B5-C026-DA1E-4B690C93DA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Miranda Gaines, VP, Talent &amp; Culture, Advanced Data Risk Management (ADRM)</a:t>
            </a:r>
          </a:p>
          <a:p>
            <a:r>
              <a:rPr lang="en-US" dirty="0"/>
              <a:t>Elaine </a:t>
            </a:r>
            <a:r>
              <a:rPr lang="en-US" dirty="0" err="1"/>
              <a:t>Palome</a:t>
            </a:r>
            <a:r>
              <a:rPr lang="en-US" dirty="0"/>
              <a:t>, Director of Human Resources, Americas, Axis Communications</a:t>
            </a:r>
          </a:p>
          <a:p>
            <a:r>
              <a:rPr lang="en-US" dirty="0"/>
              <a:t>Alejandra Palacios, Lead Data Scientist, Advanced Data Risk Management (ADRM)</a:t>
            </a:r>
          </a:p>
          <a:p>
            <a:r>
              <a:rPr lang="en-US" dirty="0"/>
              <a:t>Spencer Hall, Business Success Specialist, Advanced Data Risk Management (ADRM)</a:t>
            </a:r>
          </a:p>
        </p:txBody>
      </p:sp>
    </p:spTree>
    <p:extLst>
      <p:ext uri="{BB962C8B-B14F-4D97-AF65-F5344CB8AC3E}">
        <p14:creationId xmlns:p14="http://schemas.microsoft.com/office/powerpoint/2010/main" val="4069080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ED6CE4-A24E-7C51-94C6-D917EC64C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86" y="2785607"/>
            <a:ext cx="8428353" cy="1143265"/>
          </a:xfrm>
        </p:spPr>
        <p:txBody>
          <a:bodyPr/>
          <a:lstStyle/>
          <a:p>
            <a:r>
              <a:rPr lang="en-US" dirty="0"/>
              <a:t>Understanding the Current Landscape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38994-20B5-C026-DA1E-4B690C93DA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Industry Overview &amp; Common Misconceptions</a:t>
            </a:r>
          </a:p>
        </p:txBody>
      </p:sp>
    </p:spTree>
    <p:extLst>
      <p:ext uri="{BB962C8B-B14F-4D97-AF65-F5344CB8AC3E}">
        <p14:creationId xmlns:p14="http://schemas.microsoft.com/office/powerpoint/2010/main" val="1488649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8F1B0-B971-EE42-9E21-927D3280B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Hiring Strategies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B182D-744A-7CB6-E886-163FABB7BB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Tailored Recruitment Processes</a:t>
            </a:r>
          </a:p>
          <a:p>
            <a:r>
              <a:rPr lang="en-US" dirty="0"/>
              <a:t>Recruitment and Internships</a:t>
            </a:r>
          </a:p>
          <a:p>
            <a:r>
              <a:rPr lang="en-US" dirty="0"/>
              <a:t>Inclusive Hiring Practices</a:t>
            </a:r>
          </a:p>
        </p:txBody>
      </p:sp>
    </p:spTree>
    <p:extLst>
      <p:ext uri="{BB962C8B-B14F-4D97-AF65-F5344CB8AC3E}">
        <p14:creationId xmlns:p14="http://schemas.microsoft.com/office/powerpoint/2010/main" val="4131973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8F1B0-B971-EE42-9E21-927D3280B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86" y="2785607"/>
            <a:ext cx="8111112" cy="1143265"/>
          </a:xfrm>
        </p:spPr>
        <p:txBody>
          <a:bodyPr/>
          <a:lstStyle/>
          <a:p>
            <a:r>
              <a:rPr lang="en-US" dirty="0"/>
              <a:t>Retention Strategies for Young Talent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B182D-744A-7CB6-E886-163FABB7BB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Onboarding and Training</a:t>
            </a:r>
          </a:p>
          <a:p>
            <a:r>
              <a:rPr lang="en-US" dirty="0"/>
              <a:t>Creating a Positive Work Environment</a:t>
            </a:r>
          </a:p>
          <a:p>
            <a:r>
              <a:rPr lang="en-US" dirty="0"/>
              <a:t>Career Pathways and Growth</a:t>
            </a:r>
          </a:p>
        </p:txBody>
      </p:sp>
    </p:spTree>
    <p:extLst>
      <p:ext uri="{BB962C8B-B14F-4D97-AF65-F5344CB8AC3E}">
        <p14:creationId xmlns:p14="http://schemas.microsoft.com/office/powerpoint/2010/main" val="3393764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8F1B0-B971-EE42-9E21-927D3280B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87" y="2785607"/>
            <a:ext cx="7644580" cy="1143265"/>
          </a:xfrm>
        </p:spPr>
        <p:txBody>
          <a:bodyPr/>
          <a:lstStyle/>
          <a:p>
            <a:r>
              <a:rPr lang="en-US" dirty="0"/>
              <a:t>Case Studies and Success Stories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B182D-744A-7CB6-E886-163FABB7BB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Real World Examples</a:t>
            </a:r>
          </a:p>
        </p:txBody>
      </p:sp>
    </p:spTree>
    <p:extLst>
      <p:ext uri="{BB962C8B-B14F-4D97-AF65-F5344CB8AC3E}">
        <p14:creationId xmlns:p14="http://schemas.microsoft.com/office/powerpoint/2010/main" val="2169976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8F1B0-B971-EE42-9E21-927D3280B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87" y="2785607"/>
            <a:ext cx="7644580" cy="1143265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B182D-744A-7CB6-E886-163FABB7BB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  <a:p>
            <a:r>
              <a:rPr lang="en-US" dirty="0"/>
              <a:t>Call to Action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830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8F1B0-B971-EE42-9E21-927D3280B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87" y="2785607"/>
            <a:ext cx="7644580" cy="1143265"/>
          </a:xfrm>
        </p:spPr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B182D-744A-7CB6-E886-163FABB7BB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15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0C1C3A5-74D2-2709-F85F-9559B9991890}"/>
              </a:ext>
            </a:extLst>
          </p:cNvPr>
          <p:cNvSpPr txBox="1">
            <a:spLocks/>
          </p:cNvSpPr>
          <p:nvPr/>
        </p:nvSpPr>
        <p:spPr>
          <a:xfrm>
            <a:off x="1150860" y="1491686"/>
            <a:ext cx="9634248" cy="16002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/>
              <a:t>Thank you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A011A41-70B9-9565-E213-AB0A0784342B}"/>
              </a:ext>
            </a:extLst>
          </p:cNvPr>
          <p:cNvCxnSpPr>
            <a:cxnSpLocks/>
          </p:cNvCxnSpPr>
          <p:nvPr/>
        </p:nvCxnSpPr>
        <p:spPr>
          <a:xfrm>
            <a:off x="5128161" y="3274858"/>
            <a:ext cx="1935678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B1B5C39A-B2F5-A8B1-281F-75674C7E8985}"/>
              </a:ext>
            </a:extLst>
          </p:cNvPr>
          <p:cNvSpPr txBox="1">
            <a:spLocks/>
          </p:cNvSpPr>
          <p:nvPr/>
        </p:nvSpPr>
        <p:spPr>
          <a:xfrm>
            <a:off x="1150860" y="-108514"/>
            <a:ext cx="9634248" cy="16002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solidFill>
                  <a:schemeClr val="bg1"/>
                </a:solidFill>
              </a:rPr>
              <a:t>Q&amp;A</a:t>
            </a:r>
          </a:p>
        </p:txBody>
      </p:sp>
      <p:pic>
        <p:nvPicPr>
          <p:cNvPr id="6" name="Picture 5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53801931-9A30-284D-F0D3-5383F54CD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412" y="4180642"/>
            <a:ext cx="2551176" cy="25511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952B99-15CD-9555-E740-613FE7ED1128}"/>
              </a:ext>
            </a:extLst>
          </p:cNvPr>
          <p:cNvSpPr txBox="1"/>
          <p:nvPr/>
        </p:nvSpPr>
        <p:spPr>
          <a:xfrm>
            <a:off x="2936748" y="3451704"/>
            <a:ext cx="6062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Please scan the QR code below to complete our survey and share your thoughts and experiences.</a:t>
            </a:r>
          </a:p>
        </p:txBody>
      </p:sp>
    </p:spTree>
    <p:extLst>
      <p:ext uri="{BB962C8B-B14F-4D97-AF65-F5344CB8AC3E}">
        <p14:creationId xmlns:p14="http://schemas.microsoft.com/office/powerpoint/2010/main" val="357535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SC Colors">
      <a:dk1>
        <a:srgbClr val="0B1A3B"/>
      </a:dk1>
      <a:lt1>
        <a:srgbClr val="FFFFFF"/>
      </a:lt1>
      <a:dk2>
        <a:srgbClr val="000000"/>
      </a:dk2>
      <a:lt2>
        <a:srgbClr val="B3C8D6"/>
      </a:lt2>
      <a:accent1>
        <a:srgbClr val="EBB50E"/>
      </a:accent1>
      <a:accent2>
        <a:srgbClr val="58111F"/>
      </a:accent2>
      <a:accent3>
        <a:srgbClr val="981B34"/>
      </a:accent3>
      <a:accent4>
        <a:srgbClr val="378FAF"/>
      </a:accent4>
      <a:accent5>
        <a:srgbClr val="41687B"/>
      </a:accent5>
      <a:accent6>
        <a:srgbClr val="58111F"/>
      </a:accent6>
      <a:hlink>
        <a:srgbClr val="EBB50E"/>
      </a:hlink>
      <a:folHlink>
        <a:srgbClr val="378FA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ISC Colors">
      <a:dk1>
        <a:srgbClr val="0B1A3B"/>
      </a:dk1>
      <a:lt1>
        <a:srgbClr val="FFFFFF"/>
      </a:lt1>
      <a:dk2>
        <a:srgbClr val="000000"/>
      </a:dk2>
      <a:lt2>
        <a:srgbClr val="B3C8D6"/>
      </a:lt2>
      <a:accent1>
        <a:srgbClr val="EBB50E"/>
      </a:accent1>
      <a:accent2>
        <a:srgbClr val="58111F"/>
      </a:accent2>
      <a:accent3>
        <a:srgbClr val="981B34"/>
      </a:accent3>
      <a:accent4>
        <a:srgbClr val="378FAF"/>
      </a:accent4>
      <a:accent5>
        <a:srgbClr val="41687B"/>
      </a:accent5>
      <a:accent6>
        <a:srgbClr val="58111F"/>
      </a:accent6>
      <a:hlink>
        <a:srgbClr val="EBB50E"/>
      </a:hlink>
      <a:folHlink>
        <a:srgbClr val="378FA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f3ae2f8-ee4c-486b-9f52-cfe2b9d6c57c">
      <Terms xmlns="http://schemas.microsoft.com/office/infopath/2007/PartnerControls"/>
    </lcf76f155ced4ddcb4097134ff3c332f>
    <TaxCatchAll xmlns="205e6434-0814-40a8-9c4d-fb239fc2d4a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1364EED3B10D4D9E558B83D77EB8E7" ma:contentTypeVersion="15" ma:contentTypeDescription="Create a new document." ma:contentTypeScope="" ma:versionID="25ad23a6e86f54fbe9d305bbfce74b0d">
  <xsd:schema xmlns:xsd="http://www.w3.org/2001/XMLSchema" xmlns:xs="http://www.w3.org/2001/XMLSchema" xmlns:p="http://schemas.microsoft.com/office/2006/metadata/properties" xmlns:ns2="3f3ae2f8-ee4c-486b-9f52-cfe2b9d6c57c" xmlns:ns3="205e6434-0814-40a8-9c4d-fb239fc2d4a8" targetNamespace="http://schemas.microsoft.com/office/2006/metadata/properties" ma:root="true" ma:fieldsID="df1c3e0ee518c5b123f4041ae883ffb3" ns2:_="" ns3:_="">
    <xsd:import namespace="3f3ae2f8-ee4c-486b-9f52-cfe2b9d6c57c"/>
    <xsd:import namespace="205e6434-0814-40a8-9c4d-fb239fc2d4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3ae2f8-ee4c-486b-9f52-cfe2b9d6c5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02763e4d-7885-4cd8-8534-835ebc0ece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5e6434-0814-40a8-9c4d-fb239fc2d4a8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6cedc49a-5027-4d3e-b104-dd2020c761a4}" ma:internalName="TaxCatchAll" ma:showField="CatchAllData" ma:web="205e6434-0814-40a8-9c4d-fb239fc2d4a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B61F49-CDF6-456B-B537-AD233770390A}">
  <ds:schemaRefs>
    <ds:schemaRef ds:uri="205e6434-0814-40a8-9c4d-fb239fc2d4a8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terms/"/>
    <ds:schemaRef ds:uri="http://schemas.openxmlformats.org/package/2006/metadata/core-properties"/>
    <ds:schemaRef ds:uri="3f3ae2f8-ee4c-486b-9f52-cfe2b9d6c57c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DAB31B0C-D017-4FD3-9E30-F5CDB1C3CD82}"/>
</file>

<file path=customXml/itemProps3.xml><?xml version="1.0" encoding="utf-8"?>
<ds:datastoreItem xmlns:ds="http://schemas.openxmlformats.org/officeDocument/2006/customXml" ds:itemID="{4CDD8F5A-9383-4063-A831-A0230CB128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4916</TotalTime>
  <Words>143</Words>
  <Application>Microsoft Macintosh PowerPoint</Application>
  <PresentationFormat>Widescreen</PresentationFormat>
  <Paragraphs>25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Lato</vt:lpstr>
      <vt:lpstr>Office Theme</vt:lpstr>
      <vt:lpstr>Custom Design</vt:lpstr>
      <vt:lpstr>Hiring and Retaining Young Talent within the Security Industry</vt:lpstr>
      <vt:lpstr>Understanding the Current Landscape</vt:lpstr>
      <vt:lpstr>Effective Hiring Strategies</vt:lpstr>
      <vt:lpstr>Retention Strategies for Young Talent</vt:lpstr>
      <vt:lpstr>Case Studies and Success Stories</vt:lpstr>
      <vt:lpstr>Conclusion</vt:lpstr>
      <vt:lpstr>Q&amp;A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</dc:title>
  <dc:creator>Ferrer, Mayu (RX-MNL)</dc:creator>
  <cp:lastModifiedBy>Spencer Hall</cp:lastModifiedBy>
  <cp:revision>7</cp:revision>
  <dcterms:created xsi:type="dcterms:W3CDTF">2024-05-24T13:59:25Z</dcterms:created>
  <dcterms:modified xsi:type="dcterms:W3CDTF">2024-08-29T19:23:07Z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0x010100AE1364EED3B10D4D9E558B83D77EB8E7</vt:lpwstr>
  </property>
</Properties>
</file>