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6" r:id="rId5"/>
  </p:sldMasterIdLst>
  <p:notesMasterIdLst>
    <p:notesMasterId r:id="rId24"/>
  </p:notesMasterIdLst>
  <p:sldIdLst>
    <p:sldId id="276" r:id="rId6"/>
    <p:sldId id="277" r:id="rId7"/>
    <p:sldId id="284" r:id="rId8"/>
    <p:sldId id="278" r:id="rId9"/>
    <p:sldId id="1294" r:id="rId10"/>
    <p:sldId id="2146846215" r:id="rId11"/>
    <p:sldId id="2146846202" r:id="rId12"/>
    <p:sldId id="280" r:id="rId13"/>
    <p:sldId id="336" r:id="rId14"/>
    <p:sldId id="338" r:id="rId15"/>
    <p:sldId id="2146846216" r:id="rId16"/>
    <p:sldId id="281" r:id="rId17"/>
    <p:sldId id="2146846217" r:id="rId18"/>
    <p:sldId id="2146846219" r:id="rId19"/>
    <p:sldId id="282" r:id="rId20"/>
    <p:sldId id="2146846218" r:id="rId21"/>
    <p:sldId id="283" r:id="rId22"/>
    <p:sldId id="27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DA3B1"/>
    <a:srgbClr val="000000"/>
    <a:srgbClr val="0B1A3B"/>
    <a:srgbClr val="00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36"/>
    <p:restoredTop sz="77226"/>
  </p:normalViewPr>
  <p:slideViewPr>
    <p:cSldViewPr snapToGrid="0">
      <p:cViewPr varScale="1">
        <p:scale>
          <a:sx n="60" d="100"/>
          <a:sy n="60" d="100"/>
        </p:scale>
        <p:origin x="160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year, Rachelle" userId="7dfb0ec6-0795-4d44-b637-92c962209ae3" providerId="ADAL" clId="{B3A3E5BD-C3B6-4CB9-A78A-126FF0A7E211}"/>
    <pc:docChg chg="modSld">
      <pc:chgData name="Loyear, Rachelle" userId="7dfb0ec6-0795-4d44-b637-92c962209ae3" providerId="ADAL" clId="{B3A3E5BD-C3B6-4CB9-A78A-126FF0A7E211}" dt="2024-10-28T17:47:40.013" v="4" actId="20577"/>
      <pc:docMkLst>
        <pc:docMk/>
      </pc:docMkLst>
      <pc:sldChg chg="modSp mod">
        <pc:chgData name="Loyear, Rachelle" userId="7dfb0ec6-0795-4d44-b637-92c962209ae3" providerId="ADAL" clId="{B3A3E5BD-C3B6-4CB9-A78A-126FF0A7E211}" dt="2024-10-28T17:47:40.013" v="4" actId="20577"/>
        <pc:sldMkLst>
          <pc:docMk/>
          <pc:sldMk cId="3005152625" sldId="2146846217"/>
        </pc:sldMkLst>
        <pc:spChg chg="mod">
          <ac:chgData name="Loyear, Rachelle" userId="7dfb0ec6-0795-4d44-b637-92c962209ae3" providerId="ADAL" clId="{B3A3E5BD-C3B6-4CB9-A78A-126FF0A7E211}" dt="2024-10-28T17:47:40.013" v="4" actId="20577"/>
          <ac:spMkLst>
            <pc:docMk/>
            <pc:sldMk cId="3005152625" sldId="2146846217"/>
            <ac:spMk id="3" creationId="{09B9C1B2-6236-4D4B-0B56-7C6755D34A98}"/>
          </ac:spMkLst>
        </pc:spChg>
        <pc:picChg chg="mod">
          <ac:chgData name="Loyear, Rachelle" userId="7dfb0ec6-0795-4d44-b637-92c962209ae3" providerId="ADAL" clId="{B3A3E5BD-C3B6-4CB9-A78A-126FF0A7E211}" dt="2024-10-28T17:47:34.666" v="2" actId="1076"/>
          <ac:picMkLst>
            <pc:docMk/>
            <pc:sldMk cId="3005152625" sldId="2146846217"/>
            <ac:picMk id="6" creationId="{886908DB-FF98-6437-6BA1-D0EA338ACD0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27754-7982-FB40-8AF5-0CF6C2E3025B}" type="datetimeFigureOut"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FE9A9-1DB0-B64D-883C-974DBCF9C20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97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Devita  - Madden to Chime in with color commentary</a:t>
            </a:r>
          </a:p>
          <a:p>
            <a:endParaRPr lang="en-US" dirty="0"/>
          </a:p>
          <a:p>
            <a:r>
              <a:rPr lang="en-US" dirty="0"/>
              <a:t>Strong enough that we aren’t staring at monitors</a:t>
            </a:r>
          </a:p>
          <a:p>
            <a:r>
              <a:rPr lang="en-US" dirty="0"/>
              <a:t>Reliable baseline alerting using AI – more effective to get to critical events – larger facilities with fewer people</a:t>
            </a:r>
          </a:p>
          <a:p>
            <a:endParaRPr lang="en-US" dirty="0"/>
          </a:p>
          <a:p>
            <a:r>
              <a:rPr lang="en-CA" dirty="0"/>
              <a:t>Anomaly detection by analyzing “lakes” worth of data from end points to detect abnormal behavior that could indicate malicious activity.</a:t>
            </a:r>
          </a:p>
          <a:p>
            <a:endParaRPr lang="en-CA" dirty="0"/>
          </a:p>
          <a:p>
            <a:r>
              <a:rPr lang="en-CA" dirty="0"/>
              <a:t>AI augmenting humans: AI-enabled processing of data with the ability to provide recommended actions for more efficient security</a:t>
            </a:r>
          </a:p>
          <a:p>
            <a:endParaRPr lang="en-CA" dirty="0"/>
          </a:p>
          <a:p>
            <a:r>
              <a:rPr lang="en-CA" dirty="0"/>
              <a:t>AI identification of unstructured data, e.g., analyzing social media content for threats, or searching the web/dark web</a:t>
            </a:r>
          </a:p>
          <a:p>
            <a:endParaRPr lang="en-CA" dirty="0"/>
          </a:p>
          <a:p>
            <a:r>
              <a:rPr lang="en-CA" dirty="0"/>
              <a:t>AI for remote guarding to help prioritize “of interest” activity captured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B814ED2F-3D40-4D20-9D07-993CF2B3DD63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5705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Devita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D5B14666-AFFC-F647-9A8B-AC53155C092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68707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Rachelle Loyear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3EE672FF-12C9-4869-B8C5-C16F42C8AAC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9417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946" name="Google Shape;946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8" name="Google Shape;968;p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57300" lvl="2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200" b="1" dirty="0"/>
              <a:t>Predictive Modeling</a:t>
            </a:r>
          </a:p>
          <a:p>
            <a:pPr marL="1543050" lvl="3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Intelligence Analysis</a:t>
            </a:r>
          </a:p>
          <a:p>
            <a:pPr marL="1543050" lvl="3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Behavior Monitoring</a:t>
            </a:r>
          </a:p>
          <a:p>
            <a:pPr marL="1085850" lvl="2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085850" lvl="2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Integration of Detection &amp; Assessment</a:t>
            </a:r>
          </a:p>
          <a:p>
            <a:pPr marL="1543050" lvl="3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Access Control + Video</a:t>
            </a:r>
          </a:p>
          <a:p>
            <a:pPr marL="1543050" lvl="3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Radar + Video</a:t>
            </a:r>
          </a:p>
          <a:p>
            <a:pPr marL="1543050" lvl="3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Gunshot + Video</a:t>
            </a:r>
          </a:p>
          <a:p>
            <a:pPr lvl="3">
              <a:lnSpc>
                <a:spcPct val="120000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30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08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FE9A9-1DB0-B64D-883C-974DBCF9C2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38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D9084-3A07-6438-DAEB-508B4761EB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437" y="2679314"/>
            <a:ext cx="9337589" cy="1655762"/>
          </a:xfrm>
        </p:spPr>
        <p:txBody>
          <a:bodyPr anchor="b"/>
          <a:lstStyle>
            <a:lvl1pPr algn="l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A425B9-1B88-5289-419D-E0E8AA7CB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7437" y="4528794"/>
            <a:ext cx="5729417" cy="13777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2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CFD3E-8BED-EA9D-837D-0147D8FFA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040FCA-7AD4-AEF6-8324-7B665F89D6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0"/>
              <a:t>&lt;#&gt;   ISC EVENTS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F0793E3-3A36-112F-6070-A1BD4E931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583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26E5E-A132-DA89-3D2A-3C178343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BADDEB-E6B9-12D3-4F35-D173793131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0"/>
              <a:t>&lt;#&gt;   ISC EVENTS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A6863C6-4638-B6DB-384C-FAF3217A2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5000"/>
            <a:ext cx="5105400" cy="427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DEB3C2B-E34E-C048-7F99-AEFD1F6E46B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238875" y="1904999"/>
            <a:ext cx="5105400" cy="427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294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BECD9-A9BE-6970-9E71-358F71CA6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94249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EAST</a:t>
            </a:r>
          </a:p>
        </p:txBody>
      </p:sp>
    </p:spTree>
    <p:extLst>
      <p:ext uri="{BB962C8B-B14F-4D97-AF65-F5344CB8AC3E}">
        <p14:creationId xmlns:p14="http://schemas.microsoft.com/office/powerpoint/2010/main" val="77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Light" type="obj">
  <p:cSld name="Title and Content Ligh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25470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20"/>
          <p:cNvSpPr txBox="1">
            <a:spLocks noGrp="1"/>
          </p:cNvSpPr>
          <p:nvPr>
            <p:ph type="sldNum" idx="12"/>
          </p:nvPr>
        </p:nvSpPr>
        <p:spPr>
          <a:xfrm>
            <a:off x="8610600" y="641350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" name="Google Shape;28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55130" y="554748"/>
            <a:ext cx="862369" cy="5749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58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2A3C71-76C7-9CA5-966F-DBD21A55F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67" y="2580460"/>
            <a:ext cx="5729417" cy="1655762"/>
          </a:xfrm>
        </p:spPr>
        <p:txBody>
          <a:bodyPr anchor="b"/>
          <a:lstStyle>
            <a:lvl1pPr algn="l">
              <a:defRPr sz="4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7F2137E-466A-DCF0-D052-E7A37A19EC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3167" y="4429940"/>
            <a:ext cx="5729417" cy="1377736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41255E4-60A0-9388-2DBE-E6EE12C073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98080" y="-627016"/>
            <a:ext cx="7735828" cy="8151222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0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872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806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8A4C8204-7259-5E26-7593-ED411EE9DD1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61262" y="1733738"/>
            <a:ext cx="3371584" cy="3390523"/>
          </a:xfrm>
          <a:prstGeom prst="ellipse">
            <a:avLst/>
          </a:prstGeom>
          <a:ln w="76200">
            <a:solidFill>
              <a:schemeClr val="accent4"/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3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98339F-37CD-021A-9484-2C6E52C1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87" y="2785607"/>
            <a:ext cx="7200800" cy="1143265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347E1A-2D94-EAAB-56D1-4E7FDB3DE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87" y="4077866"/>
            <a:ext cx="7200900" cy="503237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09829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219658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829486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439314" indent="0">
              <a:buNone/>
              <a:defRPr sz="1200" i="1">
                <a:solidFill>
                  <a:schemeClr val="bg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ABF915E-D319-2BD2-76FF-268F630AA92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49915" y="981522"/>
            <a:ext cx="2592288" cy="93610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65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1F8EF-47EB-8CCD-8906-CAEF2A5F5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C1FE5-ECE5-D7B8-D84C-6729095A9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89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>
              <a:defRPr/>
            </a:pPr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377">
              <a:defRPr/>
            </a:pPr>
            <a:fld id="{43276671-4375-4E14-AB12-9F917BE4F5A6}" type="slidenum">
              <a:rPr lang="en-US" sz="1200" b="1" smtClean="0">
                <a:solidFill>
                  <a:srgbClr val="FFFFFF"/>
                </a:solidFill>
              </a:rPr>
              <a:pPr algn="r" defTabSz="914377">
                <a:defRPr/>
              </a:pPr>
              <a:t>‹#›</a:t>
            </a:fld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3931" y="423446"/>
            <a:ext cx="10955867" cy="60007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5001" y="1412872"/>
            <a:ext cx="10955867" cy="4801469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 marL="342891" indent="-171446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9944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3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9798B5-0336-9AB6-1022-00D10A069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1ED8F-7F04-4695-8FE5-E8FD0A51D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5E2F9-E9BE-459B-0976-72F6C89C1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0719" y="64607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EVENTS</a:t>
            </a:r>
          </a:p>
        </p:txBody>
      </p:sp>
    </p:spTree>
    <p:extLst>
      <p:ext uri="{BB962C8B-B14F-4D97-AF65-F5344CB8AC3E}">
        <p14:creationId xmlns:p14="http://schemas.microsoft.com/office/powerpoint/2010/main" val="133835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85" r:id="rId3"/>
    <p:sldLayoutId id="2147483687" r:id="rId4"/>
    <p:sldLayoutId id="2147483691" r:id="rId5"/>
    <p:sldLayoutId id="2147483690" r:id="rId6"/>
    <p:sldLayoutId id="2147483659" r:id="rId7"/>
    <p:sldLayoutId id="2147483692" r:id="rId8"/>
    <p:sldLayoutId id="2147483693" r:id="rId9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67D37-B230-FF8B-2454-1AE9CB81B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25604-32DB-0C39-B55D-E00DACCFB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01C3BF9-474D-5DF4-48B4-01C8D9667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090719" y="646078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en-US" b="0"/>
              <a:t>&lt;#&gt;   ISC EVENTS</a:t>
            </a:r>
          </a:p>
        </p:txBody>
      </p:sp>
    </p:spTree>
    <p:extLst>
      <p:ext uri="{BB962C8B-B14F-4D97-AF65-F5344CB8AC3E}">
        <p14:creationId xmlns:p14="http://schemas.microsoft.com/office/powerpoint/2010/main" val="4152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3" r:id="rId3"/>
    <p:sldLayoutId id="2147483694" r:id="rId4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18" Type="http://schemas.openxmlformats.org/officeDocument/2006/relationships/image" Target="../media/image57.svg"/><Relationship Id="rId3" Type="http://schemas.openxmlformats.org/officeDocument/2006/relationships/image" Target="../media/image42.svg"/><Relationship Id="rId21" Type="http://schemas.openxmlformats.org/officeDocument/2006/relationships/image" Target="../media/image60.png"/><Relationship Id="rId7" Type="http://schemas.openxmlformats.org/officeDocument/2006/relationships/image" Target="../media/image46.sv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1.png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11" Type="http://schemas.openxmlformats.org/officeDocument/2006/relationships/image" Target="../media/image50.svg"/><Relationship Id="rId24" Type="http://schemas.openxmlformats.org/officeDocument/2006/relationships/image" Target="../media/image63.svg"/><Relationship Id="rId5" Type="http://schemas.openxmlformats.org/officeDocument/2006/relationships/image" Target="../media/image44.sv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Relationship Id="rId14" Type="http://schemas.openxmlformats.org/officeDocument/2006/relationships/image" Target="../media/image53.emf"/><Relationship Id="rId22" Type="http://schemas.openxmlformats.org/officeDocument/2006/relationships/image" Target="../media/image61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sv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gi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ED6CE4-A24E-7C51-94C6-D917EC64C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913" y="3083781"/>
            <a:ext cx="7200900" cy="1143000"/>
          </a:xfrm>
        </p:spPr>
        <p:txBody>
          <a:bodyPr/>
          <a:lstStyle/>
          <a:p>
            <a:r>
              <a:rPr lang="en-US" dirty="0"/>
              <a:t>The AI-Enabled Security Program of the Future - How Will You Get There?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C38994-20B5-C026-DA1E-4B690C93D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913" y="4376006"/>
            <a:ext cx="7200900" cy="503237"/>
          </a:xfrm>
        </p:spPr>
        <p:txBody>
          <a:bodyPr/>
          <a:lstStyle/>
          <a:p>
            <a:r>
              <a:rPr lang="en-US" dirty="0"/>
              <a:t>November 21, 2024 – 1pm </a:t>
            </a:r>
          </a:p>
          <a:p>
            <a:r>
              <a:rPr lang="en-US" dirty="0"/>
              <a:t>Rachelle Loyear– VP, Integrated Security Solutions, Allied Universal</a:t>
            </a:r>
            <a:br>
              <a:rPr lang="en-US" dirty="0"/>
            </a:br>
            <a:r>
              <a:rPr lang="en-US" dirty="0"/>
              <a:t>Kevin A. Speed – VP of Technology, Critical Infrastructure Security, Industrial </a:t>
            </a:r>
            <a:r>
              <a:rPr lang="en-US" dirty="0" err="1"/>
              <a:t>Enet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08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72"/>
          <p:cNvSpPr txBox="1"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buSzPct val="100000"/>
              <a:buFont typeface="Calibri"/>
            </a:pPr>
            <a:r>
              <a:rPr lang="en-US" dirty="0">
                <a:solidFill>
                  <a:schemeClr val="accent1"/>
                </a:solidFill>
              </a:rPr>
              <a:t>Mission Alignment </a:t>
            </a:r>
          </a:p>
        </p:txBody>
      </p:sp>
      <p:sp>
        <p:nvSpPr>
          <p:cNvPr id="971" name="Google Shape;971;p72"/>
          <p:cNvSpPr txBox="1"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i="1" dirty="0">
                <a:solidFill>
                  <a:schemeClr val="bg1"/>
                </a:solidFill>
              </a:rPr>
              <a:t>To align to the business mission, we need to fully UNDERSTAND the Business Mission at all levels.</a:t>
            </a:r>
          </a:p>
          <a:p>
            <a:pPr marL="0" indent="0">
              <a:buNone/>
            </a:pPr>
            <a:endParaRPr lang="en-US" i="1" dirty="0">
              <a:solidFill>
                <a:schemeClr val="bg1"/>
              </a:solidFill>
            </a:endParaRPr>
          </a:p>
          <a:p>
            <a:pPr marL="800100" lvl="1" indent="-342900">
              <a:buClr>
                <a:schemeClr val="bg1"/>
              </a:buClr>
              <a:buFont typeface="Aptos" panose="020B0004020202020204" pitchFamily="34" charset="0"/>
              <a:buChar char="?"/>
            </a:pPr>
            <a:r>
              <a:rPr lang="en-US" dirty="0">
                <a:solidFill>
                  <a:schemeClr val="bg1"/>
                </a:solidFill>
              </a:rPr>
              <a:t>What are the products and services that provide revenue (or the other success measures)?</a:t>
            </a:r>
          </a:p>
          <a:p>
            <a:pPr marL="800100" lvl="1" indent="-342900">
              <a:buClr>
                <a:schemeClr val="bg1"/>
              </a:buClr>
              <a:buFont typeface="Aptos" panose="020B0004020202020204" pitchFamily="34" charset="0"/>
              <a:buChar char="?"/>
            </a:pPr>
            <a:r>
              <a:rPr lang="en-US" dirty="0">
                <a:solidFill>
                  <a:schemeClr val="bg1"/>
                </a:solidFill>
              </a:rPr>
              <a:t>Who are the mission-driving stakeholders at each level?</a:t>
            </a:r>
          </a:p>
          <a:p>
            <a:pPr marL="800100" lvl="1" indent="-342900">
              <a:buClr>
                <a:schemeClr val="bg1"/>
              </a:buClr>
              <a:buFont typeface="Aptos" panose="020B0004020202020204" pitchFamily="34" charset="0"/>
              <a:buChar char="?"/>
            </a:pPr>
            <a:r>
              <a:rPr lang="en-US" dirty="0">
                <a:solidFill>
                  <a:schemeClr val="bg1"/>
                </a:solidFill>
              </a:rPr>
              <a:t>How do the assets that Security is tasked with protecting enable the mission of the enterprise / departments?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B8B50-122F-1B03-77C0-F83C78EE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37" y="5674400"/>
            <a:ext cx="4132162" cy="720725"/>
          </a:xfrm>
        </p:spPr>
        <p:txBody>
          <a:bodyPr>
            <a:normAutofit/>
          </a:bodyPr>
          <a:lstStyle/>
          <a:p>
            <a:r>
              <a:rPr lang="en-US" sz="4000" b="1" dirty="0"/>
              <a:t>Scale Over Time</a:t>
            </a:r>
          </a:p>
        </p:txBody>
      </p:sp>
      <p:sp>
        <p:nvSpPr>
          <p:cNvPr id="4" name="AutoShape 25">
            <a:extLst>
              <a:ext uri="{FF2B5EF4-FFF2-40B4-BE49-F238E27FC236}">
                <a16:creationId xmlns:a16="http://schemas.microsoft.com/office/drawing/2014/main" id="{B8E5CCD4-8B7C-B376-A2AD-A4C2745CA0C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314670" y="404730"/>
            <a:ext cx="541303" cy="37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4D9D093-EDB3-2360-4BA5-4C0042F3A671}"/>
              </a:ext>
            </a:extLst>
          </p:cNvPr>
          <p:cNvGrpSpPr/>
          <p:nvPr/>
        </p:nvGrpSpPr>
        <p:grpSpPr>
          <a:xfrm>
            <a:off x="4140921" y="1049707"/>
            <a:ext cx="6573224" cy="3955668"/>
            <a:chOff x="4156284" y="958343"/>
            <a:chExt cx="6573224" cy="3955668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1E63336-3396-85DB-E8B1-A30F04C7CA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56284" y="4002350"/>
              <a:ext cx="1874271" cy="14525"/>
            </a:xfrm>
            <a:prstGeom prst="line">
              <a:avLst/>
            </a:prstGeom>
            <a:solidFill>
              <a:srgbClr val="FFFFFF">
                <a:alpha val="60000"/>
              </a:srgbClr>
            </a:solidFill>
            <a:ln w="57150">
              <a:solidFill>
                <a:schemeClr val="accent5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B692CF-CBA8-9FD5-CFDB-F0528F2121C3}"/>
                </a:ext>
              </a:extLst>
            </p:cNvPr>
            <p:cNvGrpSpPr/>
            <p:nvPr/>
          </p:nvGrpSpPr>
          <p:grpSpPr>
            <a:xfrm>
              <a:off x="5462457" y="958343"/>
              <a:ext cx="5267051" cy="3955668"/>
              <a:chOff x="5462457" y="796320"/>
              <a:chExt cx="5267051" cy="3955668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D2981FB9-5089-0AFA-514A-344A2A735342}"/>
                  </a:ext>
                </a:extLst>
              </p:cNvPr>
              <p:cNvCxnSpPr>
                <a:cxnSpLocks/>
                <a:stCxn id="15" idx="3"/>
              </p:cNvCxnSpPr>
              <p:nvPr/>
            </p:nvCxnSpPr>
            <p:spPr>
              <a:xfrm>
                <a:off x="7103544" y="4035466"/>
                <a:ext cx="167283" cy="1"/>
              </a:xfrm>
              <a:prstGeom prst="line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chemeClr val="accent5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B4061913-AF5C-5372-5E90-E58A2E40D9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41676" y="3344752"/>
                <a:ext cx="244487" cy="228665"/>
              </a:xfrm>
              <a:prstGeom prst="line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chemeClr val="accent5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899A01F-01A9-ED0E-108E-966EED94AD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39467" y="2195042"/>
                <a:ext cx="577401" cy="1328499"/>
              </a:xfrm>
              <a:prstGeom prst="line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chemeClr val="accent5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FEC2976B-6B26-6335-A370-4B8D829961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16517" y="2180907"/>
                <a:ext cx="545922" cy="1329336"/>
              </a:xfrm>
              <a:prstGeom prst="line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chemeClr val="accent5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" name="Connector: Elbow 12">
                <a:extLst>
                  <a:ext uri="{FF2B5EF4-FFF2-40B4-BE49-F238E27FC236}">
                    <a16:creationId xmlns:a16="http://schemas.microsoft.com/office/drawing/2014/main" id="{E90AE1A5-951C-73A5-E1B2-5FB19604F10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7289719" y="75221"/>
                <a:ext cx="2718690" cy="4160888"/>
              </a:xfrm>
              <a:prstGeom prst="bentConnector2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chemeClr val="accent5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B64BC83-126B-64A5-057C-7D2004E6309F}"/>
                  </a:ext>
                </a:extLst>
              </p:cNvPr>
              <p:cNvCxnSpPr>
                <a:cxnSpLocks/>
                <a:stCxn id="15" idx="1"/>
              </p:cNvCxnSpPr>
              <p:nvPr/>
            </p:nvCxnSpPr>
            <p:spPr>
              <a:xfrm flipH="1">
                <a:off x="5462457" y="4035466"/>
                <a:ext cx="571239" cy="379898"/>
              </a:xfrm>
              <a:prstGeom prst="line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rgbClr val="F16223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18F08EF0-1E26-AC3C-8260-AFA09D194B6D}"/>
                  </a:ext>
                </a:extLst>
              </p:cNvPr>
              <p:cNvSpPr/>
              <p:nvPr/>
            </p:nvSpPr>
            <p:spPr>
              <a:xfrm>
                <a:off x="6033696" y="3515010"/>
                <a:ext cx="1069848" cy="1040911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chemeClr val="accent3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A5F33457-2C83-648D-152F-CFFBE31CBE9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851077" y="3293977"/>
                <a:ext cx="244923" cy="262562"/>
              </a:xfrm>
              <a:prstGeom prst="line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chemeClr val="accent5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A904467-F1A4-DEC7-3E66-301FF0784175}"/>
                  </a:ext>
                </a:extLst>
              </p:cNvPr>
              <p:cNvCxnSpPr>
                <a:cxnSpLocks/>
                <a:stCxn id="15" idx="2"/>
              </p:cNvCxnSpPr>
              <p:nvPr/>
            </p:nvCxnSpPr>
            <p:spPr>
              <a:xfrm>
                <a:off x="6568620" y="4555921"/>
                <a:ext cx="0" cy="170258"/>
              </a:xfrm>
              <a:prstGeom prst="line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chemeClr val="accent5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CF1FD48-F214-DA85-A6B0-80034E3AC8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57503" y="4501319"/>
                <a:ext cx="263892" cy="250669"/>
              </a:xfrm>
              <a:prstGeom prst="line">
                <a:avLst/>
              </a:prstGeom>
              <a:solidFill>
                <a:srgbClr val="FFFFFF">
                  <a:alpha val="60000"/>
                </a:srgbClr>
              </a:solidFill>
              <a:ln w="57150">
                <a:solidFill>
                  <a:schemeClr val="accent5"/>
                </a:solidFill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pic>
            <p:nvPicPr>
              <p:cNvPr id="19" name="Graphic 18" descr="Online Network with solid fill">
                <a:extLst>
                  <a:ext uri="{FF2B5EF4-FFF2-40B4-BE49-F238E27FC236}">
                    <a16:creationId xmlns:a16="http://schemas.microsoft.com/office/drawing/2014/main" id="{A7201D77-A966-396E-E615-44E72105FF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6178095" y="3619242"/>
                <a:ext cx="814382" cy="814382"/>
              </a:xfrm>
              <a:prstGeom prst="rect">
                <a:avLst/>
              </a:prstGeom>
            </p:spPr>
          </p:pic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EA86C4-BE9C-37CC-DD9C-F7719978D345}"/>
              </a:ext>
            </a:extLst>
          </p:cNvPr>
          <p:cNvGrpSpPr/>
          <p:nvPr/>
        </p:nvGrpSpPr>
        <p:grpSpPr>
          <a:xfrm>
            <a:off x="1700862" y="2543194"/>
            <a:ext cx="4173417" cy="1103924"/>
            <a:chOff x="1700862" y="2121229"/>
            <a:chExt cx="4173417" cy="110392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69D07C9-EC01-ADDC-CF6A-EA82110F16C0}"/>
                </a:ext>
              </a:extLst>
            </p:cNvPr>
            <p:cNvGrpSpPr/>
            <p:nvPr/>
          </p:nvGrpSpPr>
          <p:grpSpPr>
            <a:xfrm>
              <a:off x="4804431" y="2184242"/>
              <a:ext cx="1069848" cy="1040911"/>
              <a:chOff x="4075350" y="3723890"/>
              <a:chExt cx="1069848" cy="1040911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B3D500B-A0AE-9DDC-1BAD-7AEB8A2F25A5}"/>
                  </a:ext>
                </a:extLst>
              </p:cNvPr>
              <p:cNvSpPr/>
              <p:nvPr/>
            </p:nvSpPr>
            <p:spPr>
              <a:xfrm>
                <a:off x="4075350" y="3723890"/>
                <a:ext cx="1069848" cy="1040911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476C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24" name="Graphic 23" descr="Online meeting with solid fill">
                <a:extLst>
                  <a:ext uri="{FF2B5EF4-FFF2-40B4-BE49-F238E27FC236}">
                    <a16:creationId xmlns:a16="http://schemas.microsoft.com/office/drawing/2014/main" id="{2BADF58B-9433-AA7C-27D2-994E32BD2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153074" y="3787145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6D9AC4-3F09-5C57-3858-2707271FBECB}"/>
                </a:ext>
              </a:extLst>
            </p:cNvPr>
            <p:cNvSpPr txBox="1"/>
            <p:nvPr/>
          </p:nvSpPr>
          <p:spPr>
            <a:xfrm>
              <a:off x="1700862" y="2121229"/>
              <a:ext cx="289248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bg1"/>
                  </a:solidFill>
                </a:rPr>
                <a:t>Smart access control and identity management systems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B8A6F1-07E7-024F-488E-9FE90B2DD9FB}"/>
              </a:ext>
            </a:extLst>
          </p:cNvPr>
          <p:cNvGrpSpPr/>
          <p:nvPr/>
        </p:nvGrpSpPr>
        <p:grpSpPr>
          <a:xfrm>
            <a:off x="7270827" y="3804896"/>
            <a:ext cx="2552960" cy="1040911"/>
            <a:chOff x="7270827" y="3382931"/>
            <a:chExt cx="2552960" cy="10409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413616F-B006-1EB9-FBE8-20FE1A72570E}"/>
                </a:ext>
              </a:extLst>
            </p:cNvPr>
            <p:cNvGrpSpPr/>
            <p:nvPr/>
          </p:nvGrpSpPr>
          <p:grpSpPr>
            <a:xfrm>
              <a:off x="7270827" y="3382931"/>
              <a:ext cx="1069848" cy="1040911"/>
              <a:chOff x="8089890" y="3110951"/>
              <a:chExt cx="1069848" cy="1040911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D25B6BC5-DA0E-0045-2FAD-9D4417ECA06E}"/>
                  </a:ext>
                </a:extLst>
              </p:cNvPr>
              <p:cNvSpPr/>
              <p:nvPr/>
            </p:nvSpPr>
            <p:spPr>
              <a:xfrm>
                <a:off x="8089890" y="3110951"/>
                <a:ext cx="1069848" cy="1040911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476C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29" name="Graphic 28" descr="Robot Hand with solid fill">
                <a:extLst>
                  <a:ext uri="{FF2B5EF4-FFF2-40B4-BE49-F238E27FC236}">
                    <a16:creationId xmlns:a16="http://schemas.microsoft.com/office/drawing/2014/main" id="{6A0F31E7-D66C-F1A8-4C10-D1D7D3F3C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243698" y="3250290"/>
                <a:ext cx="762232" cy="76223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CE11477-F359-55C4-1875-E8CEDB691EFC}"/>
                </a:ext>
              </a:extLst>
            </p:cNvPr>
            <p:cNvSpPr txBox="1"/>
            <p:nvPr/>
          </p:nvSpPr>
          <p:spPr>
            <a:xfrm>
              <a:off x="8489560" y="3390924"/>
              <a:ext cx="133422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Physical automation through</a:t>
              </a:r>
            </a:p>
            <a:p>
              <a:r>
                <a:rPr lang="en-US" sz="1200" b="1" dirty="0">
                  <a:solidFill>
                    <a:schemeClr val="bg1"/>
                  </a:solidFill>
                </a:rPr>
                <a:t>Integration with ACS / VMS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0BA7F0-5E58-1B21-6047-5973BD6DB68D}"/>
              </a:ext>
            </a:extLst>
          </p:cNvPr>
          <p:cNvGrpSpPr/>
          <p:nvPr/>
        </p:nvGrpSpPr>
        <p:grpSpPr>
          <a:xfrm>
            <a:off x="7268797" y="2618743"/>
            <a:ext cx="2080976" cy="1040911"/>
            <a:chOff x="7268797" y="2196778"/>
            <a:chExt cx="2080976" cy="104091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8D15BC1-0B1C-CE8C-C68A-35E36876FD4D}"/>
                </a:ext>
              </a:extLst>
            </p:cNvPr>
            <p:cNvGrpSpPr/>
            <p:nvPr/>
          </p:nvGrpSpPr>
          <p:grpSpPr>
            <a:xfrm>
              <a:off x="7268797" y="2196778"/>
              <a:ext cx="1069848" cy="1040911"/>
              <a:chOff x="3309723" y="4700554"/>
              <a:chExt cx="1069848" cy="1040911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898EC788-4B02-449C-7148-A563C27AA251}"/>
                  </a:ext>
                </a:extLst>
              </p:cNvPr>
              <p:cNvSpPr/>
              <p:nvPr/>
            </p:nvSpPr>
            <p:spPr>
              <a:xfrm>
                <a:off x="3309723" y="4700554"/>
                <a:ext cx="1069848" cy="1040911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476C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34" name="Graphic 33" descr="Security camera with solid fill">
                <a:extLst>
                  <a:ext uri="{FF2B5EF4-FFF2-40B4-BE49-F238E27FC236}">
                    <a16:creationId xmlns:a16="http://schemas.microsoft.com/office/drawing/2014/main" id="{028036EF-F718-1F36-3B2F-9F897CA7E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466205" y="4842567"/>
                <a:ext cx="756884" cy="756884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5A0F1AC-79C1-F0E6-F1B2-12BB4E367A4A}"/>
                </a:ext>
              </a:extLst>
            </p:cNvPr>
            <p:cNvSpPr txBox="1"/>
            <p:nvPr/>
          </p:nvSpPr>
          <p:spPr>
            <a:xfrm>
              <a:off x="8420039" y="2371028"/>
              <a:ext cx="92973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Intelligent video solutions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913109F-01B3-D3E4-8F01-9750FABE50AD}"/>
              </a:ext>
            </a:extLst>
          </p:cNvPr>
          <p:cNvGrpSpPr/>
          <p:nvPr/>
        </p:nvGrpSpPr>
        <p:grpSpPr>
          <a:xfrm>
            <a:off x="7271966" y="1429686"/>
            <a:ext cx="2387695" cy="1041448"/>
            <a:chOff x="7271966" y="1007721"/>
            <a:chExt cx="2387695" cy="104144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B9F557F-0414-4491-C2D9-5FA7BEDF7EDC}"/>
                </a:ext>
              </a:extLst>
            </p:cNvPr>
            <p:cNvGrpSpPr/>
            <p:nvPr/>
          </p:nvGrpSpPr>
          <p:grpSpPr>
            <a:xfrm>
              <a:off x="7271966" y="1008258"/>
              <a:ext cx="1069848" cy="1040911"/>
              <a:chOff x="10653408" y="3724633"/>
              <a:chExt cx="1069848" cy="1040911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C697EBC1-D6D7-7D9D-3AE2-844D2B3FDE02}"/>
                  </a:ext>
                </a:extLst>
              </p:cNvPr>
              <p:cNvSpPr/>
              <p:nvPr/>
            </p:nvSpPr>
            <p:spPr>
              <a:xfrm>
                <a:off x="10653408" y="3724633"/>
                <a:ext cx="1069848" cy="1040911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476C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39" name="Graphic 38" descr="Quadcopter with solid fill">
                <a:extLst>
                  <a:ext uri="{FF2B5EF4-FFF2-40B4-BE49-F238E27FC236}">
                    <a16:creationId xmlns:a16="http://schemas.microsoft.com/office/drawing/2014/main" id="{7BA29724-D4D6-7DAE-AE0A-8CC5D3B810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0731132" y="3787888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1E3ED2D-DB8B-F757-2652-1A7342788899}"/>
                </a:ext>
              </a:extLst>
            </p:cNvPr>
            <p:cNvSpPr txBox="1"/>
            <p:nvPr/>
          </p:nvSpPr>
          <p:spPr>
            <a:xfrm>
              <a:off x="8442933" y="1007721"/>
              <a:ext cx="121672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Aerial or ground drone and drone detection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DDC70D-042F-764F-CBAA-FE60FB851C32}"/>
              </a:ext>
            </a:extLst>
          </p:cNvPr>
          <p:cNvGrpSpPr/>
          <p:nvPr/>
        </p:nvGrpSpPr>
        <p:grpSpPr>
          <a:xfrm>
            <a:off x="2734051" y="1407518"/>
            <a:ext cx="3140228" cy="1040911"/>
            <a:chOff x="2734051" y="985553"/>
            <a:chExt cx="3140228" cy="104091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314576D-62BB-5543-0516-97AA14F5056C}"/>
                </a:ext>
              </a:extLst>
            </p:cNvPr>
            <p:cNvSpPr txBox="1"/>
            <p:nvPr/>
          </p:nvSpPr>
          <p:spPr>
            <a:xfrm>
              <a:off x="2734051" y="1037235"/>
              <a:ext cx="193759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>
                  <a:solidFill>
                    <a:schemeClr val="bg1"/>
                  </a:solidFill>
                </a:rPr>
                <a:t>AI Assisted intelligence and threat analysis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3F7EB24-092B-0D7B-569B-CE6645B3CA9E}"/>
                </a:ext>
              </a:extLst>
            </p:cNvPr>
            <p:cNvGrpSpPr/>
            <p:nvPr/>
          </p:nvGrpSpPr>
          <p:grpSpPr>
            <a:xfrm>
              <a:off x="4804431" y="985553"/>
              <a:ext cx="1069848" cy="1040911"/>
              <a:chOff x="4782312" y="1912263"/>
              <a:chExt cx="1069848" cy="1040911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4B482DA3-6218-2237-C40D-C594911763E8}"/>
                  </a:ext>
                </a:extLst>
              </p:cNvPr>
              <p:cNvSpPr/>
              <p:nvPr/>
            </p:nvSpPr>
            <p:spPr>
              <a:xfrm>
                <a:off x="4782312" y="1912263"/>
                <a:ext cx="1069848" cy="1040911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476C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44" name="Graphic 43" descr="Earth Globe - Asia with solid fill">
                <a:extLst>
                  <a:ext uri="{FF2B5EF4-FFF2-40B4-BE49-F238E27FC236}">
                    <a16:creationId xmlns:a16="http://schemas.microsoft.com/office/drawing/2014/main" id="{FB237AA7-1D9E-57E0-915E-DC43BEE487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4860036" y="1975518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F36436B-6EEA-E6CC-C3B8-5D256EF5EBD7}"/>
              </a:ext>
            </a:extLst>
          </p:cNvPr>
          <p:cNvGrpSpPr/>
          <p:nvPr/>
        </p:nvGrpSpPr>
        <p:grpSpPr>
          <a:xfrm>
            <a:off x="4416581" y="4593446"/>
            <a:ext cx="1069848" cy="1844975"/>
            <a:chOff x="2790936" y="3803904"/>
            <a:chExt cx="1069848" cy="184497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D768615-9481-1726-8BC0-F0BE65D52957}"/>
                </a:ext>
              </a:extLst>
            </p:cNvPr>
            <p:cNvSpPr/>
            <p:nvPr/>
          </p:nvSpPr>
          <p:spPr>
            <a:xfrm>
              <a:off x="2790936" y="3803904"/>
              <a:ext cx="1069848" cy="184497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16223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12AEB1A-BB39-BAD2-6293-5D5B1B60CC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035347" y="4015967"/>
              <a:ext cx="581025" cy="142875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1FEC122-1E0D-8AB8-CA2D-C3C67817C189}"/>
              </a:ext>
            </a:extLst>
          </p:cNvPr>
          <p:cNvGrpSpPr/>
          <p:nvPr/>
        </p:nvGrpSpPr>
        <p:grpSpPr>
          <a:xfrm>
            <a:off x="7268797" y="5003817"/>
            <a:ext cx="2555915" cy="1120082"/>
            <a:chOff x="7268797" y="4581852"/>
            <a:chExt cx="2555915" cy="1120082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4C85C69D-3C21-16EF-30F5-ACECBB7740CF}"/>
                </a:ext>
              </a:extLst>
            </p:cNvPr>
            <p:cNvGrpSpPr/>
            <p:nvPr/>
          </p:nvGrpSpPr>
          <p:grpSpPr>
            <a:xfrm>
              <a:off x="7268797" y="4581852"/>
              <a:ext cx="1069848" cy="1040911"/>
              <a:chOff x="3063365" y="3385706"/>
              <a:chExt cx="1069848" cy="1040911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43391345-44A6-3EE7-F0F0-A0A1B77B269C}"/>
                  </a:ext>
                </a:extLst>
              </p:cNvPr>
              <p:cNvSpPr/>
              <p:nvPr/>
            </p:nvSpPr>
            <p:spPr>
              <a:xfrm>
                <a:off x="3063365" y="3385706"/>
                <a:ext cx="1069848" cy="1040911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476C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54" name="Graphic 53" descr="Gauge with solid fill">
                <a:extLst>
                  <a:ext uri="{FF2B5EF4-FFF2-40B4-BE49-F238E27FC236}">
                    <a16:creationId xmlns:a16="http://schemas.microsoft.com/office/drawing/2014/main" id="{8A083F83-1D7C-D8B0-5389-C39D8D17E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178408" y="3448661"/>
                <a:ext cx="839762" cy="839762"/>
              </a:xfrm>
              <a:prstGeom prst="rect">
                <a:avLst/>
              </a:prstGeom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BCA19B3-B934-8659-4ED6-E4B7DEA29706}"/>
                </a:ext>
              </a:extLst>
            </p:cNvPr>
            <p:cNvSpPr txBox="1"/>
            <p:nvPr/>
          </p:nvSpPr>
          <p:spPr>
            <a:xfrm>
              <a:off x="8428592" y="4686271"/>
              <a:ext cx="1396120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Environmental monitoring through intelligent video and sensors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D220682-1324-00E3-BCE8-0CEEE1ABC341}"/>
              </a:ext>
            </a:extLst>
          </p:cNvPr>
          <p:cNvGrpSpPr/>
          <p:nvPr/>
        </p:nvGrpSpPr>
        <p:grpSpPr>
          <a:xfrm>
            <a:off x="500638" y="3735831"/>
            <a:ext cx="3624920" cy="1040911"/>
            <a:chOff x="43438" y="3313866"/>
            <a:chExt cx="3624920" cy="104091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CCD2073-6AAD-B9F5-8C07-1A01004CC68D}"/>
                </a:ext>
              </a:extLst>
            </p:cNvPr>
            <p:cNvGrpSpPr/>
            <p:nvPr/>
          </p:nvGrpSpPr>
          <p:grpSpPr>
            <a:xfrm>
              <a:off x="2598510" y="3313866"/>
              <a:ext cx="1069848" cy="1040911"/>
              <a:chOff x="2081195" y="3506234"/>
              <a:chExt cx="1069848" cy="1040911"/>
            </a:xfrm>
          </p:grpSpPr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5C99F8E4-6113-65C4-12FC-3FCEDE3A8529}"/>
                  </a:ext>
                </a:extLst>
              </p:cNvPr>
              <p:cNvSpPr/>
              <p:nvPr/>
            </p:nvSpPr>
            <p:spPr>
              <a:xfrm>
                <a:off x="2081195" y="3506234"/>
                <a:ext cx="1069848" cy="1040911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476C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59" name="Graphic 58" descr="Clipboard Partially Checked with solid fill">
                <a:extLst>
                  <a:ext uri="{FF2B5EF4-FFF2-40B4-BE49-F238E27FC236}">
                    <a16:creationId xmlns:a16="http://schemas.microsoft.com/office/drawing/2014/main" id="{6189299C-A8F9-A818-2A58-5E2D2FED4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158919" y="3569489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615597A-037F-A676-ED68-3013424A770F}"/>
                </a:ext>
              </a:extLst>
            </p:cNvPr>
            <p:cNvSpPr txBox="1"/>
            <p:nvPr/>
          </p:nvSpPr>
          <p:spPr>
            <a:xfrm>
              <a:off x="43438" y="3415039"/>
              <a:ext cx="242366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bg1"/>
                  </a:solidFill>
                </a:rPr>
                <a:t>Development of policies and SOPs, including emergency preparedness and disaster recovery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26A721F-104D-5334-34B9-4CB3A5C050C7}"/>
              </a:ext>
            </a:extLst>
          </p:cNvPr>
          <p:cNvGrpSpPr/>
          <p:nvPr/>
        </p:nvGrpSpPr>
        <p:grpSpPr>
          <a:xfrm>
            <a:off x="10315894" y="564864"/>
            <a:ext cx="1896444" cy="3291523"/>
            <a:chOff x="10315894" y="437539"/>
            <a:chExt cx="1896444" cy="329152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D0FA179-A18C-C0AE-F771-D399B9075A01}"/>
                </a:ext>
              </a:extLst>
            </p:cNvPr>
            <p:cNvGrpSpPr/>
            <p:nvPr/>
          </p:nvGrpSpPr>
          <p:grpSpPr>
            <a:xfrm>
              <a:off x="10315894" y="437539"/>
              <a:ext cx="1896444" cy="3291523"/>
              <a:chOff x="10316210" y="143784"/>
              <a:chExt cx="1896444" cy="3291523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92396E94-25CF-CBFF-F139-F7FC98722140}"/>
                  </a:ext>
                </a:extLst>
              </p:cNvPr>
              <p:cNvGrpSpPr/>
              <p:nvPr/>
            </p:nvGrpSpPr>
            <p:grpSpPr>
              <a:xfrm>
                <a:off x="10729508" y="143784"/>
                <a:ext cx="1069848" cy="1040911"/>
                <a:chOff x="10729508" y="143784"/>
                <a:chExt cx="1069848" cy="1040911"/>
              </a:xfrm>
            </p:grpSpPr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C45970B3-5E48-AB57-FDF8-CE06F22C8E5C}"/>
                    </a:ext>
                  </a:extLst>
                </p:cNvPr>
                <p:cNvSpPr/>
                <p:nvPr/>
              </p:nvSpPr>
              <p:spPr>
                <a:xfrm>
                  <a:off x="10729508" y="143784"/>
                  <a:ext cx="1069848" cy="1040911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rgbClr val="00476C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71" name="Graphic 70" descr="Call center with solid fill">
                  <a:extLst>
                    <a:ext uri="{FF2B5EF4-FFF2-40B4-BE49-F238E27FC236}">
                      <a16:creationId xmlns:a16="http://schemas.microsoft.com/office/drawing/2014/main" id="{BCFAA68B-E5F8-EC74-3AC3-0CAE05BD9A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07232" y="207039"/>
                  <a:ext cx="914400" cy="914400"/>
                </a:xfrm>
                <a:prstGeom prst="rect">
                  <a:avLst/>
                </a:prstGeom>
              </p:spPr>
            </p:pic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57DC4098-E7A9-DD48-82BD-CEF2059AAD2E}"/>
                  </a:ext>
                </a:extLst>
              </p:cNvPr>
              <p:cNvSpPr txBox="1"/>
              <p:nvPr/>
            </p:nvSpPr>
            <p:spPr>
              <a:xfrm>
                <a:off x="10316210" y="2604310"/>
                <a:ext cx="189644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</a:rPr>
                  <a:t>Remote monitoring, system administration, data analysis and dispatch</a:t>
                </a:r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B93BD6C2-84C8-5D48-E499-FBE1984C099D}"/>
                  </a:ext>
                </a:extLst>
              </p:cNvPr>
              <p:cNvCxnSpPr>
                <a:cxnSpLocks/>
                <a:endCxn id="70" idx="2"/>
              </p:cNvCxnSpPr>
              <p:nvPr/>
            </p:nvCxnSpPr>
            <p:spPr>
              <a:xfrm flipV="1">
                <a:off x="11264432" y="1184695"/>
                <a:ext cx="0" cy="344366"/>
              </a:xfrm>
              <a:prstGeom prst="line">
                <a:avLst/>
              </a:prstGeom>
              <a:ln w="19050">
                <a:solidFill>
                  <a:srgbClr val="00476C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426B0C8-2317-83F4-E508-491AF8EB97EC}"/>
                </a:ext>
              </a:extLst>
            </p:cNvPr>
            <p:cNvGrpSpPr/>
            <p:nvPr/>
          </p:nvGrpSpPr>
          <p:grpSpPr>
            <a:xfrm>
              <a:off x="10648427" y="1810329"/>
              <a:ext cx="1140453" cy="1062704"/>
              <a:chOff x="10334736" y="4217502"/>
              <a:chExt cx="1140453" cy="1062704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64E0F9EC-5B94-8491-38AB-21F7EDB47F34}"/>
                  </a:ext>
                </a:extLst>
              </p:cNvPr>
              <p:cNvGrpSpPr/>
              <p:nvPr/>
            </p:nvGrpSpPr>
            <p:grpSpPr>
              <a:xfrm>
                <a:off x="10405341" y="4217502"/>
                <a:ext cx="1069848" cy="1040911"/>
                <a:chOff x="10805332" y="4217502"/>
                <a:chExt cx="1069848" cy="1040911"/>
              </a:xfrm>
            </p:grpSpPr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id="{21ECAACB-3A0B-245D-D5D6-5D128D662E17}"/>
                    </a:ext>
                  </a:extLst>
                </p:cNvPr>
                <p:cNvSpPr/>
                <p:nvPr/>
              </p:nvSpPr>
              <p:spPr>
                <a:xfrm>
                  <a:off x="10805332" y="4217502"/>
                  <a:ext cx="1069848" cy="1040911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rgbClr val="00476C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66" name="Graphic 65" descr="Artificial Intelligence with solid fill">
                  <a:extLst>
                    <a:ext uri="{FF2B5EF4-FFF2-40B4-BE49-F238E27FC236}">
                      <a16:creationId xmlns:a16="http://schemas.microsoft.com/office/drawing/2014/main" id="{5B319BD2-6AD4-4360-2449-29B5BE4EE5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35769" y="4333470"/>
                  <a:ext cx="808975" cy="808975"/>
                </a:xfrm>
                <a:prstGeom prst="rect">
                  <a:avLst/>
                </a:prstGeom>
              </p:spPr>
            </p:pic>
          </p:grp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2891108-F591-409B-39E1-9F5A5C495824}"/>
                  </a:ext>
                </a:extLst>
              </p:cNvPr>
              <p:cNvSpPr txBox="1"/>
              <p:nvPr/>
            </p:nvSpPr>
            <p:spPr>
              <a:xfrm>
                <a:off x="10334736" y="5003207"/>
                <a:ext cx="1112277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AI</a:t>
                </a:r>
              </a:p>
            </p:txBody>
          </p: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F18E7614-AED2-DDFD-86E6-7BBFD078BAC4}"/>
              </a:ext>
            </a:extLst>
          </p:cNvPr>
          <p:cNvSpPr txBox="1"/>
          <p:nvPr/>
        </p:nvSpPr>
        <p:spPr>
          <a:xfrm>
            <a:off x="50180" y="167430"/>
            <a:ext cx="9508501" cy="5847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0" i="0" u="none" strike="noStrike" cap="none">
                <a:solidFill>
                  <a:srgbClr val="003660"/>
                </a:solidFill>
                <a:sym typeface="Arial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sym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sym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sym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sym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sym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sym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sym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sym typeface="Arial"/>
              </a:defRPr>
            </a:lvl9pPr>
          </a:lstStyle>
          <a:p>
            <a:pPr marL="0" indent="0">
              <a:buNone/>
            </a:pPr>
            <a:r>
              <a:rPr lang="en-US" sz="3200" b="1" i="1" dirty="0">
                <a:solidFill>
                  <a:schemeClr val="bg1"/>
                </a:solidFill>
              </a:rPr>
              <a:t>Don’t adopt everything, everywhere, all at once!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A680881-5AF5-37DC-1F47-ED0203E32C34}"/>
              </a:ext>
            </a:extLst>
          </p:cNvPr>
          <p:cNvGrpSpPr/>
          <p:nvPr/>
        </p:nvGrpSpPr>
        <p:grpSpPr>
          <a:xfrm>
            <a:off x="5550040" y="5004053"/>
            <a:ext cx="2039766" cy="1396845"/>
            <a:chOff x="5550040" y="4876728"/>
            <a:chExt cx="2039766" cy="1396845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FAE0BCDF-4A8C-7159-E1F3-B8EF68378914}"/>
                </a:ext>
              </a:extLst>
            </p:cNvPr>
            <p:cNvGrpSpPr/>
            <p:nvPr/>
          </p:nvGrpSpPr>
          <p:grpSpPr>
            <a:xfrm>
              <a:off x="5994533" y="4876728"/>
              <a:ext cx="1069848" cy="1040911"/>
              <a:chOff x="5994533" y="4582088"/>
              <a:chExt cx="1069848" cy="1040911"/>
            </a:xfrm>
          </p:grpSpPr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F90A275A-6191-4158-28D6-FA6C36A3DF14}"/>
                  </a:ext>
                </a:extLst>
              </p:cNvPr>
              <p:cNvSpPr/>
              <p:nvPr/>
            </p:nvSpPr>
            <p:spPr>
              <a:xfrm>
                <a:off x="5994533" y="4582088"/>
                <a:ext cx="1069848" cy="1040911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476C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pic>
            <p:nvPicPr>
              <p:cNvPr id="76" name="Graphic 75" descr="Fire with solid fill">
                <a:extLst>
                  <a:ext uri="{FF2B5EF4-FFF2-40B4-BE49-F238E27FC236}">
                    <a16:creationId xmlns:a16="http://schemas.microsoft.com/office/drawing/2014/main" id="{3D2FA8FB-61BF-6BAB-DD71-A53C467A00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6162024" y="4704630"/>
                <a:ext cx="795826" cy="795826"/>
              </a:xfrm>
              <a:prstGeom prst="rect">
                <a:avLst/>
              </a:prstGeom>
            </p:spPr>
          </p:pic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34F1915-D88E-87A1-F73A-B11BC983D9E9}"/>
                </a:ext>
              </a:extLst>
            </p:cNvPr>
            <p:cNvSpPr txBox="1"/>
            <p:nvPr/>
          </p:nvSpPr>
          <p:spPr>
            <a:xfrm>
              <a:off x="5550040" y="5996574"/>
              <a:ext cx="20397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Fire and safety monitoring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21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affic in city at night">
            <a:extLst>
              <a:ext uri="{FF2B5EF4-FFF2-40B4-BE49-F238E27FC236}">
                <a16:creationId xmlns:a16="http://schemas.microsoft.com/office/drawing/2014/main" id="{85E5AE36-1279-3BD0-BB99-BC63BF96CCB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rcRect b="14142"/>
          <a:stretch/>
        </p:blipFill>
        <p:spPr>
          <a:xfrm>
            <a:off x="838200" y="1642534"/>
            <a:ext cx="10515600" cy="46868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6B8B50-122F-1B03-77C0-F83C78EE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1733"/>
            <a:ext cx="10515600" cy="1168400"/>
          </a:xfrm>
        </p:spPr>
        <p:txBody>
          <a:bodyPr>
            <a:normAutofit fontScale="90000"/>
          </a:bodyPr>
          <a:lstStyle/>
          <a:p>
            <a:r>
              <a:rPr lang="en-US" b="1"/>
              <a:t>Building a Scalable and Sustainable Security Roadmap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9C1B2-6236-4D4B-0B56-7C6755D34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3179"/>
            <a:ext cx="10515600" cy="4203784"/>
          </a:xfrm>
        </p:spPr>
        <p:txBody>
          <a:bodyPr>
            <a:normAutofit/>
          </a:bodyPr>
          <a:lstStyle/>
          <a:p>
            <a:pPr marL="742950" lvl="1" indent="-285750">
              <a:buFont typeface="+mj-lt"/>
              <a:buAutoNum type="arabicPeriod"/>
            </a:pPr>
            <a:r>
              <a:rPr lang="en-US" sz="3200" b="1" dirty="0"/>
              <a:t>Creating a Long-Term AI Security Plan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3200" b="1" dirty="0"/>
              <a:t>Key Phases of AI Integration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3200" b="1" dirty="0"/>
              <a:t>Sustainability and Future-Proofing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0602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ffic in city at night">
            <a:extLst>
              <a:ext uri="{FF2B5EF4-FFF2-40B4-BE49-F238E27FC236}">
                <a16:creationId xmlns:a16="http://schemas.microsoft.com/office/drawing/2014/main" id="{C65A48D7-2418-F09D-DE6E-EC57F1F830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</a:blip>
          <a:srcRect t="-1" b="198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6B8B50-122F-1B03-77C0-F83C78EE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33" y="320674"/>
            <a:ext cx="11285316" cy="720725"/>
          </a:xfrm>
        </p:spPr>
        <p:txBody>
          <a:bodyPr>
            <a:normAutofit fontScale="90000"/>
          </a:bodyPr>
          <a:lstStyle/>
          <a:p>
            <a:r>
              <a:rPr lang="en-US" b="1"/>
              <a:t>Building a Scalable and Sustainable Security Roadmap for AI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9C1B2-6236-4D4B-0B56-7C6755D34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7912"/>
            <a:ext cx="10515600" cy="4614381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10000"/>
              </a:lnSpc>
              <a:buNone/>
            </a:pPr>
            <a:r>
              <a:rPr lang="en-US" sz="2800" b="1" dirty="0"/>
              <a:t>Strategic Objectives Relevant for AI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Risk Management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Regulatory Compliance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Scale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???</a:t>
            </a:r>
          </a:p>
          <a:p>
            <a:pPr marL="457200" lvl="1" indent="0">
              <a:lnSpc>
                <a:spcPct val="110000"/>
              </a:lnSpc>
              <a:buNone/>
            </a:pPr>
            <a:r>
              <a:rPr lang="en-US" sz="2800" b="1" dirty="0"/>
              <a:t>Common Gaps &amp; Opportunities for AI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False Alarm Reduction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Predictive Threat Identification</a:t>
            </a:r>
          </a:p>
          <a:p>
            <a:pPr lvl="2">
              <a:lnSpc>
                <a:spcPct val="110000"/>
              </a:lnSpc>
            </a:pPr>
            <a:r>
              <a:rPr lang="en-US" sz="2400" dirty="0"/>
              <a:t>Efficiency</a:t>
            </a:r>
          </a:p>
          <a:p>
            <a:pPr lvl="2">
              <a:lnSpc>
                <a:spcPct val="150000"/>
              </a:lnSpc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Picture 5" descr="A person jumping over a cliff&#10;&#10;Description automatically generated">
            <a:extLst>
              <a:ext uri="{FF2B5EF4-FFF2-40B4-BE49-F238E27FC236}">
                <a16:creationId xmlns:a16="http://schemas.microsoft.com/office/drawing/2014/main" id="{886908DB-FF98-6437-6BA1-D0EA338AC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300" y="1701799"/>
            <a:ext cx="40386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5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361C9-DE35-D6AC-B201-C880156A8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ffic in city at night">
            <a:extLst>
              <a:ext uri="{FF2B5EF4-FFF2-40B4-BE49-F238E27FC236}">
                <a16:creationId xmlns:a16="http://schemas.microsoft.com/office/drawing/2014/main" id="{A9B363C3-3731-CAE3-F3BF-4280CD8A0F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"/>
          </a:blip>
          <a:srcRect t="-1" b="198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EA7A83-3F11-C692-A0E0-A5E0666B8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033" y="320674"/>
            <a:ext cx="11285316" cy="7207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Building a Scalable and Sustainable Security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33DB3-EC1E-64C4-D91F-63D74110F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579"/>
            <a:ext cx="10515600" cy="4614381"/>
          </a:xfrm>
        </p:spPr>
        <p:txBody>
          <a:bodyPr>
            <a:normAutofit fontScale="92500" lnSpcReduction="10000"/>
          </a:bodyPr>
          <a:lstStyle/>
          <a:p>
            <a:pPr marL="457200" lvl="1" indent="0">
              <a:lnSpc>
                <a:spcPct val="150000"/>
              </a:lnSpc>
              <a:spcBef>
                <a:spcPts val="1100"/>
              </a:spcBef>
              <a:buNone/>
            </a:pPr>
            <a:r>
              <a:rPr lang="en-US" sz="2800" b="1" dirty="0"/>
              <a:t>AI Feature vs Enterprise AI</a:t>
            </a:r>
          </a:p>
          <a:p>
            <a:pPr marL="457200" lvl="1" indent="0">
              <a:lnSpc>
                <a:spcPct val="150000"/>
              </a:lnSpc>
              <a:spcBef>
                <a:spcPts val="1100"/>
              </a:spcBef>
              <a:buNone/>
            </a:pPr>
            <a:r>
              <a:rPr lang="en-US" sz="2800" b="1" dirty="0"/>
              <a:t>Assess Capabilities &amp; Limitations, Current and Trending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Sensor Analytics – Brandished Weapon, Drone, Behavior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Alarm Contextualization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Predictive Modeling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Automation of Alarm and Incident Management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Data Handling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2800" b="1" dirty="0"/>
              <a:t>Capability &amp; Maturity Development Considerations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Integration of Detection &amp; Assessment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Digital Convergence – Data Organization  for Association</a:t>
            </a:r>
          </a:p>
        </p:txBody>
      </p:sp>
    </p:spTree>
    <p:extLst>
      <p:ext uri="{BB962C8B-B14F-4D97-AF65-F5344CB8AC3E}">
        <p14:creationId xmlns:p14="http://schemas.microsoft.com/office/powerpoint/2010/main" val="78587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stract background of data">
            <a:extLst>
              <a:ext uri="{FF2B5EF4-FFF2-40B4-BE49-F238E27FC236}">
                <a16:creationId xmlns:a16="http://schemas.microsoft.com/office/drawing/2014/main" id="{E6AA9F4A-C0C9-BFE8-F1A6-FB5207EE10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 b="20438"/>
          <a:stretch/>
        </p:blipFill>
        <p:spPr>
          <a:xfrm>
            <a:off x="838199" y="1498600"/>
            <a:ext cx="10453511" cy="46783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6B8B50-122F-1B03-77C0-F83C78EE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34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Program Management Strategies for AI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9C1B2-6236-4D4B-0B56-7C6755D34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2000"/>
            <a:ext cx="10515600" cy="4144963"/>
          </a:xfrm>
        </p:spPr>
        <p:txBody>
          <a:bodyPr>
            <a:normAutofit/>
          </a:bodyPr>
          <a:lstStyle/>
          <a:p>
            <a:pPr marL="742950" lvl="1" indent="-285750">
              <a:buFont typeface="+mj-lt"/>
              <a:buAutoNum type="arabicPeriod"/>
            </a:pPr>
            <a:r>
              <a:rPr lang="en-US" sz="3200" b="1" dirty="0"/>
              <a:t>Program Development and Delivery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3200" b="1" dirty="0"/>
              <a:t>Expectations Management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sz="3200" b="1" dirty="0"/>
              <a:t>Key Milestones for Successful AI Integration</a:t>
            </a:r>
          </a:p>
          <a:p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9900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6FEEE96-EA48-8673-C2E2-8CACEF7CB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16" y="1428221"/>
            <a:ext cx="5846337" cy="4625955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r>
              <a:rPr lang="en-US" sz="2800" dirty="0"/>
              <a:t>Expectation Management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Special Handling Considerations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Data &amp; Compute Intensive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Garbage In = Garbage Out</a:t>
            </a:r>
          </a:p>
          <a:p>
            <a:pPr lvl="1">
              <a:lnSpc>
                <a:spcPct val="150000"/>
              </a:lnSpc>
            </a:pPr>
            <a:r>
              <a:rPr lang="en-US" sz="2800" dirty="0"/>
              <a:t>Key Milestones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Information System Convergence</a:t>
            </a:r>
          </a:p>
          <a:p>
            <a:pPr lvl="2">
              <a:lnSpc>
                <a:spcPct val="100000"/>
              </a:lnSpc>
            </a:pPr>
            <a:r>
              <a:rPr lang="en-US" sz="2400" dirty="0"/>
              <a:t>Development of Detect &amp; Assess </a:t>
            </a:r>
            <a:r>
              <a:rPr lang="en-US" sz="2400" i="1" dirty="0"/>
              <a:t>Control Schemas</a:t>
            </a:r>
          </a:p>
          <a:p>
            <a:pPr lvl="2">
              <a:lnSpc>
                <a:spcPct val="100000"/>
              </a:lnSpc>
            </a:pPr>
            <a:endParaRPr lang="en-US" sz="2400" dirty="0"/>
          </a:p>
          <a:p>
            <a:pPr lvl="1">
              <a:lnSpc>
                <a:spcPct val="100000"/>
              </a:lnSpc>
            </a:pPr>
            <a:endParaRPr lang="en-US" sz="2800" dirty="0"/>
          </a:p>
          <a:p>
            <a:pPr>
              <a:lnSpc>
                <a:spcPct val="100000"/>
              </a:lnSpc>
            </a:pPr>
            <a:endParaRPr lang="en-US" sz="3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2E9058-CF28-A3FE-47A0-FD6E54865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0725"/>
          </a:xfrm>
        </p:spPr>
        <p:txBody>
          <a:bodyPr anchor="ctr">
            <a:normAutofit fontScale="90000"/>
          </a:bodyPr>
          <a:lstStyle/>
          <a:p>
            <a:r>
              <a:rPr lang="en-US" b="1" dirty="0"/>
              <a:t>Program Management Strategies for AI Integration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90EF5E7-E71F-7049-3F17-D07666C0D152}"/>
              </a:ext>
            </a:extLst>
          </p:cNvPr>
          <p:cNvGrpSpPr>
            <a:grpSpLocks noChangeAspect="1"/>
          </p:cNvGrpSpPr>
          <p:nvPr/>
        </p:nvGrpSpPr>
        <p:grpSpPr>
          <a:xfrm>
            <a:off x="5828949" y="1284136"/>
            <a:ext cx="5830613" cy="4853552"/>
            <a:chOff x="3627710" y="2171454"/>
            <a:chExt cx="4952716" cy="4122769"/>
          </a:xfrm>
        </p:grpSpPr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A884C8A1-964D-2424-F33C-0BC0A3DC14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99491" y="2171454"/>
              <a:ext cx="2407837" cy="2407838"/>
            </a:xfrm>
            <a:custGeom>
              <a:avLst/>
              <a:gdLst>
                <a:gd name="connsiteX0" fmla="*/ 0 w 2697549"/>
                <a:gd name="connsiteY0" fmla="*/ 1348775 h 2697549"/>
                <a:gd name="connsiteX1" fmla="*/ 1348775 w 2697549"/>
                <a:gd name="connsiteY1" fmla="*/ 0 h 2697549"/>
                <a:gd name="connsiteX2" fmla="*/ 2697550 w 2697549"/>
                <a:gd name="connsiteY2" fmla="*/ 1348775 h 2697549"/>
                <a:gd name="connsiteX3" fmla="*/ 1348775 w 2697549"/>
                <a:gd name="connsiteY3" fmla="*/ 2697550 h 2697549"/>
                <a:gd name="connsiteX4" fmla="*/ 0 w 2697549"/>
                <a:gd name="connsiteY4" fmla="*/ 1348775 h 269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7549" h="2697549">
                  <a:moveTo>
                    <a:pt x="0" y="1348775"/>
                  </a:moveTo>
                  <a:cubicBezTo>
                    <a:pt x="0" y="603867"/>
                    <a:pt x="603867" y="0"/>
                    <a:pt x="1348775" y="0"/>
                  </a:cubicBezTo>
                  <a:cubicBezTo>
                    <a:pt x="2093683" y="0"/>
                    <a:pt x="2697550" y="603867"/>
                    <a:pt x="2697550" y="1348775"/>
                  </a:cubicBezTo>
                  <a:cubicBezTo>
                    <a:pt x="2697550" y="2093683"/>
                    <a:pt x="2093683" y="2697550"/>
                    <a:pt x="1348775" y="2697550"/>
                  </a:cubicBezTo>
                  <a:cubicBezTo>
                    <a:pt x="603867" y="2697550"/>
                    <a:pt x="0" y="2093683"/>
                    <a:pt x="0" y="1348775"/>
                  </a:cubicBezTo>
                  <a:close/>
                </a:path>
              </a:pathLst>
            </a:custGeom>
            <a:solidFill>
              <a:srgbClr val="00B050">
                <a:alpha val="70000"/>
              </a:srgbClr>
            </a:solidFill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spcFirstLastPara="0" vert="horz" wrap="square" lIns="548640" tIns="914400" rIns="548640" bIns="2103120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 Delivery</a:t>
              </a: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1C6DACB2-59FC-ABD6-43CC-1E384AD1F45A}"/>
                </a:ext>
              </a:extLst>
            </p:cNvPr>
            <p:cNvSpPr/>
            <p:nvPr/>
          </p:nvSpPr>
          <p:spPr>
            <a:xfrm>
              <a:off x="6020106" y="3723251"/>
              <a:ext cx="2560320" cy="2560320"/>
            </a:xfrm>
            <a:custGeom>
              <a:avLst/>
              <a:gdLst>
                <a:gd name="connsiteX0" fmla="*/ 0 w 2735102"/>
                <a:gd name="connsiteY0" fmla="*/ 1367551 h 2735102"/>
                <a:gd name="connsiteX1" fmla="*/ 1367551 w 2735102"/>
                <a:gd name="connsiteY1" fmla="*/ 0 h 2735102"/>
                <a:gd name="connsiteX2" fmla="*/ 2735102 w 2735102"/>
                <a:gd name="connsiteY2" fmla="*/ 1367551 h 2735102"/>
                <a:gd name="connsiteX3" fmla="*/ 1367551 w 2735102"/>
                <a:gd name="connsiteY3" fmla="*/ 2735102 h 2735102"/>
                <a:gd name="connsiteX4" fmla="*/ 0 w 2735102"/>
                <a:gd name="connsiteY4" fmla="*/ 1367551 h 2735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5102" h="2735102">
                  <a:moveTo>
                    <a:pt x="0" y="1367551"/>
                  </a:moveTo>
                  <a:cubicBezTo>
                    <a:pt x="0" y="612273"/>
                    <a:pt x="612273" y="0"/>
                    <a:pt x="1367551" y="0"/>
                  </a:cubicBezTo>
                  <a:cubicBezTo>
                    <a:pt x="2122829" y="0"/>
                    <a:pt x="2735102" y="612273"/>
                    <a:pt x="2735102" y="1367551"/>
                  </a:cubicBezTo>
                  <a:cubicBezTo>
                    <a:pt x="2735102" y="2122829"/>
                    <a:pt x="2122829" y="2735102"/>
                    <a:pt x="1367551" y="2735102"/>
                  </a:cubicBezTo>
                  <a:cubicBezTo>
                    <a:pt x="612273" y="2735102"/>
                    <a:pt x="0" y="2122829"/>
                    <a:pt x="0" y="1367551"/>
                  </a:cubicBezTo>
                  <a:close/>
                </a:path>
              </a:pathLst>
            </a:custGeom>
            <a:solidFill>
              <a:srgbClr val="92D050">
                <a:alpha val="45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spcFirstLastPara="0" vert="horz" wrap="square" lIns="1554480" tIns="1737360" rIns="0" bIns="3017520" numCol="1" spcCol="1270" anchor="ctr" anchorCtr="0">
              <a:noAutofit/>
            </a:bodyPr>
            <a:lstStyle/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Security</a:t>
              </a:r>
            </a:p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Technology</a:t>
              </a:r>
            </a:p>
            <a:p>
              <a:pPr marL="0" marR="0" lvl="0" indent="0" algn="ctr" defTabSz="7556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Operations</a:t>
              </a:r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C9C70294-39A8-CF00-E963-0416C371B238}"/>
                </a:ext>
              </a:extLst>
            </p:cNvPr>
            <p:cNvSpPr/>
            <p:nvPr/>
          </p:nvSpPr>
          <p:spPr>
            <a:xfrm>
              <a:off x="3627710" y="3733903"/>
              <a:ext cx="2560320" cy="2560320"/>
            </a:xfrm>
            <a:custGeom>
              <a:avLst/>
              <a:gdLst>
                <a:gd name="connsiteX0" fmla="*/ 0 w 2697549"/>
                <a:gd name="connsiteY0" fmla="*/ 1348775 h 2697549"/>
                <a:gd name="connsiteX1" fmla="*/ 1348775 w 2697549"/>
                <a:gd name="connsiteY1" fmla="*/ 0 h 2697549"/>
                <a:gd name="connsiteX2" fmla="*/ 2697550 w 2697549"/>
                <a:gd name="connsiteY2" fmla="*/ 1348775 h 2697549"/>
                <a:gd name="connsiteX3" fmla="*/ 1348775 w 2697549"/>
                <a:gd name="connsiteY3" fmla="*/ 2697550 h 2697549"/>
                <a:gd name="connsiteX4" fmla="*/ 0 w 2697549"/>
                <a:gd name="connsiteY4" fmla="*/ 1348775 h 269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97549" h="2697549">
                  <a:moveTo>
                    <a:pt x="0" y="1348775"/>
                  </a:moveTo>
                  <a:cubicBezTo>
                    <a:pt x="0" y="603867"/>
                    <a:pt x="603867" y="0"/>
                    <a:pt x="1348775" y="0"/>
                  </a:cubicBezTo>
                  <a:cubicBezTo>
                    <a:pt x="2093683" y="0"/>
                    <a:pt x="2697550" y="603867"/>
                    <a:pt x="2697550" y="1348775"/>
                  </a:cubicBezTo>
                  <a:cubicBezTo>
                    <a:pt x="2697550" y="2093683"/>
                    <a:pt x="2093683" y="2697550"/>
                    <a:pt x="1348775" y="2697550"/>
                  </a:cubicBezTo>
                  <a:cubicBezTo>
                    <a:pt x="603867" y="2697550"/>
                    <a:pt x="0" y="2093683"/>
                    <a:pt x="0" y="1348775"/>
                  </a:cubicBezTo>
                  <a:close/>
                </a:path>
              </a:pathLst>
            </a:custGeom>
            <a:solidFill>
              <a:srgbClr val="0089C4">
                <a:lumMod val="75000"/>
                <a:alpha val="80000"/>
              </a:srgbClr>
            </a:solidFill>
            <a:ln w="1270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  <p:txBody>
            <a:bodyPr spcFirstLastPara="0" vert="horz" wrap="square" lIns="365760" tIns="274320" rIns="182880" bIns="2103120" numCol="1" spcCol="1270" anchor="t" anchorCtr="0">
              <a:noAutofit/>
            </a:bodyPr>
            <a:lstStyle/>
            <a:p>
              <a:pPr marL="0" marR="0" lvl="0" indent="0" defTabSz="7556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defTabSz="7556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Security 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Technology</a:t>
              </a:r>
              <a:b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Architecture</a:t>
              </a:r>
            </a:p>
            <a:p>
              <a:pPr marL="0" marR="0" lvl="0" indent="0" defTabSz="7556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5" name="Oval 114">
            <a:extLst>
              <a:ext uri="{FF2B5EF4-FFF2-40B4-BE49-F238E27FC236}">
                <a16:creationId xmlns:a16="http://schemas.microsoft.com/office/drawing/2014/main" id="{F72B4C20-32A8-B14D-7FB8-7605FB1934C4}"/>
              </a:ext>
            </a:extLst>
          </p:cNvPr>
          <p:cNvSpPr>
            <a:spLocks noChangeAspect="1"/>
          </p:cNvSpPr>
          <p:nvPr/>
        </p:nvSpPr>
        <p:spPr>
          <a:xfrm>
            <a:off x="6214509" y="4663225"/>
            <a:ext cx="1280160" cy="1280160"/>
          </a:xfrm>
          <a:prstGeom prst="ellipse">
            <a:avLst/>
          </a:prstGeom>
          <a:solidFill>
            <a:srgbClr val="0089C4"/>
          </a:solidFill>
          <a:ln w="12700" cap="flat" cmpd="sng" algn="ctr">
            <a:solidFill>
              <a:srgbClr val="777777"/>
            </a:solidFill>
            <a:prstDash val="dash"/>
            <a:miter lim="800000"/>
          </a:ln>
          <a:effectLst/>
        </p:spPr>
        <p:txBody>
          <a:bodyPr lIns="0" tIns="0" rIns="0" bIns="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Intake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Continuously align and prioritize roadmaps with internal needs and enterprise priorities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8BEA2C7-CEDC-A7E3-ADBA-C32AD0CF9393}"/>
              </a:ext>
            </a:extLst>
          </p:cNvPr>
          <p:cNvSpPr txBox="1"/>
          <p:nvPr/>
        </p:nvSpPr>
        <p:spPr>
          <a:xfrm>
            <a:off x="7453278" y="4786084"/>
            <a:ext cx="1145969" cy="923330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en-US" sz="1100" dirty="0">
                <a:solidFill>
                  <a:prstClr val="white"/>
                </a:solidFill>
                <a:latin typeface="Calibri" panose="020F0502020204030204"/>
              </a:rPr>
              <a:t>Technical Product Management</a:t>
            </a:r>
          </a:p>
          <a:p>
            <a:r>
              <a:rPr lang="en-US" sz="800" dirty="0">
                <a:solidFill>
                  <a:prstClr val="white"/>
                </a:solidFill>
                <a:latin typeface="Calibri" panose="020F0502020204030204"/>
              </a:rPr>
              <a:t>Solution delivery connects need to value delivery.</a:t>
            </a:r>
          </a:p>
        </p:txBody>
      </p:sp>
      <p:sp>
        <p:nvSpPr>
          <p:cNvPr id="117" name="Circular Arrow 116">
            <a:extLst>
              <a:ext uri="{FF2B5EF4-FFF2-40B4-BE49-F238E27FC236}">
                <a16:creationId xmlns:a16="http://schemas.microsoft.com/office/drawing/2014/main" id="{AFD765EB-C6BA-65EA-6089-18782CE2BF52}"/>
              </a:ext>
            </a:extLst>
          </p:cNvPr>
          <p:cNvSpPr>
            <a:spLocks noChangeAspect="1"/>
          </p:cNvSpPr>
          <p:nvPr/>
        </p:nvSpPr>
        <p:spPr>
          <a:xfrm rot="3427240">
            <a:off x="7178932" y="1201820"/>
            <a:ext cx="3129018" cy="3129018"/>
          </a:xfrm>
          <a:prstGeom prst="circularArrow">
            <a:avLst>
              <a:gd name="adj1" fmla="val 5544"/>
              <a:gd name="adj2" fmla="val 330680"/>
              <a:gd name="adj3" fmla="val 13767645"/>
              <a:gd name="adj4" fmla="val 11482701"/>
              <a:gd name="adj5" fmla="val 5757"/>
            </a:avLst>
          </a:prstGeom>
          <a:solidFill>
            <a:srgbClr val="00B050"/>
          </a:solidFill>
          <a:ln>
            <a:solidFill>
              <a:sysClr val="window" lastClr="FFFFFF">
                <a:lumMod val="50000"/>
              </a:sysClr>
            </a:solidFill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89C4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36EFB49-7E79-1C68-8ACC-564CFC8815A4}"/>
              </a:ext>
            </a:extLst>
          </p:cNvPr>
          <p:cNvSpPr txBox="1"/>
          <p:nvPr/>
        </p:nvSpPr>
        <p:spPr>
          <a:xfrm>
            <a:off x="8232170" y="1303651"/>
            <a:ext cx="10118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prstClr val="white"/>
                </a:solidFill>
                <a:latin typeface="Calibri" panose="020F0502020204030204"/>
              </a:rPr>
              <a:t>Throughput Metrics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131475C1-3553-2DB8-AFCA-EE6FF4D0C442}"/>
              </a:ext>
            </a:extLst>
          </p:cNvPr>
          <p:cNvSpPr txBox="1"/>
          <p:nvPr/>
        </p:nvSpPr>
        <p:spPr>
          <a:xfrm>
            <a:off x="8142439" y="1543808"/>
            <a:ext cx="11941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prstClr val="white"/>
                </a:solidFill>
                <a:latin typeface="Calibri" panose="020F0502020204030204"/>
              </a:rPr>
              <a:t>Monitor throughput to scale with demand.</a:t>
            </a: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AB154303-9F36-0648-2954-638C4C5C5966}"/>
              </a:ext>
            </a:extLst>
          </p:cNvPr>
          <p:cNvSpPr>
            <a:spLocks noChangeAspect="1"/>
          </p:cNvSpPr>
          <p:nvPr/>
        </p:nvSpPr>
        <p:spPr>
          <a:xfrm>
            <a:off x="8250693" y="3591429"/>
            <a:ext cx="1188720" cy="1188720"/>
          </a:xfrm>
          <a:prstGeom prst="ellipse">
            <a:avLst/>
          </a:prstGeom>
          <a:gradFill flip="none" rotWithShape="1">
            <a:gsLst>
              <a:gs pos="49000">
                <a:srgbClr val="00B050">
                  <a:alpha val="80000"/>
                </a:srgbClr>
              </a:gs>
              <a:gs pos="73000">
                <a:srgbClr val="0089C4">
                  <a:lumMod val="75000"/>
                  <a:alpha val="80000"/>
                </a:srgbClr>
              </a:gs>
              <a:gs pos="25000">
                <a:srgbClr val="92D050">
                  <a:alpha val="80000"/>
                </a:srgbClr>
              </a:gs>
            </a:gsLst>
            <a:lin ang="10800000" scaled="1"/>
            <a:tileRect/>
          </a:gradFill>
          <a:ln w="6350" cap="flat" cmpd="sng" algn="ctr">
            <a:solidFill>
              <a:srgbClr val="0089C4">
                <a:shade val="15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Analyze Results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Analyze solution results, create requirements for overall program roadmap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26C514AE-78A9-908A-C231-B7DA26F1AAB6}"/>
              </a:ext>
            </a:extLst>
          </p:cNvPr>
          <p:cNvSpPr>
            <a:spLocks noChangeAspect="1"/>
          </p:cNvSpPr>
          <p:nvPr/>
        </p:nvSpPr>
        <p:spPr>
          <a:xfrm>
            <a:off x="9906740" y="4641279"/>
            <a:ext cx="1280160" cy="1280160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rgbClr val="777777"/>
            </a:solidFill>
            <a:prstDash val="dash"/>
            <a:miter lim="800000"/>
          </a:ln>
          <a:effectLst/>
        </p:spPr>
        <p:txBody>
          <a:bodyPr lIns="0" tIns="0" rIns="0" bIns="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Maintenance &amp; Operation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solution performance, health and usage patterns.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1D9C441-4730-612B-DE5D-88AE7E8B2C55}"/>
              </a:ext>
            </a:extLst>
          </p:cNvPr>
          <p:cNvSpPr>
            <a:spLocks noChangeAspect="1"/>
          </p:cNvSpPr>
          <p:nvPr/>
        </p:nvSpPr>
        <p:spPr>
          <a:xfrm>
            <a:off x="8118231" y="2242573"/>
            <a:ext cx="1280160" cy="128016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777777"/>
            </a:solidFill>
            <a:prstDash val="dash"/>
            <a:miter lim="800000"/>
          </a:ln>
          <a:effectLst/>
        </p:spPr>
        <p:txBody>
          <a:bodyPr wrap="square" lIns="0" tIns="0" rIns="0" bIns="1005840"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Iterative Delivery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 approved solution architecture, including technical detail &amp; services.</a:t>
            </a:r>
          </a:p>
        </p:txBody>
      </p:sp>
      <p:sp>
        <p:nvSpPr>
          <p:cNvPr id="123" name="Circular Arrow 122">
            <a:extLst>
              <a:ext uri="{FF2B5EF4-FFF2-40B4-BE49-F238E27FC236}">
                <a16:creationId xmlns:a16="http://schemas.microsoft.com/office/drawing/2014/main" id="{B8181D34-3EBB-4770-95D1-1648414195EA}"/>
              </a:ext>
            </a:extLst>
          </p:cNvPr>
          <p:cNvSpPr>
            <a:spLocks noChangeAspect="1"/>
          </p:cNvSpPr>
          <p:nvPr/>
        </p:nvSpPr>
        <p:spPr>
          <a:xfrm rot="11940000">
            <a:off x="6888874" y="860983"/>
            <a:ext cx="3717472" cy="3717472"/>
          </a:xfrm>
          <a:prstGeom prst="circularArrow">
            <a:avLst>
              <a:gd name="adj1" fmla="val 5544"/>
              <a:gd name="adj2" fmla="val 313391"/>
              <a:gd name="adj3" fmla="val 13767645"/>
              <a:gd name="adj4" fmla="val 15666275"/>
              <a:gd name="adj5" fmla="val 5757"/>
            </a:avLst>
          </a:prstGeom>
          <a:solidFill>
            <a:srgbClr val="0089C4">
              <a:tint val="40000"/>
              <a:hueOff val="0"/>
              <a:satOff val="0"/>
              <a:lumOff val="0"/>
            </a:srgbClr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89C4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3D0A97DF-DE11-6EE5-C5B1-25E88B834230}"/>
              </a:ext>
            </a:extLst>
          </p:cNvPr>
          <p:cNvSpPr>
            <a:spLocks noChangeAspect="1"/>
          </p:cNvSpPr>
          <p:nvPr/>
        </p:nvSpPr>
        <p:spPr>
          <a:xfrm>
            <a:off x="6807954" y="2837020"/>
            <a:ext cx="548640" cy="548640"/>
          </a:xfrm>
          <a:prstGeom prst="ellipse">
            <a:avLst/>
          </a:prstGeom>
          <a:solidFill>
            <a:srgbClr val="00B0F0"/>
          </a:solidFill>
          <a:ln w="3175" cap="flat" cmpd="sng" algn="ctr">
            <a:solidFill>
              <a:srgbClr val="0089C4">
                <a:shade val="15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Engineer</a:t>
            </a:r>
            <a:endParaRPr kumimoji="0" lang="en-US" sz="10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B240455E-2E7D-CF9B-4A8B-62C0855FC5D4}"/>
              </a:ext>
            </a:extLst>
          </p:cNvPr>
          <p:cNvSpPr>
            <a:spLocks noChangeAspect="1"/>
          </p:cNvSpPr>
          <p:nvPr/>
        </p:nvSpPr>
        <p:spPr>
          <a:xfrm>
            <a:off x="7374712" y="3760057"/>
            <a:ext cx="548640" cy="548640"/>
          </a:xfrm>
          <a:prstGeom prst="ellipse">
            <a:avLst/>
          </a:prstGeom>
          <a:solidFill>
            <a:srgbClr val="0089C4"/>
          </a:solidFill>
          <a:ln w="3175" cap="flat" cmpd="sng" algn="ctr">
            <a:solidFill>
              <a:srgbClr val="0089C4">
                <a:shade val="15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Ideate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9E3C9D8C-DBF1-A253-5A63-FB7577124D24}"/>
              </a:ext>
            </a:extLst>
          </p:cNvPr>
          <p:cNvSpPr>
            <a:spLocks noChangeAspect="1"/>
          </p:cNvSpPr>
          <p:nvPr/>
        </p:nvSpPr>
        <p:spPr>
          <a:xfrm>
            <a:off x="7010074" y="3350399"/>
            <a:ext cx="548640" cy="548640"/>
          </a:xfrm>
          <a:prstGeom prst="ellipse">
            <a:avLst/>
          </a:prstGeom>
          <a:solidFill>
            <a:srgbClr val="0089C4"/>
          </a:solidFill>
          <a:ln w="3175" cap="flat" cmpd="sng" algn="ctr">
            <a:solidFill>
              <a:srgbClr val="0089C4">
                <a:shade val="15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Architect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9AD90748-083A-FBA1-5EE4-4AAE2FF687D5}"/>
              </a:ext>
            </a:extLst>
          </p:cNvPr>
          <p:cNvSpPr>
            <a:spLocks noChangeAspect="1"/>
          </p:cNvSpPr>
          <p:nvPr/>
        </p:nvSpPr>
        <p:spPr>
          <a:xfrm>
            <a:off x="6931716" y="1707628"/>
            <a:ext cx="548640" cy="548640"/>
          </a:xfrm>
          <a:prstGeom prst="ellipse">
            <a:avLst/>
          </a:prstGeom>
          <a:solidFill>
            <a:srgbClr val="00B050"/>
          </a:solidFill>
          <a:ln w="3175" cap="flat" cmpd="sng" algn="ctr">
            <a:solidFill>
              <a:srgbClr val="0089C4">
                <a:shade val="15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42463AC9-ECC7-C2AE-705D-DEB854D0C064}"/>
              </a:ext>
            </a:extLst>
          </p:cNvPr>
          <p:cNvSpPr>
            <a:spLocks noChangeAspect="1"/>
          </p:cNvSpPr>
          <p:nvPr/>
        </p:nvSpPr>
        <p:spPr>
          <a:xfrm>
            <a:off x="10014586" y="1707628"/>
            <a:ext cx="548640" cy="548640"/>
          </a:xfrm>
          <a:prstGeom prst="ellipse">
            <a:avLst/>
          </a:prstGeom>
          <a:solidFill>
            <a:srgbClr val="00B050"/>
          </a:solidFill>
          <a:ln w="3175" cap="flat" cmpd="sng" algn="ctr">
            <a:solidFill>
              <a:srgbClr val="0089C4">
                <a:shade val="15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Install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0010C39B-5435-F75B-7F7B-89374AF8D821}"/>
              </a:ext>
            </a:extLst>
          </p:cNvPr>
          <p:cNvSpPr>
            <a:spLocks noChangeAspect="1"/>
          </p:cNvSpPr>
          <p:nvPr/>
        </p:nvSpPr>
        <p:spPr>
          <a:xfrm>
            <a:off x="10050301" y="2988948"/>
            <a:ext cx="548640" cy="548640"/>
          </a:xfrm>
          <a:prstGeom prst="ellipse">
            <a:avLst/>
          </a:prstGeom>
          <a:solidFill>
            <a:srgbClr val="92D050"/>
          </a:solidFill>
          <a:ln w="3175" cap="flat" cmpd="sng" algn="ctr">
            <a:solidFill>
              <a:srgbClr val="0089C4">
                <a:shade val="15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Operate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E0DB2543-597B-39A6-128A-7828618AE33F}"/>
              </a:ext>
            </a:extLst>
          </p:cNvPr>
          <p:cNvSpPr>
            <a:spLocks noChangeAspect="1"/>
          </p:cNvSpPr>
          <p:nvPr/>
        </p:nvSpPr>
        <p:spPr>
          <a:xfrm>
            <a:off x="9778938" y="3487667"/>
            <a:ext cx="548640" cy="548640"/>
          </a:xfrm>
          <a:prstGeom prst="ellipse">
            <a:avLst/>
          </a:prstGeom>
          <a:solidFill>
            <a:srgbClr val="92D050"/>
          </a:solidFill>
          <a:ln w="3175" cap="flat" cmpd="sng" algn="ctr">
            <a:solidFill>
              <a:srgbClr val="0089C4">
                <a:shade val="15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CDB74211-7838-FF5C-01A9-74E4CA6E8ED9}"/>
              </a:ext>
            </a:extLst>
          </p:cNvPr>
          <p:cNvSpPr>
            <a:spLocks noChangeAspect="1"/>
          </p:cNvSpPr>
          <p:nvPr/>
        </p:nvSpPr>
        <p:spPr>
          <a:xfrm>
            <a:off x="9357027" y="3853677"/>
            <a:ext cx="548640" cy="548640"/>
          </a:xfrm>
          <a:prstGeom prst="ellipse">
            <a:avLst/>
          </a:prstGeom>
          <a:solidFill>
            <a:srgbClr val="92D050"/>
          </a:solidFill>
          <a:ln w="3175" cap="flat" cmpd="sng" algn="ctr">
            <a:solidFill>
              <a:srgbClr val="0089C4">
                <a:shade val="15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Maintain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Circular Arrow 131">
            <a:extLst>
              <a:ext uri="{FF2B5EF4-FFF2-40B4-BE49-F238E27FC236}">
                <a16:creationId xmlns:a16="http://schemas.microsoft.com/office/drawing/2014/main" id="{F90F7F35-1516-9361-83B0-E1DD42EC33A9}"/>
              </a:ext>
            </a:extLst>
          </p:cNvPr>
          <p:cNvSpPr>
            <a:spLocks noChangeAspect="1"/>
          </p:cNvSpPr>
          <p:nvPr/>
        </p:nvSpPr>
        <p:spPr>
          <a:xfrm rot="18791716">
            <a:off x="6888874" y="848445"/>
            <a:ext cx="3717472" cy="3717472"/>
          </a:xfrm>
          <a:prstGeom prst="circularArrow">
            <a:avLst>
              <a:gd name="adj1" fmla="val 5544"/>
              <a:gd name="adj2" fmla="val 330680"/>
              <a:gd name="adj3" fmla="val 13767645"/>
              <a:gd name="adj4" fmla="val 13327015"/>
              <a:gd name="adj5" fmla="val 5757"/>
            </a:avLst>
          </a:prstGeom>
          <a:solidFill>
            <a:sysClr val="window" lastClr="FFFFFF">
              <a:lumMod val="75000"/>
            </a:sysClr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89C4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Circular Arrow 132">
            <a:extLst>
              <a:ext uri="{FF2B5EF4-FFF2-40B4-BE49-F238E27FC236}">
                <a16:creationId xmlns:a16="http://schemas.microsoft.com/office/drawing/2014/main" id="{207C00B0-4552-A138-423C-01BC35E39628}"/>
              </a:ext>
            </a:extLst>
          </p:cNvPr>
          <p:cNvSpPr>
            <a:spLocks noChangeAspect="1"/>
          </p:cNvSpPr>
          <p:nvPr/>
        </p:nvSpPr>
        <p:spPr>
          <a:xfrm rot="4134328">
            <a:off x="6884744" y="858956"/>
            <a:ext cx="3717472" cy="3717472"/>
          </a:xfrm>
          <a:prstGeom prst="circularArrow">
            <a:avLst>
              <a:gd name="adj1" fmla="val 5544"/>
              <a:gd name="adj2" fmla="val 330680"/>
              <a:gd name="adj3" fmla="val 13767645"/>
              <a:gd name="adj4" fmla="val 10057998"/>
              <a:gd name="adj5" fmla="val 5757"/>
            </a:avLst>
          </a:prstGeom>
          <a:solidFill>
            <a:sysClr val="window" lastClr="FFFFFF">
              <a:lumMod val="75000"/>
            </a:sysClr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89C4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Circular Arrow 133">
            <a:extLst>
              <a:ext uri="{FF2B5EF4-FFF2-40B4-BE49-F238E27FC236}">
                <a16:creationId xmlns:a16="http://schemas.microsoft.com/office/drawing/2014/main" id="{0C13C74E-4A00-04AB-7E54-9C1906133AE7}"/>
              </a:ext>
            </a:extLst>
          </p:cNvPr>
          <p:cNvSpPr>
            <a:spLocks noChangeAspect="1"/>
          </p:cNvSpPr>
          <p:nvPr/>
        </p:nvSpPr>
        <p:spPr>
          <a:xfrm rot="7777087">
            <a:off x="6884744" y="858956"/>
            <a:ext cx="3717472" cy="3717472"/>
          </a:xfrm>
          <a:prstGeom prst="circularArrow">
            <a:avLst>
              <a:gd name="adj1" fmla="val 5544"/>
              <a:gd name="adj2" fmla="val 330680"/>
              <a:gd name="adj3" fmla="val 13767645"/>
              <a:gd name="adj4" fmla="val 13327015"/>
              <a:gd name="adj5" fmla="val 5757"/>
            </a:avLst>
          </a:prstGeom>
          <a:solidFill>
            <a:sysClr val="window" lastClr="FFFFFF">
              <a:lumMod val="75000"/>
            </a:sysClr>
          </a:solidFill>
          <a:ln>
            <a:noFill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89C4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D41807AE-07BF-C159-A0FB-1DE03EC51CC7}"/>
              </a:ext>
            </a:extLst>
          </p:cNvPr>
          <p:cNvSpPr>
            <a:spLocks noChangeAspect="1"/>
          </p:cNvSpPr>
          <p:nvPr/>
        </p:nvSpPr>
        <p:spPr>
          <a:xfrm>
            <a:off x="7847902" y="4049393"/>
            <a:ext cx="548640" cy="548640"/>
          </a:xfrm>
          <a:prstGeom prst="ellipse">
            <a:avLst/>
          </a:prstGeom>
          <a:solidFill>
            <a:srgbClr val="7030A0">
              <a:alpha val="90000"/>
            </a:srgbClr>
          </a:solidFill>
          <a:ln w="3175" cap="flat" cmpd="sng" algn="ctr">
            <a:solidFill>
              <a:srgbClr val="0089C4">
                <a:shade val="15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Initiate</a:t>
            </a:r>
          </a:p>
        </p:txBody>
      </p:sp>
    </p:spTree>
    <p:extLst>
      <p:ext uri="{BB962C8B-B14F-4D97-AF65-F5344CB8AC3E}">
        <p14:creationId xmlns:p14="http://schemas.microsoft.com/office/powerpoint/2010/main" val="363760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3363022-C969-41E9-8EB2-E4C94908C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1695" cy="68520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AD6B3-BE88-4CEB-BA17-790657CC4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6B8B50-122F-1B03-77C0-F83C78EE8E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9066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Discussion</a:t>
            </a:r>
            <a:endParaRPr lang="en-US" sz="40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phic 5" descr="Comment">
            <a:extLst>
              <a:ext uri="{FF2B5EF4-FFF2-40B4-BE49-F238E27FC236}">
                <a16:creationId xmlns:a16="http://schemas.microsoft.com/office/drawing/2014/main" id="{DF52F554-E7EC-241F-67C9-607718B93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9D1390B-7E13-4B4F-9CB2-39106341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253" y="-5977"/>
            <a:ext cx="6238675" cy="6863979"/>
            <a:chOff x="305" y="-5977"/>
            <a:chExt cx="6238675" cy="686397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E720206-AA49-4786-A932-A2650DE091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34854"/>
              <a:ext cx="6028697" cy="6817170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72F6EE6-EDE9-45A5-8F6D-02B9B7CB2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1"/>
              <a:ext cx="6165116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093DC50-3BD7-46B1-A300-CD207E152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305" y="-5977"/>
              <a:ext cx="6238675" cy="6858001"/>
            </a:xfrm>
            <a:custGeom>
              <a:avLst/>
              <a:gdLst>
                <a:gd name="connsiteX0" fmla="*/ 6264586 w 6264586"/>
                <a:gd name="connsiteY0" fmla="*/ 6646464 h 6858001"/>
                <a:gd name="connsiteX1" fmla="*/ 6264586 w 6264586"/>
                <a:gd name="connsiteY1" fmla="*/ 6858001 h 6858001"/>
                <a:gd name="connsiteX2" fmla="*/ 5997170 w 6264586"/>
                <a:gd name="connsiteY2" fmla="*/ 6858001 h 6858001"/>
                <a:gd name="connsiteX3" fmla="*/ 6121512 w 6264586"/>
                <a:gd name="connsiteY3" fmla="*/ 6761029 h 6858001"/>
                <a:gd name="connsiteX4" fmla="*/ 2693206 w 6264586"/>
                <a:gd name="connsiteY4" fmla="*/ 0 h 6858001"/>
                <a:gd name="connsiteX5" fmla="*/ 5872285 w 6264586"/>
                <a:gd name="connsiteY5" fmla="*/ 0 h 6858001"/>
                <a:gd name="connsiteX6" fmla="*/ 6024875 w 6264586"/>
                <a:gd name="connsiteY6" fmla="*/ 68385 h 6858001"/>
                <a:gd name="connsiteX7" fmla="*/ 6206432 w 6264586"/>
                <a:gd name="connsiteY7" fmla="*/ 162336 h 6858001"/>
                <a:gd name="connsiteX8" fmla="*/ 6264586 w 6264586"/>
                <a:gd name="connsiteY8" fmla="*/ 196704 h 6858001"/>
                <a:gd name="connsiteX9" fmla="*/ 6264586 w 6264586"/>
                <a:gd name="connsiteY9" fmla="*/ 537242 h 6858001"/>
                <a:gd name="connsiteX10" fmla="*/ 6230189 w 6264586"/>
                <a:gd name="connsiteY10" fmla="*/ 517260 h 6858001"/>
                <a:gd name="connsiteX11" fmla="*/ 5540536 w 6264586"/>
                <a:gd name="connsiteY11" fmla="*/ 249543 h 6858001"/>
                <a:gd name="connsiteX12" fmla="*/ 5178896 w 6264586"/>
                <a:gd name="connsiteY12" fmla="*/ 178606 h 6858001"/>
                <a:gd name="connsiteX13" fmla="*/ 4814279 w 6264586"/>
                <a:gd name="connsiteY13" fmla="*/ 146683 h 6858001"/>
                <a:gd name="connsiteX14" fmla="*/ 4655095 w 6264586"/>
                <a:gd name="connsiteY14" fmla="*/ 143421 h 6858001"/>
                <a:gd name="connsiteX15" fmla="*/ 4081069 w 6264586"/>
                <a:gd name="connsiteY15" fmla="*/ 185983 h 6858001"/>
                <a:gd name="connsiteX16" fmla="*/ 3720566 w 6264586"/>
                <a:gd name="connsiteY16" fmla="*/ 256921 h 6858001"/>
                <a:gd name="connsiteX17" fmla="*/ 3365879 w 6264586"/>
                <a:gd name="connsiteY17" fmla="*/ 357651 h 6858001"/>
                <a:gd name="connsiteX18" fmla="*/ 3020555 w 6264586"/>
                <a:gd name="connsiteY18" fmla="*/ 486190 h 6858001"/>
                <a:gd name="connsiteX19" fmla="*/ 2685163 w 6264586"/>
                <a:gd name="connsiteY19" fmla="*/ 641542 h 6858001"/>
                <a:gd name="connsiteX20" fmla="*/ 2047720 w 6264586"/>
                <a:gd name="connsiteY20" fmla="*/ 1025030 h 6858001"/>
                <a:gd name="connsiteX21" fmla="*/ 1897333 w 6264586"/>
                <a:gd name="connsiteY21" fmla="*/ 1134983 h 6858001"/>
                <a:gd name="connsiteX22" fmla="*/ 1835758 w 6264586"/>
                <a:gd name="connsiteY22" fmla="*/ 1182227 h 6858001"/>
                <a:gd name="connsiteX23" fmla="*/ 1823273 w 6264586"/>
                <a:gd name="connsiteY23" fmla="*/ 1192016 h 6858001"/>
                <a:gd name="connsiteX24" fmla="*/ 1750918 w 6264586"/>
                <a:gd name="connsiteY24" fmla="*/ 1249760 h 6858001"/>
                <a:gd name="connsiteX25" fmla="*/ 1469297 w 6264586"/>
                <a:gd name="connsiteY25" fmla="*/ 1496906 h 6858001"/>
                <a:gd name="connsiteX26" fmla="*/ 967769 w 6264586"/>
                <a:gd name="connsiteY26" fmla="*/ 2056602 h 6858001"/>
                <a:gd name="connsiteX27" fmla="*/ 754105 w 6264586"/>
                <a:gd name="connsiteY27" fmla="*/ 2368727 h 6858001"/>
                <a:gd name="connsiteX28" fmla="*/ 572364 w 6264586"/>
                <a:gd name="connsiteY28" fmla="*/ 2701140 h 6858001"/>
                <a:gd name="connsiteX29" fmla="*/ 532497 w 6264586"/>
                <a:gd name="connsiteY29" fmla="*/ 2786265 h 6858001"/>
                <a:gd name="connsiteX30" fmla="*/ 512918 w 6264586"/>
                <a:gd name="connsiteY30" fmla="*/ 2828827 h 6858001"/>
                <a:gd name="connsiteX31" fmla="*/ 494475 w 6264586"/>
                <a:gd name="connsiteY31" fmla="*/ 2872240 h 6858001"/>
                <a:gd name="connsiteX32" fmla="*/ 491637 w 6264586"/>
                <a:gd name="connsiteY32" fmla="*/ 2878908 h 6858001"/>
                <a:gd name="connsiteX33" fmla="*/ 459290 w 6264586"/>
                <a:gd name="connsiteY33" fmla="*/ 2959635 h 6858001"/>
                <a:gd name="connsiteX34" fmla="*/ 446805 w 6264586"/>
                <a:gd name="connsiteY34" fmla="*/ 2992408 h 6858001"/>
                <a:gd name="connsiteX35" fmla="*/ 426090 w 6264586"/>
                <a:gd name="connsiteY35" fmla="*/ 3049158 h 6858001"/>
                <a:gd name="connsiteX36" fmla="*/ 426090 w 6264586"/>
                <a:gd name="connsiteY36" fmla="*/ 3049867 h 6858001"/>
                <a:gd name="connsiteX37" fmla="*/ 318124 w 6264586"/>
                <a:gd name="connsiteY37" fmla="*/ 3414202 h 6858001"/>
                <a:gd name="connsiteX38" fmla="*/ 230729 w 6264586"/>
                <a:gd name="connsiteY38" fmla="*/ 4169260 h 6858001"/>
                <a:gd name="connsiteX39" fmla="*/ 268893 w 6264586"/>
                <a:gd name="connsiteY39" fmla="*/ 4544236 h 6858001"/>
                <a:gd name="connsiteX40" fmla="*/ 379840 w 6264586"/>
                <a:gd name="connsiteY40" fmla="*/ 4900056 h 6858001"/>
                <a:gd name="connsiteX41" fmla="*/ 406512 w 6264586"/>
                <a:gd name="connsiteY41" fmla="*/ 4960211 h 6858001"/>
                <a:gd name="connsiteX42" fmla="*/ 417862 w 6264586"/>
                <a:gd name="connsiteY42" fmla="*/ 4984613 h 6858001"/>
                <a:gd name="connsiteX43" fmla="*/ 428077 w 6264586"/>
                <a:gd name="connsiteY43" fmla="*/ 5005043 h 6858001"/>
                <a:gd name="connsiteX44" fmla="*/ 460140 w 6264586"/>
                <a:gd name="connsiteY44" fmla="*/ 5067327 h 6858001"/>
                <a:gd name="connsiteX45" fmla="*/ 555197 w 6264586"/>
                <a:gd name="connsiteY45" fmla="*/ 5229773 h 6858001"/>
                <a:gd name="connsiteX46" fmla="*/ 660611 w 6264586"/>
                <a:gd name="connsiteY46" fmla="*/ 5387396 h 6858001"/>
                <a:gd name="connsiteX47" fmla="*/ 774110 w 6264586"/>
                <a:gd name="connsiteY47" fmla="*/ 5542182 h 6858001"/>
                <a:gd name="connsiteX48" fmla="*/ 917829 w 6264586"/>
                <a:gd name="connsiteY48" fmla="*/ 5727896 h 6858001"/>
                <a:gd name="connsiteX49" fmla="*/ 1012885 w 6264586"/>
                <a:gd name="connsiteY49" fmla="*/ 5849767 h 6858001"/>
                <a:gd name="connsiteX50" fmla="*/ 1133053 w 6264586"/>
                <a:gd name="connsiteY50" fmla="*/ 6006822 h 6858001"/>
                <a:gd name="connsiteX51" fmla="*/ 1194343 w 6264586"/>
                <a:gd name="connsiteY51" fmla="*/ 6090245 h 6858001"/>
                <a:gd name="connsiteX52" fmla="*/ 1249390 w 6264586"/>
                <a:gd name="connsiteY52" fmla="*/ 6165155 h 6858001"/>
                <a:gd name="connsiteX53" fmla="*/ 1345724 w 6264586"/>
                <a:gd name="connsiteY53" fmla="*/ 6292132 h 6858001"/>
                <a:gd name="connsiteX54" fmla="*/ 1364310 w 6264586"/>
                <a:gd name="connsiteY54" fmla="*/ 6316251 h 6858001"/>
                <a:gd name="connsiteX55" fmla="*/ 1373673 w 6264586"/>
                <a:gd name="connsiteY55" fmla="*/ 6327885 h 6858001"/>
                <a:gd name="connsiteX56" fmla="*/ 1484619 w 6264586"/>
                <a:gd name="connsiteY56" fmla="*/ 6462240 h 6858001"/>
                <a:gd name="connsiteX57" fmla="*/ 1739000 w 6264586"/>
                <a:gd name="connsiteY57" fmla="*/ 6737335 h 6858001"/>
                <a:gd name="connsiteX58" fmla="*/ 1866801 w 6264586"/>
                <a:gd name="connsiteY58" fmla="*/ 6858001 h 6858001"/>
                <a:gd name="connsiteX59" fmla="*/ 1144149 w 6264586"/>
                <a:gd name="connsiteY59" fmla="*/ 6858001 h 6858001"/>
                <a:gd name="connsiteX60" fmla="*/ 1058349 w 6264586"/>
                <a:gd name="connsiteY60" fmla="*/ 6766452 h 6858001"/>
                <a:gd name="connsiteX61" fmla="*/ 580309 w 6264586"/>
                <a:gd name="connsiteY61" fmla="*/ 6105000 h 6858001"/>
                <a:gd name="connsiteX62" fmla="*/ 1 w 6264586"/>
                <a:gd name="connsiteY62" fmla="*/ 3960094 h 6858001"/>
                <a:gd name="connsiteX63" fmla="*/ 2599292 w 6264586"/>
                <a:gd name="connsiteY63" fmla="*/ 37050 h 6858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264586" h="6858001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484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0C1C3A5-74D2-2709-F85F-9559B9991890}"/>
              </a:ext>
            </a:extLst>
          </p:cNvPr>
          <p:cNvSpPr txBox="1">
            <a:spLocks/>
          </p:cNvSpPr>
          <p:nvPr/>
        </p:nvSpPr>
        <p:spPr>
          <a:xfrm>
            <a:off x="1150860" y="1491686"/>
            <a:ext cx="9634248" cy="1600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/>
              <a:t>Thank you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A011A41-70B9-9565-E213-AB0A0784342B}"/>
              </a:ext>
            </a:extLst>
          </p:cNvPr>
          <p:cNvCxnSpPr>
            <a:cxnSpLocks/>
          </p:cNvCxnSpPr>
          <p:nvPr/>
        </p:nvCxnSpPr>
        <p:spPr>
          <a:xfrm>
            <a:off x="5128161" y="3274858"/>
            <a:ext cx="193567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B1B5C39A-B2F5-A8B1-281F-75674C7E8985}"/>
              </a:ext>
            </a:extLst>
          </p:cNvPr>
          <p:cNvSpPr txBox="1">
            <a:spLocks/>
          </p:cNvSpPr>
          <p:nvPr/>
        </p:nvSpPr>
        <p:spPr>
          <a:xfrm>
            <a:off x="1150860" y="-108514"/>
            <a:ext cx="9634248" cy="16002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bg1"/>
                </a:solidFill>
              </a:rPr>
              <a:t>Q&amp;A</a:t>
            </a:r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53801931-9A30-284D-F0D3-5383F54CD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412" y="4180642"/>
            <a:ext cx="2551176" cy="2551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952B99-15CD-9555-E740-613FE7ED1128}"/>
              </a:ext>
            </a:extLst>
          </p:cNvPr>
          <p:cNvSpPr txBox="1"/>
          <p:nvPr/>
        </p:nvSpPr>
        <p:spPr>
          <a:xfrm>
            <a:off x="2936748" y="3451704"/>
            <a:ext cx="6062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Please scan the QR code below to complete our survey and share your thoughts and experiences.</a:t>
            </a:r>
          </a:p>
        </p:txBody>
      </p:sp>
    </p:spTree>
    <p:extLst>
      <p:ext uri="{BB962C8B-B14F-4D97-AF65-F5344CB8AC3E}">
        <p14:creationId xmlns:p14="http://schemas.microsoft.com/office/powerpoint/2010/main" val="35753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5851B-6668-BFFF-4371-94A45A028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FBE960-DD8F-8F72-C810-C2BF53EF31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0"/>
              <a:t>&lt;#&gt;   ISC EVENTS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A6EE26-7EC5-AA47-002F-9F7F97CD16A2}"/>
              </a:ext>
            </a:extLst>
          </p:cNvPr>
          <p:cNvGrpSpPr/>
          <p:nvPr/>
        </p:nvGrpSpPr>
        <p:grpSpPr>
          <a:xfrm>
            <a:off x="2690342" y="1959159"/>
            <a:ext cx="2519985" cy="3121689"/>
            <a:chOff x="5899643" y="2143991"/>
            <a:chExt cx="1969555" cy="2661259"/>
          </a:xfrm>
        </p:grpSpPr>
        <p:pic>
          <p:nvPicPr>
            <p:cNvPr id="18" name="Picture 10" descr="Session image">
              <a:extLst>
                <a:ext uri="{FF2B5EF4-FFF2-40B4-BE49-F238E27FC236}">
                  <a16:creationId xmlns:a16="http://schemas.microsoft.com/office/drawing/2014/main" id="{5EA56BAB-26BA-A7EE-1D7E-D2767A99C4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2421" y="2143991"/>
              <a:ext cx="1524000" cy="152400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47FB3A-B422-7747-29E1-A1A45E6852FA}"/>
                </a:ext>
              </a:extLst>
            </p:cNvPr>
            <p:cNvSpPr txBox="1"/>
            <p:nvPr/>
          </p:nvSpPr>
          <p:spPr>
            <a:xfrm>
              <a:off x="5899643" y="3886915"/>
              <a:ext cx="1969555" cy="918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Lato" panose="020F0502020204030203" pitchFamily="34" charset="0"/>
                </a:rPr>
                <a:t>Kevin Speed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Lato" panose="020F0502020204030203" pitchFamily="34" charset="0"/>
                </a:rPr>
                <a:t>IENET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508DDA-204B-838E-F4CB-CBDD62781F5B}"/>
              </a:ext>
            </a:extLst>
          </p:cNvPr>
          <p:cNvGrpSpPr/>
          <p:nvPr/>
        </p:nvGrpSpPr>
        <p:grpSpPr>
          <a:xfrm>
            <a:off x="6470566" y="1959159"/>
            <a:ext cx="2746054" cy="3121689"/>
            <a:chOff x="8450266" y="2143991"/>
            <a:chExt cx="2146245" cy="2661259"/>
          </a:xfrm>
        </p:grpSpPr>
        <p:pic>
          <p:nvPicPr>
            <p:cNvPr id="21" name="Picture 13" descr="Session image">
              <a:extLst>
                <a:ext uri="{FF2B5EF4-FFF2-40B4-BE49-F238E27FC236}">
                  <a16:creationId xmlns:a16="http://schemas.microsoft.com/office/drawing/2014/main" id="{9912AB46-9F48-3C25-DAA4-134E14F0F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6552" y="2143991"/>
              <a:ext cx="1524000" cy="1524000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8BCE0F-FDE4-2AF9-CC3A-A6FDF788A543}"/>
                </a:ext>
              </a:extLst>
            </p:cNvPr>
            <p:cNvSpPr txBox="1"/>
            <p:nvPr/>
          </p:nvSpPr>
          <p:spPr>
            <a:xfrm>
              <a:off x="8450266" y="3886915"/>
              <a:ext cx="2146245" cy="9183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Lato" panose="020F0502020204030203" pitchFamily="34" charset="0"/>
                </a:rPr>
                <a:t>Rachelle Loyear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ato" panose="020F0502020204030203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Lato" panose="020F0502020204030203" pitchFamily="34" charset="0"/>
                </a:rPr>
                <a:t>Allied Universal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725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5851B-6668-BFFF-4371-94A45A028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FBE960-DD8F-8F72-C810-C2BF53EF31F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0"/>
              <a:t>&lt;#&gt;   ISC EVENTS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6B349C-439D-2D63-764E-621AB0FBD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Intro to AI Technologies in Security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Aligning AI with Business and Security Goals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Building a Scalable and Sustainable Security Roadmap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Project Management Strategies for AI Integration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Q&amp;A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Conclusion and Key Takeaways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50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B8B50-122F-1B03-77C0-F83C78EE8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 to AI Technologies in Security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9C1B2-6236-4D4B-0B56-7C6755D34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2240"/>
            <a:ext cx="10515600" cy="47647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i="1" dirty="0"/>
              <a:t>What are we REALLY going to be doing with AI in the next 5 years?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Automation and Efficiency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Predictive Analytics for Proactive Threat Detection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Data-Driven Decision-Making</a:t>
            </a:r>
          </a:p>
        </p:txBody>
      </p:sp>
    </p:spTree>
    <p:extLst>
      <p:ext uri="{BB962C8B-B14F-4D97-AF65-F5344CB8AC3E}">
        <p14:creationId xmlns:p14="http://schemas.microsoft.com/office/powerpoint/2010/main" val="426837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>
            <a:extLst>
              <a:ext uri="{FF2B5EF4-FFF2-40B4-BE49-F238E27FC236}">
                <a16:creationId xmlns:a16="http://schemas.microsoft.com/office/drawing/2014/main" id="{B3D3C500-F368-4320-857D-9FA58AD47E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9" t="-173"/>
          <a:stretch/>
        </p:blipFill>
        <p:spPr>
          <a:xfrm>
            <a:off x="7604941" y="690247"/>
            <a:ext cx="4566174" cy="593470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AA49678-2458-2100-13E2-899ED7525499}"/>
              </a:ext>
            </a:extLst>
          </p:cNvPr>
          <p:cNvGrpSpPr/>
          <p:nvPr/>
        </p:nvGrpSpPr>
        <p:grpSpPr>
          <a:xfrm>
            <a:off x="533544" y="889558"/>
            <a:ext cx="6864227" cy="6495967"/>
            <a:chOff x="1154046" y="889558"/>
            <a:chExt cx="6864227" cy="6495967"/>
          </a:xfrm>
        </p:grpSpPr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D66FCF0A-6C1D-4F72-802A-9331E201B1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7667" y="4914328"/>
              <a:ext cx="1799889" cy="162902"/>
            </a:xfrm>
            <a:custGeom>
              <a:avLst/>
              <a:gdLst>
                <a:gd name="T0" fmla="*/ 361 w 459"/>
                <a:gd name="T1" fmla="*/ 29 h 68"/>
                <a:gd name="T2" fmla="*/ 338 w 459"/>
                <a:gd name="T3" fmla="*/ 39 h 68"/>
                <a:gd name="T4" fmla="*/ 338 w 459"/>
                <a:gd name="T5" fmla="*/ 29 h 68"/>
                <a:gd name="T6" fmla="*/ 390 w 459"/>
                <a:gd name="T7" fmla="*/ 0 h 68"/>
                <a:gd name="T8" fmla="*/ 371 w 459"/>
                <a:gd name="T9" fmla="*/ 29 h 68"/>
                <a:gd name="T10" fmla="*/ 390 w 459"/>
                <a:gd name="T11" fmla="*/ 39 h 68"/>
                <a:gd name="T12" fmla="*/ 459 w 459"/>
                <a:gd name="T13" fmla="*/ 33 h 68"/>
                <a:gd name="T14" fmla="*/ 0 w 459"/>
                <a:gd name="T15" fmla="*/ 29 h 68"/>
                <a:gd name="T16" fmla="*/ 23 w 459"/>
                <a:gd name="T17" fmla="*/ 39 h 68"/>
                <a:gd name="T18" fmla="*/ 0 w 459"/>
                <a:gd name="T19" fmla="*/ 29 h 68"/>
                <a:gd name="T20" fmla="*/ 35 w 459"/>
                <a:gd name="T21" fmla="*/ 29 h 68"/>
                <a:gd name="T22" fmla="*/ 57 w 459"/>
                <a:gd name="T23" fmla="*/ 39 h 68"/>
                <a:gd name="T24" fmla="*/ 35 w 459"/>
                <a:gd name="T25" fmla="*/ 29 h 68"/>
                <a:gd name="T26" fmla="*/ 68 w 459"/>
                <a:gd name="T27" fmla="*/ 29 h 68"/>
                <a:gd name="T28" fmla="*/ 91 w 459"/>
                <a:gd name="T29" fmla="*/ 39 h 68"/>
                <a:gd name="T30" fmla="*/ 68 w 459"/>
                <a:gd name="T31" fmla="*/ 29 h 68"/>
                <a:gd name="T32" fmla="*/ 101 w 459"/>
                <a:gd name="T33" fmla="*/ 29 h 68"/>
                <a:gd name="T34" fmla="*/ 124 w 459"/>
                <a:gd name="T35" fmla="*/ 39 h 68"/>
                <a:gd name="T36" fmla="*/ 101 w 459"/>
                <a:gd name="T37" fmla="*/ 29 h 68"/>
                <a:gd name="T38" fmla="*/ 136 w 459"/>
                <a:gd name="T39" fmla="*/ 29 h 68"/>
                <a:gd name="T40" fmla="*/ 159 w 459"/>
                <a:gd name="T41" fmla="*/ 39 h 68"/>
                <a:gd name="T42" fmla="*/ 136 w 459"/>
                <a:gd name="T43" fmla="*/ 29 h 68"/>
                <a:gd name="T44" fmla="*/ 169 w 459"/>
                <a:gd name="T45" fmla="*/ 29 h 68"/>
                <a:gd name="T46" fmla="*/ 192 w 459"/>
                <a:gd name="T47" fmla="*/ 39 h 68"/>
                <a:gd name="T48" fmla="*/ 169 w 459"/>
                <a:gd name="T49" fmla="*/ 29 h 68"/>
                <a:gd name="T50" fmla="*/ 203 w 459"/>
                <a:gd name="T51" fmla="*/ 29 h 68"/>
                <a:gd name="T52" fmla="*/ 225 w 459"/>
                <a:gd name="T53" fmla="*/ 39 h 68"/>
                <a:gd name="T54" fmla="*/ 203 w 459"/>
                <a:gd name="T55" fmla="*/ 29 h 68"/>
                <a:gd name="T56" fmla="*/ 237 w 459"/>
                <a:gd name="T57" fmla="*/ 29 h 68"/>
                <a:gd name="T58" fmla="*/ 260 w 459"/>
                <a:gd name="T59" fmla="*/ 39 h 68"/>
                <a:gd name="T60" fmla="*/ 237 w 459"/>
                <a:gd name="T61" fmla="*/ 29 h 68"/>
                <a:gd name="T62" fmla="*/ 270 w 459"/>
                <a:gd name="T63" fmla="*/ 29 h 68"/>
                <a:gd name="T64" fmla="*/ 293 w 459"/>
                <a:gd name="T65" fmla="*/ 39 h 68"/>
                <a:gd name="T66" fmla="*/ 270 w 459"/>
                <a:gd name="T67" fmla="*/ 29 h 68"/>
                <a:gd name="T68" fmla="*/ 304 w 459"/>
                <a:gd name="T69" fmla="*/ 29 h 68"/>
                <a:gd name="T70" fmla="*/ 326 w 459"/>
                <a:gd name="T71" fmla="*/ 39 h 68"/>
                <a:gd name="T72" fmla="*/ 304 w 459"/>
                <a:gd name="T73" fmla="*/ 2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9" h="68">
                  <a:moveTo>
                    <a:pt x="338" y="29"/>
                  </a:moveTo>
                  <a:lnTo>
                    <a:pt x="361" y="29"/>
                  </a:lnTo>
                  <a:lnTo>
                    <a:pt x="361" y="39"/>
                  </a:lnTo>
                  <a:lnTo>
                    <a:pt x="338" y="39"/>
                  </a:lnTo>
                  <a:lnTo>
                    <a:pt x="338" y="29"/>
                  </a:lnTo>
                  <a:lnTo>
                    <a:pt x="338" y="29"/>
                  </a:lnTo>
                  <a:close/>
                  <a:moveTo>
                    <a:pt x="459" y="33"/>
                  </a:moveTo>
                  <a:lnTo>
                    <a:pt x="390" y="0"/>
                  </a:lnTo>
                  <a:lnTo>
                    <a:pt x="390" y="29"/>
                  </a:lnTo>
                  <a:lnTo>
                    <a:pt x="371" y="29"/>
                  </a:lnTo>
                  <a:lnTo>
                    <a:pt x="371" y="39"/>
                  </a:lnTo>
                  <a:lnTo>
                    <a:pt x="390" y="39"/>
                  </a:lnTo>
                  <a:lnTo>
                    <a:pt x="390" y="68"/>
                  </a:lnTo>
                  <a:lnTo>
                    <a:pt x="459" y="33"/>
                  </a:lnTo>
                  <a:lnTo>
                    <a:pt x="459" y="33"/>
                  </a:lnTo>
                  <a:close/>
                  <a:moveTo>
                    <a:pt x="0" y="29"/>
                  </a:moveTo>
                  <a:lnTo>
                    <a:pt x="23" y="29"/>
                  </a:lnTo>
                  <a:lnTo>
                    <a:pt x="23" y="39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0" y="29"/>
                  </a:lnTo>
                  <a:close/>
                  <a:moveTo>
                    <a:pt x="35" y="29"/>
                  </a:moveTo>
                  <a:lnTo>
                    <a:pt x="57" y="29"/>
                  </a:lnTo>
                  <a:lnTo>
                    <a:pt x="57" y="39"/>
                  </a:lnTo>
                  <a:lnTo>
                    <a:pt x="35" y="39"/>
                  </a:lnTo>
                  <a:lnTo>
                    <a:pt x="35" y="29"/>
                  </a:lnTo>
                  <a:lnTo>
                    <a:pt x="35" y="29"/>
                  </a:lnTo>
                  <a:close/>
                  <a:moveTo>
                    <a:pt x="68" y="29"/>
                  </a:moveTo>
                  <a:lnTo>
                    <a:pt x="91" y="29"/>
                  </a:lnTo>
                  <a:lnTo>
                    <a:pt x="91" y="39"/>
                  </a:lnTo>
                  <a:lnTo>
                    <a:pt x="68" y="39"/>
                  </a:lnTo>
                  <a:lnTo>
                    <a:pt x="68" y="29"/>
                  </a:lnTo>
                  <a:lnTo>
                    <a:pt x="68" y="29"/>
                  </a:lnTo>
                  <a:close/>
                  <a:moveTo>
                    <a:pt x="101" y="29"/>
                  </a:moveTo>
                  <a:lnTo>
                    <a:pt x="124" y="29"/>
                  </a:lnTo>
                  <a:lnTo>
                    <a:pt x="124" y="39"/>
                  </a:lnTo>
                  <a:lnTo>
                    <a:pt x="101" y="39"/>
                  </a:lnTo>
                  <a:lnTo>
                    <a:pt x="101" y="29"/>
                  </a:lnTo>
                  <a:lnTo>
                    <a:pt x="101" y="29"/>
                  </a:lnTo>
                  <a:close/>
                  <a:moveTo>
                    <a:pt x="136" y="29"/>
                  </a:moveTo>
                  <a:lnTo>
                    <a:pt x="159" y="29"/>
                  </a:lnTo>
                  <a:lnTo>
                    <a:pt x="159" y="39"/>
                  </a:lnTo>
                  <a:lnTo>
                    <a:pt x="136" y="39"/>
                  </a:lnTo>
                  <a:lnTo>
                    <a:pt x="136" y="29"/>
                  </a:lnTo>
                  <a:lnTo>
                    <a:pt x="136" y="29"/>
                  </a:lnTo>
                  <a:close/>
                  <a:moveTo>
                    <a:pt x="169" y="29"/>
                  </a:moveTo>
                  <a:lnTo>
                    <a:pt x="192" y="29"/>
                  </a:lnTo>
                  <a:lnTo>
                    <a:pt x="192" y="39"/>
                  </a:lnTo>
                  <a:lnTo>
                    <a:pt x="169" y="39"/>
                  </a:lnTo>
                  <a:lnTo>
                    <a:pt x="169" y="29"/>
                  </a:lnTo>
                  <a:lnTo>
                    <a:pt x="169" y="29"/>
                  </a:lnTo>
                  <a:close/>
                  <a:moveTo>
                    <a:pt x="203" y="29"/>
                  </a:moveTo>
                  <a:lnTo>
                    <a:pt x="225" y="29"/>
                  </a:lnTo>
                  <a:lnTo>
                    <a:pt x="225" y="39"/>
                  </a:lnTo>
                  <a:lnTo>
                    <a:pt x="203" y="39"/>
                  </a:lnTo>
                  <a:lnTo>
                    <a:pt x="203" y="29"/>
                  </a:lnTo>
                  <a:lnTo>
                    <a:pt x="203" y="29"/>
                  </a:lnTo>
                  <a:close/>
                  <a:moveTo>
                    <a:pt x="237" y="29"/>
                  </a:moveTo>
                  <a:lnTo>
                    <a:pt x="260" y="29"/>
                  </a:lnTo>
                  <a:lnTo>
                    <a:pt x="260" y="39"/>
                  </a:lnTo>
                  <a:lnTo>
                    <a:pt x="237" y="39"/>
                  </a:lnTo>
                  <a:lnTo>
                    <a:pt x="237" y="29"/>
                  </a:lnTo>
                  <a:lnTo>
                    <a:pt x="237" y="29"/>
                  </a:lnTo>
                  <a:close/>
                  <a:moveTo>
                    <a:pt x="270" y="29"/>
                  </a:moveTo>
                  <a:lnTo>
                    <a:pt x="293" y="29"/>
                  </a:lnTo>
                  <a:lnTo>
                    <a:pt x="293" y="39"/>
                  </a:lnTo>
                  <a:lnTo>
                    <a:pt x="270" y="39"/>
                  </a:lnTo>
                  <a:lnTo>
                    <a:pt x="270" y="29"/>
                  </a:lnTo>
                  <a:lnTo>
                    <a:pt x="270" y="29"/>
                  </a:lnTo>
                  <a:close/>
                  <a:moveTo>
                    <a:pt x="304" y="29"/>
                  </a:moveTo>
                  <a:lnTo>
                    <a:pt x="326" y="29"/>
                  </a:lnTo>
                  <a:lnTo>
                    <a:pt x="326" y="39"/>
                  </a:lnTo>
                  <a:lnTo>
                    <a:pt x="304" y="39"/>
                  </a:lnTo>
                  <a:lnTo>
                    <a:pt x="304" y="29"/>
                  </a:lnTo>
                  <a:lnTo>
                    <a:pt x="304" y="2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4CDBF651-11D9-4CB1-9DEC-5EDB7FEED42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2614173" y="5251022"/>
              <a:ext cx="2216250" cy="2052755"/>
            </a:xfrm>
            <a:custGeom>
              <a:avLst/>
              <a:gdLst>
                <a:gd name="T0" fmla="*/ 855 w 855"/>
                <a:gd name="T1" fmla="*/ 0 h 1341"/>
                <a:gd name="T2" fmla="*/ 163 w 855"/>
                <a:gd name="T3" fmla="*/ 0 h 1341"/>
                <a:gd name="T4" fmla="*/ 163 w 855"/>
                <a:gd name="T5" fmla="*/ 0 h 1341"/>
                <a:gd name="T6" fmla="*/ 0 w 855"/>
                <a:gd name="T7" fmla="*/ 148 h 1341"/>
                <a:gd name="T8" fmla="*/ 0 w 855"/>
                <a:gd name="T9" fmla="*/ 149 h 1341"/>
                <a:gd name="T10" fmla="*/ 0 w 855"/>
                <a:gd name="T11" fmla="*/ 1341 h 1341"/>
                <a:gd name="T12" fmla="*/ 38 w 855"/>
                <a:gd name="T13" fmla="*/ 1341 h 1341"/>
                <a:gd name="T14" fmla="*/ 38 w 855"/>
                <a:gd name="T15" fmla="*/ 149 h 1341"/>
                <a:gd name="T16" fmla="*/ 38 w 855"/>
                <a:gd name="T17" fmla="*/ 149 h 1341"/>
                <a:gd name="T18" fmla="*/ 163 w 855"/>
                <a:gd name="T19" fmla="*/ 39 h 1341"/>
                <a:gd name="T20" fmla="*/ 163 w 855"/>
                <a:gd name="T21" fmla="*/ 39 h 1341"/>
                <a:gd name="T22" fmla="*/ 855 w 855"/>
                <a:gd name="T23" fmla="*/ 39 h 1341"/>
                <a:gd name="T24" fmla="*/ 855 w 855"/>
                <a:gd name="T25" fmla="*/ 0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5" h="1341">
                  <a:moveTo>
                    <a:pt x="855" y="0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59" y="0"/>
                    <a:pt x="5" y="49"/>
                    <a:pt x="0" y="148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341"/>
                    <a:pt x="0" y="1341"/>
                    <a:pt x="0" y="1341"/>
                  </a:cubicBezTo>
                  <a:cubicBezTo>
                    <a:pt x="38" y="1341"/>
                    <a:pt x="38" y="1341"/>
                    <a:pt x="38" y="1341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42" y="75"/>
                    <a:pt x="84" y="38"/>
                    <a:pt x="163" y="39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855" y="39"/>
                    <a:pt x="855" y="39"/>
                    <a:pt x="855" y="39"/>
                  </a:cubicBezTo>
                  <a:cubicBezTo>
                    <a:pt x="855" y="0"/>
                    <a:pt x="855" y="0"/>
                    <a:pt x="8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7CAF661E-182B-4408-8D59-E12910698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188" y="4908451"/>
              <a:ext cx="765401" cy="631855"/>
            </a:xfrm>
            <a:custGeom>
              <a:avLst/>
              <a:gdLst>
                <a:gd name="T0" fmla="*/ 224 w 267"/>
                <a:gd name="T1" fmla="*/ 267 h 267"/>
                <a:gd name="T2" fmla="*/ 43 w 267"/>
                <a:gd name="T3" fmla="*/ 267 h 267"/>
                <a:gd name="T4" fmla="*/ 0 w 267"/>
                <a:gd name="T5" fmla="*/ 224 h 267"/>
                <a:gd name="T6" fmla="*/ 0 w 267"/>
                <a:gd name="T7" fmla="*/ 43 h 267"/>
                <a:gd name="T8" fmla="*/ 43 w 267"/>
                <a:gd name="T9" fmla="*/ 0 h 267"/>
                <a:gd name="T10" fmla="*/ 224 w 267"/>
                <a:gd name="T11" fmla="*/ 0 h 267"/>
                <a:gd name="T12" fmla="*/ 267 w 267"/>
                <a:gd name="T13" fmla="*/ 43 h 267"/>
                <a:gd name="T14" fmla="*/ 267 w 267"/>
                <a:gd name="T15" fmla="*/ 224 h 267"/>
                <a:gd name="T16" fmla="*/ 224 w 267"/>
                <a:gd name="T1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7">
                  <a:moveTo>
                    <a:pt x="224" y="267"/>
                  </a:moveTo>
                  <a:cubicBezTo>
                    <a:pt x="43" y="267"/>
                    <a:pt x="43" y="267"/>
                    <a:pt x="43" y="267"/>
                  </a:cubicBezTo>
                  <a:cubicBezTo>
                    <a:pt x="19" y="267"/>
                    <a:pt x="0" y="247"/>
                    <a:pt x="0" y="22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47" y="0"/>
                    <a:pt x="267" y="20"/>
                    <a:pt x="267" y="43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47"/>
                    <a:pt x="247" y="267"/>
                    <a:pt x="224" y="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60AEB863-AB62-42B2-B379-A39221853D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37177" y="1330457"/>
              <a:ext cx="1469985" cy="450084"/>
            </a:xfrm>
            <a:custGeom>
              <a:avLst/>
              <a:gdLst>
                <a:gd name="T0" fmla="*/ 277 w 641"/>
                <a:gd name="T1" fmla="*/ 33 h 209"/>
                <a:gd name="T2" fmla="*/ 229 w 641"/>
                <a:gd name="T3" fmla="*/ 24 h 209"/>
                <a:gd name="T4" fmla="*/ 229 w 641"/>
                <a:gd name="T5" fmla="*/ 33 h 209"/>
                <a:gd name="T6" fmla="*/ 220 w 641"/>
                <a:gd name="T7" fmla="*/ 24 h 209"/>
                <a:gd name="T8" fmla="*/ 201 w 641"/>
                <a:gd name="T9" fmla="*/ 24 h 209"/>
                <a:gd name="T10" fmla="*/ 192 w 641"/>
                <a:gd name="T11" fmla="*/ 33 h 209"/>
                <a:gd name="T12" fmla="*/ 144 w 641"/>
                <a:gd name="T13" fmla="*/ 24 h 209"/>
                <a:gd name="T14" fmla="*/ 144 w 641"/>
                <a:gd name="T15" fmla="*/ 33 h 209"/>
                <a:gd name="T16" fmla="*/ 418 w 641"/>
                <a:gd name="T17" fmla="*/ 24 h 209"/>
                <a:gd name="T18" fmla="*/ 399 w 641"/>
                <a:gd name="T19" fmla="*/ 24 h 209"/>
                <a:gd name="T20" fmla="*/ 389 w 641"/>
                <a:gd name="T21" fmla="*/ 33 h 209"/>
                <a:gd name="T22" fmla="*/ 342 w 641"/>
                <a:gd name="T23" fmla="*/ 24 h 209"/>
                <a:gd name="T24" fmla="*/ 342 w 641"/>
                <a:gd name="T25" fmla="*/ 33 h 209"/>
                <a:gd name="T26" fmla="*/ 333 w 641"/>
                <a:gd name="T27" fmla="*/ 24 h 209"/>
                <a:gd name="T28" fmla="*/ 314 w 641"/>
                <a:gd name="T29" fmla="*/ 24 h 209"/>
                <a:gd name="T30" fmla="*/ 304 w 641"/>
                <a:gd name="T31" fmla="*/ 33 h 209"/>
                <a:gd name="T32" fmla="*/ 540 w 641"/>
                <a:gd name="T33" fmla="*/ 24 h 209"/>
                <a:gd name="T34" fmla="*/ 540 w 641"/>
                <a:gd name="T35" fmla="*/ 33 h 209"/>
                <a:gd name="T36" fmla="*/ 530 w 641"/>
                <a:gd name="T37" fmla="*/ 24 h 209"/>
                <a:gd name="T38" fmla="*/ 511 w 641"/>
                <a:gd name="T39" fmla="*/ 24 h 209"/>
                <a:gd name="T40" fmla="*/ 502 w 641"/>
                <a:gd name="T41" fmla="*/ 33 h 209"/>
                <a:gd name="T42" fmla="*/ 455 w 641"/>
                <a:gd name="T43" fmla="*/ 24 h 209"/>
                <a:gd name="T44" fmla="*/ 455 w 641"/>
                <a:gd name="T45" fmla="*/ 33 h 209"/>
                <a:gd name="T46" fmla="*/ 445 w 641"/>
                <a:gd name="T47" fmla="*/ 24 h 209"/>
                <a:gd name="T48" fmla="*/ 426 w 641"/>
                <a:gd name="T49" fmla="*/ 24 h 209"/>
                <a:gd name="T50" fmla="*/ 135 w 641"/>
                <a:gd name="T51" fmla="*/ 33 h 209"/>
                <a:gd name="T52" fmla="*/ 87 w 641"/>
                <a:gd name="T53" fmla="*/ 25 h 209"/>
                <a:gd name="T54" fmla="*/ 88 w 641"/>
                <a:gd name="T55" fmla="*/ 34 h 209"/>
                <a:gd name="T56" fmla="*/ 78 w 641"/>
                <a:gd name="T57" fmla="*/ 26 h 209"/>
                <a:gd name="T58" fmla="*/ 58 w 641"/>
                <a:gd name="T59" fmla="*/ 30 h 209"/>
                <a:gd name="T60" fmla="*/ 53 w 641"/>
                <a:gd name="T61" fmla="*/ 42 h 209"/>
                <a:gd name="T62" fmla="*/ 13 w 641"/>
                <a:gd name="T63" fmla="*/ 67 h 209"/>
                <a:gd name="T64" fmla="*/ 21 w 641"/>
                <a:gd name="T65" fmla="*/ 72 h 209"/>
                <a:gd name="T66" fmla="*/ 8 w 641"/>
                <a:gd name="T67" fmla="*/ 76 h 209"/>
                <a:gd name="T68" fmla="*/ 3 w 641"/>
                <a:gd name="T69" fmla="*/ 95 h 209"/>
                <a:gd name="T70" fmla="*/ 10 w 641"/>
                <a:gd name="T71" fmla="*/ 106 h 209"/>
                <a:gd name="T72" fmla="*/ 0 w 641"/>
                <a:gd name="T73" fmla="*/ 153 h 209"/>
                <a:gd name="T74" fmla="*/ 0 w 641"/>
                <a:gd name="T75" fmla="*/ 134 h 209"/>
                <a:gd name="T76" fmla="*/ 9 w 641"/>
                <a:gd name="T77" fmla="*/ 181 h 209"/>
                <a:gd name="T78" fmla="*/ 0 w 641"/>
                <a:gd name="T79" fmla="*/ 181 h 209"/>
                <a:gd name="T80" fmla="*/ 9 w 641"/>
                <a:gd name="T81" fmla="*/ 190 h 209"/>
                <a:gd name="T82" fmla="*/ 641 w 641"/>
                <a:gd name="T83" fmla="*/ 29 h 209"/>
                <a:gd name="T84" fmla="*/ 567 w 641"/>
                <a:gd name="T85" fmla="*/ 24 h 209"/>
                <a:gd name="T86" fmla="*/ 583 w 641"/>
                <a:gd name="T87" fmla="*/ 58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41" h="209">
                  <a:moveTo>
                    <a:pt x="258" y="24"/>
                  </a:moveTo>
                  <a:cubicBezTo>
                    <a:pt x="277" y="24"/>
                    <a:pt x="277" y="24"/>
                    <a:pt x="277" y="24"/>
                  </a:cubicBezTo>
                  <a:cubicBezTo>
                    <a:pt x="277" y="33"/>
                    <a:pt x="277" y="33"/>
                    <a:pt x="277" y="33"/>
                  </a:cubicBezTo>
                  <a:cubicBezTo>
                    <a:pt x="258" y="33"/>
                    <a:pt x="258" y="33"/>
                    <a:pt x="258" y="33"/>
                  </a:cubicBezTo>
                  <a:cubicBezTo>
                    <a:pt x="258" y="24"/>
                    <a:pt x="258" y="24"/>
                    <a:pt x="258" y="24"/>
                  </a:cubicBezTo>
                  <a:close/>
                  <a:moveTo>
                    <a:pt x="229" y="24"/>
                  </a:moveTo>
                  <a:cubicBezTo>
                    <a:pt x="248" y="24"/>
                    <a:pt x="248" y="24"/>
                    <a:pt x="248" y="24"/>
                  </a:cubicBezTo>
                  <a:cubicBezTo>
                    <a:pt x="248" y="33"/>
                    <a:pt x="248" y="33"/>
                    <a:pt x="248" y="33"/>
                  </a:cubicBezTo>
                  <a:cubicBezTo>
                    <a:pt x="229" y="33"/>
                    <a:pt x="229" y="33"/>
                    <a:pt x="229" y="33"/>
                  </a:cubicBezTo>
                  <a:cubicBezTo>
                    <a:pt x="229" y="24"/>
                    <a:pt x="229" y="24"/>
                    <a:pt x="229" y="24"/>
                  </a:cubicBezTo>
                  <a:close/>
                  <a:moveTo>
                    <a:pt x="201" y="24"/>
                  </a:moveTo>
                  <a:cubicBezTo>
                    <a:pt x="220" y="24"/>
                    <a:pt x="220" y="24"/>
                    <a:pt x="220" y="24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01" y="33"/>
                    <a:pt x="201" y="33"/>
                    <a:pt x="201" y="33"/>
                  </a:cubicBezTo>
                  <a:cubicBezTo>
                    <a:pt x="201" y="24"/>
                    <a:pt x="201" y="24"/>
                    <a:pt x="201" y="24"/>
                  </a:cubicBezTo>
                  <a:close/>
                  <a:moveTo>
                    <a:pt x="173" y="24"/>
                  </a:moveTo>
                  <a:cubicBezTo>
                    <a:pt x="192" y="24"/>
                    <a:pt x="192" y="24"/>
                    <a:pt x="192" y="24"/>
                  </a:cubicBezTo>
                  <a:cubicBezTo>
                    <a:pt x="192" y="33"/>
                    <a:pt x="192" y="33"/>
                    <a:pt x="192" y="33"/>
                  </a:cubicBezTo>
                  <a:cubicBezTo>
                    <a:pt x="173" y="33"/>
                    <a:pt x="173" y="33"/>
                    <a:pt x="173" y="33"/>
                  </a:cubicBezTo>
                  <a:cubicBezTo>
                    <a:pt x="173" y="24"/>
                    <a:pt x="173" y="24"/>
                    <a:pt x="173" y="24"/>
                  </a:cubicBezTo>
                  <a:close/>
                  <a:moveTo>
                    <a:pt x="144" y="24"/>
                  </a:moveTo>
                  <a:cubicBezTo>
                    <a:pt x="163" y="24"/>
                    <a:pt x="163" y="24"/>
                    <a:pt x="163" y="24"/>
                  </a:cubicBezTo>
                  <a:cubicBezTo>
                    <a:pt x="163" y="33"/>
                    <a:pt x="163" y="33"/>
                    <a:pt x="163" y="33"/>
                  </a:cubicBezTo>
                  <a:cubicBezTo>
                    <a:pt x="144" y="33"/>
                    <a:pt x="144" y="33"/>
                    <a:pt x="144" y="33"/>
                  </a:cubicBezTo>
                  <a:cubicBezTo>
                    <a:pt x="144" y="24"/>
                    <a:pt x="144" y="24"/>
                    <a:pt x="144" y="24"/>
                  </a:cubicBezTo>
                  <a:close/>
                  <a:moveTo>
                    <a:pt x="399" y="24"/>
                  </a:moveTo>
                  <a:cubicBezTo>
                    <a:pt x="418" y="24"/>
                    <a:pt x="418" y="24"/>
                    <a:pt x="418" y="24"/>
                  </a:cubicBezTo>
                  <a:cubicBezTo>
                    <a:pt x="418" y="33"/>
                    <a:pt x="418" y="33"/>
                    <a:pt x="418" y="33"/>
                  </a:cubicBezTo>
                  <a:cubicBezTo>
                    <a:pt x="399" y="33"/>
                    <a:pt x="399" y="33"/>
                    <a:pt x="399" y="33"/>
                  </a:cubicBezTo>
                  <a:cubicBezTo>
                    <a:pt x="399" y="24"/>
                    <a:pt x="399" y="24"/>
                    <a:pt x="399" y="24"/>
                  </a:cubicBezTo>
                  <a:close/>
                  <a:moveTo>
                    <a:pt x="370" y="24"/>
                  </a:moveTo>
                  <a:cubicBezTo>
                    <a:pt x="389" y="24"/>
                    <a:pt x="389" y="24"/>
                    <a:pt x="389" y="24"/>
                  </a:cubicBezTo>
                  <a:cubicBezTo>
                    <a:pt x="389" y="33"/>
                    <a:pt x="389" y="33"/>
                    <a:pt x="389" y="33"/>
                  </a:cubicBezTo>
                  <a:cubicBezTo>
                    <a:pt x="370" y="33"/>
                    <a:pt x="370" y="33"/>
                    <a:pt x="370" y="33"/>
                  </a:cubicBezTo>
                  <a:cubicBezTo>
                    <a:pt x="370" y="24"/>
                    <a:pt x="370" y="24"/>
                    <a:pt x="370" y="24"/>
                  </a:cubicBezTo>
                  <a:close/>
                  <a:moveTo>
                    <a:pt x="342" y="24"/>
                  </a:moveTo>
                  <a:cubicBezTo>
                    <a:pt x="361" y="24"/>
                    <a:pt x="361" y="24"/>
                    <a:pt x="361" y="24"/>
                  </a:cubicBezTo>
                  <a:cubicBezTo>
                    <a:pt x="361" y="33"/>
                    <a:pt x="361" y="33"/>
                    <a:pt x="361" y="33"/>
                  </a:cubicBezTo>
                  <a:cubicBezTo>
                    <a:pt x="342" y="33"/>
                    <a:pt x="342" y="33"/>
                    <a:pt x="342" y="33"/>
                  </a:cubicBezTo>
                  <a:cubicBezTo>
                    <a:pt x="342" y="24"/>
                    <a:pt x="342" y="24"/>
                    <a:pt x="342" y="24"/>
                  </a:cubicBezTo>
                  <a:close/>
                  <a:moveTo>
                    <a:pt x="314" y="24"/>
                  </a:moveTo>
                  <a:cubicBezTo>
                    <a:pt x="333" y="24"/>
                    <a:pt x="333" y="24"/>
                    <a:pt x="333" y="24"/>
                  </a:cubicBezTo>
                  <a:cubicBezTo>
                    <a:pt x="333" y="33"/>
                    <a:pt x="333" y="33"/>
                    <a:pt x="333" y="33"/>
                  </a:cubicBezTo>
                  <a:cubicBezTo>
                    <a:pt x="314" y="33"/>
                    <a:pt x="314" y="33"/>
                    <a:pt x="314" y="33"/>
                  </a:cubicBezTo>
                  <a:cubicBezTo>
                    <a:pt x="314" y="24"/>
                    <a:pt x="314" y="24"/>
                    <a:pt x="314" y="24"/>
                  </a:cubicBezTo>
                  <a:close/>
                  <a:moveTo>
                    <a:pt x="285" y="24"/>
                  </a:moveTo>
                  <a:cubicBezTo>
                    <a:pt x="304" y="24"/>
                    <a:pt x="304" y="24"/>
                    <a:pt x="304" y="24"/>
                  </a:cubicBezTo>
                  <a:cubicBezTo>
                    <a:pt x="304" y="33"/>
                    <a:pt x="304" y="33"/>
                    <a:pt x="304" y="33"/>
                  </a:cubicBezTo>
                  <a:cubicBezTo>
                    <a:pt x="285" y="33"/>
                    <a:pt x="285" y="33"/>
                    <a:pt x="285" y="33"/>
                  </a:cubicBezTo>
                  <a:cubicBezTo>
                    <a:pt x="285" y="24"/>
                    <a:pt x="285" y="24"/>
                    <a:pt x="285" y="24"/>
                  </a:cubicBezTo>
                  <a:close/>
                  <a:moveTo>
                    <a:pt x="540" y="24"/>
                  </a:moveTo>
                  <a:cubicBezTo>
                    <a:pt x="559" y="24"/>
                    <a:pt x="559" y="24"/>
                    <a:pt x="559" y="24"/>
                  </a:cubicBezTo>
                  <a:cubicBezTo>
                    <a:pt x="559" y="33"/>
                    <a:pt x="559" y="33"/>
                    <a:pt x="559" y="33"/>
                  </a:cubicBezTo>
                  <a:cubicBezTo>
                    <a:pt x="540" y="33"/>
                    <a:pt x="540" y="33"/>
                    <a:pt x="540" y="33"/>
                  </a:cubicBezTo>
                  <a:cubicBezTo>
                    <a:pt x="540" y="24"/>
                    <a:pt x="540" y="24"/>
                    <a:pt x="540" y="24"/>
                  </a:cubicBezTo>
                  <a:close/>
                  <a:moveTo>
                    <a:pt x="511" y="24"/>
                  </a:moveTo>
                  <a:cubicBezTo>
                    <a:pt x="530" y="24"/>
                    <a:pt x="530" y="24"/>
                    <a:pt x="530" y="24"/>
                  </a:cubicBezTo>
                  <a:cubicBezTo>
                    <a:pt x="530" y="33"/>
                    <a:pt x="530" y="33"/>
                    <a:pt x="530" y="33"/>
                  </a:cubicBezTo>
                  <a:cubicBezTo>
                    <a:pt x="511" y="33"/>
                    <a:pt x="511" y="33"/>
                    <a:pt x="511" y="33"/>
                  </a:cubicBezTo>
                  <a:cubicBezTo>
                    <a:pt x="511" y="24"/>
                    <a:pt x="511" y="24"/>
                    <a:pt x="511" y="24"/>
                  </a:cubicBezTo>
                  <a:close/>
                  <a:moveTo>
                    <a:pt x="483" y="24"/>
                  </a:moveTo>
                  <a:cubicBezTo>
                    <a:pt x="502" y="24"/>
                    <a:pt x="502" y="24"/>
                    <a:pt x="502" y="24"/>
                  </a:cubicBezTo>
                  <a:cubicBezTo>
                    <a:pt x="502" y="33"/>
                    <a:pt x="502" y="33"/>
                    <a:pt x="502" y="33"/>
                  </a:cubicBezTo>
                  <a:cubicBezTo>
                    <a:pt x="483" y="33"/>
                    <a:pt x="483" y="33"/>
                    <a:pt x="483" y="33"/>
                  </a:cubicBezTo>
                  <a:cubicBezTo>
                    <a:pt x="483" y="24"/>
                    <a:pt x="483" y="24"/>
                    <a:pt x="483" y="24"/>
                  </a:cubicBezTo>
                  <a:close/>
                  <a:moveTo>
                    <a:pt x="455" y="24"/>
                  </a:moveTo>
                  <a:cubicBezTo>
                    <a:pt x="474" y="24"/>
                    <a:pt x="474" y="24"/>
                    <a:pt x="474" y="24"/>
                  </a:cubicBezTo>
                  <a:cubicBezTo>
                    <a:pt x="474" y="33"/>
                    <a:pt x="474" y="33"/>
                    <a:pt x="474" y="33"/>
                  </a:cubicBezTo>
                  <a:cubicBezTo>
                    <a:pt x="455" y="33"/>
                    <a:pt x="455" y="33"/>
                    <a:pt x="455" y="33"/>
                  </a:cubicBezTo>
                  <a:cubicBezTo>
                    <a:pt x="455" y="24"/>
                    <a:pt x="455" y="24"/>
                    <a:pt x="455" y="24"/>
                  </a:cubicBezTo>
                  <a:close/>
                  <a:moveTo>
                    <a:pt x="426" y="24"/>
                  </a:moveTo>
                  <a:cubicBezTo>
                    <a:pt x="445" y="24"/>
                    <a:pt x="445" y="24"/>
                    <a:pt x="445" y="24"/>
                  </a:cubicBezTo>
                  <a:cubicBezTo>
                    <a:pt x="445" y="33"/>
                    <a:pt x="445" y="33"/>
                    <a:pt x="445" y="33"/>
                  </a:cubicBezTo>
                  <a:cubicBezTo>
                    <a:pt x="426" y="33"/>
                    <a:pt x="426" y="33"/>
                    <a:pt x="426" y="33"/>
                  </a:cubicBezTo>
                  <a:cubicBezTo>
                    <a:pt x="426" y="24"/>
                    <a:pt x="426" y="24"/>
                    <a:pt x="426" y="24"/>
                  </a:cubicBezTo>
                  <a:close/>
                  <a:moveTo>
                    <a:pt x="116" y="24"/>
                  </a:moveTo>
                  <a:cubicBezTo>
                    <a:pt x="135" y="24"/>
                    <a:pt x="135" y="24"/>
                    <a:pt x="135" y="24"/>
                  </a:cubicBezTo>
                  <a:cubicBezTo>
                    <a:pt x="135" y="33"/>
                    <a:pt x="135" y="33"/>
                    <a:pt x="135" y="33"/>
                  </a:cubicBezTo>
                  <a:cubicBezTo>
                    <a:pt x="116" y="33"/>
                    <a:pt x="116" y="33"/>
                    <a:pt x="116" y="33"/>
                  </a:cubicBezTo>
                  <a:cubicBezTo>
                    <a:pt x="116" y="24"/>
                    <a:pt x="116" y="24"/>
                    <a:pt x="116" y="24"/>
                  </a:cubicBezTo>
                  <a:close/>
                  <a:moveTo>
                    <a:pt x="87" y="25"/>
                  </a:moveTo>
                  <a:cubicBezTo>
                    <a:pt x="107" y="24"/>
                    <a:pt x="107" y="24"/>
                    <a:pt x="107" y="24"/>
                  </a:cubicBezTo>
                  <a:cubicBezTo>
                    <a:pt x="107" y="33"/>
                    <a:pt x="107" y="33"/>
                    <a:pt x="107" y="33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7" y="25"/>
                    <a:pt x="87" y="25"/>
                    <a:pt x="87" y="25"/>
                  </a:cubicBezTo>
                  <a:close/>
                  <a:moveTo>
                    <a:pt x="58" y="30"/>
                  </a:moveTo>
                  <a:cubicBezTo>
                    <a:pt x="78" y="26"/>
                    <a:pt x="78" y="26"/>
                    <a:pt x="78" y="26"/>
                  </a:cubicBezTo>
                  <a:cubicBezTo>
                    <a:pt x="79" y="35"/>
                    <a:pt x="79" y="35"/>
                    <a:pt x="79" y="35"/>
                  </a:cubicBezTo>
                  <a:cubicBezTo>
                    <a:pt x="61" y="39"/>
                    <a:pt x="61" y="39"/>
                    <a:pt x="61" y="39"/>
                  </a:cubicBezTo>
                  <a:cubicBezTo>
                    <a:pt x="58" y="30"/>
                    <a:pt x="58" y="30"/>
                    <a:pt x="58" y="30"/>
                  </a:cubicBezTo>
                  <a:close/>
                  <a:moveTo>
                    <a:pt x="32" y="44"/>
                  </a:moveTo>
                  <a:cubicBezTo>
                    <a:pt x="49" y="34"/>
                    <a:pt x="49" y="34"/>
                    <a:pt x="49" y="34"/>
                  </a:cubicBezTo>
                  <a:cubicBezTo>
                    <a:pt x="53" y="42"/>
                    <a:pt x="53" y="42"/>
                    <a:pt x="53" y="42"/>
                  </a:cubicBezTo>
                  <a:cubicBezTo>
                    <a:pt x="38" y="52"/>
                    <a:pt x="38" y="52"/>
                    <a:pt x="38" y="52"/>
                  </a:cubicBezTo>
                  <a:cubicBezTo>
                    <a:pt x="32" y="44"/>
                    <a:pt x="32" y="44"/>
                    <a:pt x="32" y="44"/>
                  </a:cubicBezTo>
                  <a:close/>
                  <a:moveTo>
                    <a:pt x="13" y="67"/>
                  </a:moveTo>
                  <a:cubicBezTo>
                    <a:pt x="25" y="51"/>
                    <a:pt x="25" y="51"/>
                    <a:pt x="25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21" y="72"/>
                    <a:pt x="21" y="72"/>
                    <a:pt x="21" y="72"/>
                  </a:cubicBezTo>
                  <a:cubicBezTo>
                    <a:pt x="13" y="67"/>
                    <a:pt x="13" y="67"/>
                    <a:pt x="13" y="67"/>
                  </a:cubicBezTo>
                  <a:close/>
                  <a:moveTo>
                    <a:pt x="3" y="95"/>
                  </a:moveTo>
                  <a:cubicBezTo>
                    <a:pt x="8" y="76"/>
                    <a:pt x="8" y="76"/>
                    <a:pt x="8" y="76"/>
                  </a:cubicBezTo>
                  <a:cubicBezTo>
                    <a:pt x="17" y="80"/>
                    <a:pt x="17" y="80"/>
                    <a:pt x="17" y="80"/>
                  </a:cubicBezTo>
                  <a:cubicBezTo>
                    <a:pt x="15" y="85"/>
                    <a:pt x="13" y="91"/>
                    <a:pt x="12" y="97"/>
                  </a:cubicBezTo>
                  <a:cubicBezTo>
                    <a:pt x="3" y="95"/>
                    <a:pt x="3" y="95"/>
                    <a:pt x="3" y="95"/>
                  </a:cubicBezTo>
                  <a:close/>
                  <a:moveTo>
                    <a:pt x="0" y="124"/>
                  </a:moveTo>
                  <a:cubicBezTo>
                    <a:pt x="9" y="124"/>
                    <a:pt x="9" y="124"/>
                    <a:pt x="9" y="124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0" y="124"/>
                    <a:pt x="0" y="124"/>
                    <a:pt x="0" y="124"/>
                  </a:cubicBezTo>
                  <a:close/>
                  <a:moveTo>
                    <a:pt x="0" y="153"/>
                  </a:moveTo>
                  <a:cubicBezTo>
                    <a:pt x="9" y="153"/>
                    <a:pt x="9" y="153"/>
                    <a:pt x="9" y="153"/>
                  </a:cubicBezTo>
                  <a:cubicBezTo>
                    <a:pt x="9" y="134"/>
                    <a:pt x="9" y="134"/>
                    <a:pt x="9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53"/>
                    <a:pt x="0" y="153"/>
                    <a:pt x="0" y="153"/>
                  </a:cubicBezTo>
                  <a:close/>
                  <a:moveTo>
                    <a:pt x="0" y="181"/>
                  </a:moveTo>
                  <a:cubicBezTo>
                    <a:pt x="9" y="181"/>
                    <a:pt x="9" y="181"/>
                    <a:pt x="9" y="181"/>
                  </a:cubicBezTo>
                  <a:cubicBezTo>
                    <a:pt x="9" y="162"/>
                    <a:pt x="9" y="162"/>
                    <a:pt x="9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81"/>
                    <a:pt x="0" y="181"/>
                    <a:pt x="0" y="181"/>
                  </a:cubicBezTo>
                  <a:close/>
                  <a:moveTo>
                    <a:pt x="0" y="209"/>
                  </a:moveTo>
                  <a:cubicBezTo>
                    <a:pt x="9" y="209"/>
                    <a:pt x="9" y="209"/>
                    <a:pt x="9" y="209"/>
                  </a:cubicBezTo>
                  <a:cubicBezTo>
                    <a:pt x="9" y="190"/>
                    <a:pt x="9" y="190"/>
                    <a:pt x="9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09"/>
                    <a:pt x="0" y="209"/>
                    <a:pt x="0" y="209"/>
                  </a:cubicBezTo>
                  <a:close/>
                  <a:moveTo>
                    <a:pt x="641" y="29"/>
                  </a:moveTo>
                  <a:cubicBezTo>
                    <a:pt x="583" y="0"/>
                    <a:pt x="583" y="0"/>
                    <a:pt x="583" y="0"/>
                  </a:cubicBezTo>
                  <a:cubicBezTo>
                    <a:pt x="583" y="24"/>
                    <a:pt x="583" y="24"/>
                    <a:pt x="583" y="24"/>
                  </a:cubicBezTo>
                  <a:cubicBezTo>
                    <a:pt x="567" y="24"/>
                    <a:pt x="567" y="24"/>
                    <a:pt x="567" y="24"/>
                  </a:cubicBezTo>
                  <a:cubicBezTo>
                    <a:pt x="567" y="33"/>
                    <a:pt x="567" y="33"/>
                    <a:pt x="567" y="33"/>
                  </a:cubicBezTo>
                  <a:cubicBezTo>
                    <a:pt x="583" y="33"/>
                    <a:pt x="583" y="33"/>
                    <a:pt x="583" y="33"/>
                  </a:cubicBezTo>
                  <a:cubicBezTo>
                    <a:pt x="583" y="58"/>
                    <a:pt x="583" y="58"/>
                    <a:pt x="583" y="58"/>
                  </a:cubicBezTo>
                  <a:cubicBezTo>
                    <a:pt x="641" y="29"/>
                    <a:pt x="641" y="29"/>
                    <a:pt x="641" y="2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FC33F4B-20DC-4AAB-8C3C-C04F5CD16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3903" y="2020539"/>
              <a:ext cx="1851714" cy="4851529"/>
            </a:xfrm>
            <a:custGeom>
              <a:avLst/>
              <a:gdLst>
                <a:gd name="T0" fmla="*/ 0 w 781"/>
                <a:gd name="T1" fmla="*/ 1 h 2046"/>
                <a:gd name="T2" fmla="*/ 617 w 781"/>
                <a:gd name="T3" fmla="*/ 1 h 2046"/>
                <a:gd name="T4" fmla="*/ 617 w 781"/>
                <a:gd name="T5" fmla="*/ 1 h 2046"/>
                <a:gd name="T6" fmla="*/ 781 w 781"/>
                <a:gd name="T7" fmla="*/ 148 h 2046"/>
                <a:gd name="T8" fmla="*/ 781 w 781"/>
                <a:gd name="T9" fmla="*/ 149 h 2046"/>
                <a:gd name="T10" fmla="*/ 781 w 781"/>
                <a:gd name="T11" fmla="*/ 2046 h 2046"/>
                <a:gd name="T12" fmla="*/ 742 w 781"/>
                <a:gd name="T13" fmla="*/ 2046 h 2046"/>
                <a:gd name="T14" fmla="*/ 742 w 781"/>
                <a:gd name="T15" fmla="*/ 149 h 2046"/>
                <a:gd name="T16" fmla="*/ 742 w 781"/>
                <a:gd name="T17" fmla="*/ 149 h 2046"/>
                <a:gd name="T18" fmla="*/ 617 w 781"/>
                <a:gd name="T19" fmla="*/ 39 h 2046"/>
                <a:gd name="T20" fmla="*/ 617 w 781"/>
                <a:gd name="T21" fmla="*/ 39 h 2046"/>
                <a:gd name="T22" fmla="*/ 0 w 781"/>
                <a:gd name="T23" fmla="*/ 39 h 2046"/>
                <a:gd name="T24" fmla="*/ 0 w 781"/>
                <a:gd name="T25" fmla="*/ 1 h 2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1" h="2046">
                  <a:moveTo>
                    <a:pt x="0" y="1"/>
                  </a:moveTo>
                  <a:cubicBezTo>
                    <a:pt x="617" y="1"/>
                    <a:pt x="617" y="1"/>
                    <a:pt x="617" y="1"/>
                  </a:cubicBezTo>
                  <a:cubicBezTo>
                    <a:pt x="617" y="1"/>
                    <a:pt x="617" y="1"/>
                    <a:pt x="617" y="1"/>
                  </a:cubicBezTo>
                  <a:cubicBezTo>
                    <a:pt x="721" y="0"/>
                    <a:pt x="776" y="49"/>
                    <a:pt x="781" y="148"/>
                  </a:cubicBezTo>
                  <a:cubicBezTo>
                    <a:pt x="781" y="149"/>
                    <a:pt x="781" y="149"/>
                    <a:pt x="781" y="149"/>
                  </a:cubicBezTo>
                  <a:cubicBezTo>
                    <a:pt x="781" y="2046"/>
                    <a:pt x="781" y="2046"/>
                    <a:pt x="781" y="2046"/>
                  </a:cubicBezTo>
                  <a:cubicBezTo>
                    <a:pt x="742" y="2046"/>
                    <a:pt x="742" y="2046"/>
                    <a:pt x="742" y="2046"/>
                  </a:cubicBezTo>
                  <a:cubicBezTo>
                    <a:pt x="742" y="149"/>
                    <a:pt x="742" y="149"/>
                    <a:pt x="742" y="149"/>
                  </a:cubicBezTo>
                  <a:cubicBezTo>
                    <a:pt x="742" y="149"/>
                    <a:pt x="742" y="149"/>
                    <a:pt x="742" y="149"/>
                  </a:cubicBezTo>
                  <a:cubicBezTo>
                    <a:pt x="738" y="75"/>
                    <a:pt x="697" y="39"/>
                    <a:pt x="617" y="39"/>
                  </a:cubicBezTo>
                  <a:cubicBezTo>
                    <a:pt x="617" y="39"/>
                    <a:pt x="617" y="39"/>
                    <a:pt x="61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80742EF3-6FE7-41FB-9F68-C66FEA1F3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5182" y="1229226"/>
              <a:ext cx="1443101" cy="5642842"/>
            </a:xfrm>
            <a:custGeom>
              <a:avLst/>
              <a:gdLst>
                <a:gd name="T0" fmla="*/ 0 w 609"/>
                <a:gd name="T1" fmla="*/ 0 h 2380"/>
                <a:gd name="T2" fmla="*/ 445 w 609"/>
                <a:gd name="T3" fmla="*/ 0 h 2380"/>
                <a:gd name="T4" fmla="*/ 445 w 609"/>
                <a:gd name="T5" fmla="*/ 0 h 2380"/>
                <a:gd name="T6" fmla="*/ 609 w 609"/>
                <a:gd name="T7" fmla="*/ 148 h 2380"/>
                <a:gd name="T8" fmla="*/ 609 w 609"/>
                <a:gd name="T9" fmla="*/ 149 h 2380"/>
                <a:gd name="T10" fmla="*/ 609 w 609"/>
                <a:gd name="T11" fmla="*/ 2380 h 2380"/>
                <a:gd name="T12" fmla="*/ 570 w 609"/>
                <a:gd name="T13" fmla="*/ 2380 h 2380"/>
                <a:gd name="T14" fmla="*/ 570 w 609"/>
                <a:gd name="T15" fmla="*/ 149 h 2380"/>
                <a:gd name="T16" fmla="*/ 570 w 609"/>
                <a:gd name="T17" fmla="*/ 149 h 2380"/>
                <a:gd name="T18" fmla="*/ 445 w 609"/>
                <a:gd name="T19" fmla="*/ 38 h 2380"/>
                <a:gd name="T20" fmla="*/ 445 w 609"/>
                <a:gd name="T21" fmla="*/ 38 h 2380"/>
                <a:gd name="T22" fmla="*/ 0 w 609"/>
                <a:gd name="T23" fmla="*/ 38 h 2380"/>
                <a:gd name="T24" fmla="*/ 0 w 609"/>
                <a:gd name="T25" fmla="*/ 0 h 2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9" h="2380">
                  <a:moveTo>
                    <a:pt x="0" y="0"/>
                  </a:moveTo>
                  <a:cubicBezTo>
                    <a:pt x="445" y="0"/>
                    <a:pt x="445" y="0"/>
                    <a:pt x="445" y="0"/>
                  </a:cubicBezTo>
                  <a:cubicBezTo>
                    <a:pt x="445" y="0"/>
                    <a:pt x="445" y="0"/>
                    <a:pt x="445" y="0"/>
                  </a:cubicBezTo>
                  <a:cubicBezTo>
                    <a:pt x="549" y="0"/>
                    <a:pt x="603" y="49"/>
                    <a:pt x="609" y="148"/>
                  </a:cubicBezTo>
                  <a:cubicBezTo>
                    <a:pt x="609" y="149"/>
                    <a:pt x="609" y="149"/>
                    <a:pt x="609" y="149"/>
                  </a:cubicBezTo>
                  <a:cubicBezTo>
                    <a:pt x="609" y="2380"/>
                    <a:pt x="609" y="2380"/>
                    <a:pt x="609" y="2380"/>
                  </a:cubicBezTo>
                  <a:cubicBezTo>
                    <a:pt x="570" y="2380"/>
                    <a:pt x="570" y="2380"/>
                    <a:pt x="570" y="2380"/>
                  </a:cubicBezTo>
                  <a:cubicBezTo>
                    <a:pt x="570" y="149"/>
                    <a:pt x="570" y="149"/>
                    <a:pt x="570" y="149"/>
                  </a:cubicBezTo>
                  <a:cubicBezTo>
                    <a:pt x="570" y="149"/>
                    <a:pt x="570" y="149"/>
                    <a:pt x="570" y="149"/>
                  </a:cubicBezTo>
                  <a:cubicBezTo>
                    <a:pt x="566" y="75"/>
                    <a:pt x="524" y="38"/>
                    <a:pt x="445" y="38"/>
                  </a:cubicBezTo>
                  <a:cubicBezTo>
                    <a:pt x="445" y="38"/>
                    <a:pt x="445" y="38"/>
                    <a:pt x="445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FDA2CCE7-14EF-4CE4-A227-5887520AF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5594" y="4185190"/>
              <a:ext cx="2154685" cy="2686878"/>
            </a:xfrm>
            <a:custGeom>
              <a:avLst/>
              <a:gdLst>
                <a:gd name="T0" fmla="*/ 0 w 909"/>
                <a:gd name="T1" fmla="*/ 0 h 1133"/>
                <a:gd name="T2" fmla="*/ 745 w 909"/>
                <a:gd name="T3" fmla="*/ 0 h 1133"/>
                <a:gd name="T4" fmla="*/ 745 w 909"/>
                <a:gd name="T5" fmla="*/ 0 h 1133"/>
                <a:gd name="T6" fmla="*/ 909 w 909"/>
                <a:gd name="T7" fmla="*/ 148 h 1133"/>
                <a:gd name="T8" fmla="*/ 909 w 909"/>
                <a:gd name="T9" fmla="*/ 149 h 1133"/>
                <a:gd name="T10" fmla="*/ 909 w 909"/>
                <a:gd name="T11" fmla="*/ 1133 h 1133"/>
                <a:gd name="T12" fmla="*/ 870 w 909"/>
                <a:gd name="T13" fmla="*/ 1133 h 1133"/>
                <a:gd name="T14" fmla="*/ 870 w 909"/>
                <a:gd name="T15" fmla="*/ 149 h 1133"/>
                <a:gd name="T16" fmla="*/ 870 w 909"/>
                <a:gd name="T17" fmla="*/ 149 h 1133"/>
                <a:gd name="T18" fmla="*/ 745 w 909"/>
                <a:gd name="T19" fmla="*/ 38 h 1133"/>
                <a:gd name="T20" fmla="*/ 745 w 909"/>
                <a:gd name="T21" fmla="*/ 38 h 1133"/>
                <a:gd name="T22" fmla="*/ 0 w 909"/>
                <a:gd name="T23" fmla="*/ 38 h 1133"/>
                <a:gd name="T24" fmla="*/ 0 w 909"/>
                <a:gd name="T25" fmla="*/ 0 h 1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9" h="1133">
                  <a:moveTo>
                    <a:pt x="0" y="0"/>
                  </a:moveTo>
                  <a:cubicBezTo>
                    <a:pt x="745" y="0"/>
                    <a:pt x="745" y="0"/>
                    <a:pt x="745" y="0"/>
                  </a:cubicBezTo>
                  <a:cubicBezTo>
                    <a:pt x="745" y="0"/>
                    <a:pt x="745" y="0"/>
                    <a:pt x="745" y="0"/>
                  </a:cubicBezTo>
                  <a:cubicBezTo>
                    <a:pt x="849" y="0"/>
                    <a:pt x="903" y="49"/>
                    <a:pt x="909" y="148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133"/>
                    <a:pt x="909" y="1133"/>
                    <a:pt x="909" y="1133"/>
                  </a:cubicBezTo>
                  <a:cubicBezTo>
                    <a:pt x="870" y="1133"/>
                    <a:pt x="870" y="1133"/>
                    <a:pt x="870" y="1133"/>
                  </a:cubicBezTo>
                  <a:cubicBezTo>
                    <a:pt x="870" y="149"/>
                    <a:pt x="870" y="149"/>
                    <a:pt x="870" y="149"/>
                  </a:cubicBezTo>
                  <a:cubicBezTo>
                    <a:pt x="870" y="149"/>
                    <a:pt x="870" y="149"/>
                    <a:pt x="870" y="149"/>
                  </a:cubicBezTo>
                  <a:cubicBezTo>
                    <a:pt x="866" y="75"/>
                    <a:pt x="824" y="38"/>
                    <a:pt x="745" y="38"/>
                  </a:cubicBezTo>
                  <a:cubicBezTo>
                    <a:pt x="745" y="38"/>
                    <a:pt x="745" y="38"/>
                    <a:pt x="745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C5EF55BF-F2EC-4546-AEEF-72EBBE411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9781" y="3192560"/>
              <a:ext cx="1417189" cy="3679508"/>
            </a:xfrm>
            <a:custGeom>
              <a:avLst/>
              <a:gdLst>
                <a:gd name="T0" fmla="*/ 0 w 598"/>
                <a:gd name="T1" fmla="*/ 0 h 1552"/>
                <a:gd name="T2" fmla="*/ 435 w 598"/>
                <a:gd name="T3" fmla="*/ 0 h 1552"/>
                <a:gd name="T4" fmla="*/ 435 w 598"/>
                <a:gd name="T5" fmla="*/ 0 h 1552"/>
                <a:gd name="T6" fmla="*/ 598 w 598"/>
                <a:gd name="T7" fmla="*/ 148 h 1552"/>
                <a:gd name="T8" fmla="*/ 598 w 598"/>
                <a:gd name="T9" fmla="*/ 149 h 1552"/>
                <a:gd name="T10" fmla="*/ 598 w 598"/>
                <a:gd name="T11" fmla="*/ 1552 h 1552"/>
                <a:gd name="T12" fmla="*/ 560 w 598"/>
                <a:gd name="T13" fmla="*/ 1552 h 1552"/>
                <a:gd name="T14" fmla="*/ 560 w 598"/>
                <a:gd name="T15" fmla="*/ 149 h 1552"/>
                <a:gd name="T16" fmla="*/ 560 w 598"/>
                <a:gd name="T17" fmla="*/ 149 h 1552"/>
                <a:gd name="T18" fmla="*/ 435 w 598"/>
                <a:gd name="T19" fmla="*/ 38 h 1552"/>
                <a:gd name="T20" fmla="*/ 435 w 598"/>
                <a:gd name="T21" fmla="*/ 39 h 1552"/>
                <a:gd name="T22" fmla="*/ 0 w 598"/>
                <a:gd name="T23" fmla="*/ 39 h 1552"/>
                <a:gd name="T24" fmla="*/ 0 w 598"/>
                <a:gd name="T25" fmla="*/ 0 h 1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98" h="1552">
                  <a:moveTo>
                    <a:pt x="0" y="0"/>
                  </a:moveTo>
                  <a:cubicBezTo>
                    <a:pt x="435" y="0"/>
                    <a:pt x="435" y="0"/>
                    <a:pt x="435" y="0"/>
                  </a:cubicBezTo>
                  <a:cubicBezTo>
                    <a:pt x="435" y="0"/>
                    <a:pt x="435" y="0"/>
                    <a:pt x="435" y="0"/>
                  </a:cubicBezTo>
                  <a:cubicBezTo>
                    <a:pt x="538" y="0"/>
                    <a:pt x="593" y="49"/>
                    <a:pt x="598" y="148"/>
                  </a:cubicBezTo>
                  <a:cubicBezTo>
                    <a:pt x="598" y="149"/>
                    <a:pt x="598" y="149"/>
                    <a:pt x="598" y="149"/>
                  </a:cubicBezTo>
                  <a:cubicBezTo>
                    <a:pt x="598" y="1552"/>
                    <a:pt x="598" y="1552"/>
                    <a:pt x="598" y="1552"/>
                  </a:cubicBezTo>
                  <a:cubicBezTo>
                    <a:pt x="560" y="1552"/>
                    <a:pt x="560" y="1552"/>
                    <a:pt x="560" y="1552"/>
                  </a:cubicBezTo>
                  <a:cubicBezTo>
                    <a:pt x="560" y="149"/>
                    <a:pt x="560" y="149"/>
                    <a:pt x="560" y="149"/>
                  </a:cubicBezTo>
                  <a:cubicBezTo>
                    <a:pt x="560" y="149"/>
                    <a:pt x="560" y="149"/>
                    <a:pt x="560" y="149"/>
                  </a:cubicBezTo>
                  <a:cubicBezTo>
                    <a:pt x="555" y="75"/>
                    <a:pt x="514" y="38"/>
                    <a:pt x="435" y="38"/>
                  </a:cubicBezTo>
                  <a:cubicBezTo>
                    <a:pt x="435" y="39"/>
                    <a:pt x="435" y="39"/>
                    <a:pt x="435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479E4FDA-641D-427F-8D1C-6556CA640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7271" y="1665744"/>
              <a:ext cx="1622492" cy="5206324"/>
            </a:xfrm>
            <a:custGeom>
              <a:avLst/>
              <a:gdLst>
                <a:gd name="T0" fmla="*/ 684 w 684"/>
                <a:gd name="T1" fmla="*/ 362 h 2196"/>
                <a:gd name="T2" fmla="*/ 163 w 684"/>
                <a:gd name="T3" fmla="*/ 362 h 2196"/>
                <a:gd name="T4" fmla="*/ 163 w 684"/>
                <a:gd name="T5" fmla="*/ 362 h 2196"/>
                <a:gd name="T6" fmla="*/ 38 w 684"/>
                <a:gd name="T7" fmla="*/ 405 h 2196"/>
                <a:gd name="T8" fmla="*/ 38 w 684"/>
                <a:gd name="T9" fmla="*/ 149 h 2196"/>
                <a:gd name="T10" fmla="*/ 38 w 684"/>
                <a:gd name="T11" fmla="*/ 149 h 2196"/>
                <a:gd name="T12" fmla="*/ 163 w 684"/>
                <a:gd name="T13" fmla="*/ 39 h 2196"/>
                <a:gd name="T14" fmla="*/ 163 w 684"/>
                <a:gd name="T15" fmla="*/ 39 h 2196"/>
                <a:gd name="T16" fmla="*/ 395 w 684"/>
                <a:gd name="T17" fmla="*/ 39 h 2196"/>
                <a:gd name="T18" fmla="*/ 395 w 684"/>
                <a:gd name="T19" fmla="*/ 0 h 2196"/>
                <a:gd name="T20" fmla="*/ 163 w 684"/>
                <a:gd name="T21" fmla="*/ 0 h 2196"/>
                <a:gd name="T22" fmla="*/ 163 w 684"/>
                <a:gd name="T23" fmla="*/ 0 h 2196"/>
                <a:gd name="T24" fmla="*/ 0 w 684"/>
                <a:gd name="T25" fmla="*/ 148 h 2196"/>
                <a:gd name="T26" fmla="*/ 0 w 684"/>
                <a:gd name="T27" fmla="*/ 149 h 2196"/>
                <a:gd name="T28" fmla="*/ 0 w 684"/>
                <a:gd name="T29" fmla="*/ 2196 h 2196"/>
                <a:gd name="T30" fmla="*/ 38 w 684"/>
                <a:gd name="T31" fmla="*/ 2196 h 2196"/>
                <a:gd name="T32" fmla="*/ 38 w 684"/>
                <a:gd name="T33" fmla="*/ 511 h 2196"/>
                <a:gd name="T34" fmla="*/ 38 w 684"/>
                <a:gd name="T35" fmla="*/ 511 h 2196"/>
                <a:gd name="T36" fmla="*/ 163 w 684"/>
                <a:gd name="T37" fmla="*/ 401 h 2196"/>
                <a:gd name="T38" fmla="*/ 163 w 684"/>
                <a:gd name="T39" fmla="*/ 401 h 2196"/>
                <a:gd name="T40" fmla="*/ 684 w 684"/>
                <a:gd name="T41" fmla="*/ 401 h 2196"/>
                <a:gd name="T42" fmla="*/ 684 w 684"/>
                <a:gd name="T43" fmla="*/ 362 h 2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84" h="2196">
                  <a:moveTo>
                    <a:pt x="684" y="362"/>
                  </a:moveTo>
                  <a:cubicBezTo>
                    <a:pt x="163" y="362"/>
                    <a:pt x="163" y="362"/>
                    <a:pt x="163" y="362"/>
                  </a:cubicBezTo>
                  <a:cubicBezTo>
                    <a:pt x="163" y="362"/>
                    <a:pt x="163" y="362"/>
                    <a:pt x="163" y="362"/>
                  </a:cubicBezTo>
                  <a:cubicBezTo>
                    <a:pt x="107" y="362"/>
                    <a:pt x="66" y="376"/>
                    <a:pt x="38" y="405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43" y="75"/>
                    <a:pt x="84" y="38"/>
                    <a:pt x="163" y="39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395" y="39"/>
                    <a:pt x="395" y="39"/>
                    <a:pt x="395" y="39"/>
                  </a:cubicBezTo>
                  <a:cubicBezTo>
                    <a:pt x="395" y="0"/>
                    <a:pt x="395" y="0"/>
                    <a:pt x="395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60" y="0"/>
                    <a:pt x="5" y="49"/>
                    <a:pt x="0" y="148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2196"/>
                    <a:pt x="0" y="2196"/>
                    <a:pt x="0" y="2196"/>
                  </a:cubicBezTo>
                  <a:cubicBezTo>
                    <a:pt x="38" y="2196"/>
                    <a:pt x="38" y="2196"/>
                    <a:pt x="38" y="2196"/>
                  </a:cubicBezTo>
                  <a:cubicBezTo>
                    <a:pt x="38" y="511"/>
                    <a:pt x="38" y="511"/>
                    <a:pt x="38" y="511"/>
                  </a:cubicBezTo>
                  <a:cubicBezTo>
                    <a:pt x="38" y="511"/>
                    <a:pt x="38" y="511"/>
                    <a:pt x="38" y="511"/>
                  </a:cubicBezTo>
                  <a:cubicBezTo>
                    <a:pt x="43" y="437"/>
                    <a:pt x="84" y="400"/>
                    <a:pt x="163" y="401"/>
                  </a:cubicBezTo>
                  <a:cubicBezTo>
                    <a:pt x="163" y="401"/>
                    <a:pt x="163" y="401"/>
                    <a:pt x="163" y="401"/>
                  </a:cubicBezTo>
                  <a:cubicBezTo>
                    <a:pt x="684" y="401"/>
                    <a:pt x="684" y="401"/>
                    <a:pt x="684" y="401"/>
                  </a:cubicBezTo>
                  <a:cubicBezTo>
                    <a:pt x="684" y="362"/>
                    <a:pt x="684" y="362"/>
                    <a:pt x="684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4CDBF651-11D9-4CB1-9DEC-5EDB7FEED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5576" y="3684325"/>
              <a:ext cx="1770558" cy="3179206"/>
            </a:xfrm>
            <a:custGeom>
              <a:avLst/>
              <a:gdLst>
                <a:gd name="T0" fmla="*/ 855 w 855"/>
                <a:gd name="T1" fmla="*/ 0 h 1341"/>
                <a:gd name="T2" fmla="*/ 163 w 855"/>
                <a:gd name="T3" fmla="*/ 0 h 1341"/>
                <a:gd name="T4" fmla="*/ 163 w 855"/>
                <a:gd name="T5" fmla="*/ 0 h 1341"/>
                <a:gd name="T6" fmla="*/ 0 w 855"/>
                <a:gd name="T7" fmla="*/ 148 h 1341"/>
                <a:gd name="T8" fmla="*/ 0 w 855"/>
                <a:gd name="T9" fmla="*/ 149 h 1341"/>
                <a:gd name="T10" fmla="*/ 0 w 855"/>
                <a:gd name="T11" fmla="*/ 1341 h 1341"/>
                <a:gd name="T12" fmla="*/ 38 w 855"/>
                <a:gd name="T13" fmla="*/ 1341 h 1341"/>
                <a:gd name="T14" fmla="*/ 38 w 855"/>
                <a:gd name="T15" fmla="*/ 149 h 1341"/>
                <a:gd name="T16" fmla="*/ 38 w 855"/>
                <a:gd name="T17" fmla="*/ 149 h 1341"/>
                <a:gd name="T18" fmla="*/ 163 w 855"/>
                <a:gd name="T19" fmla="*/ 39 h 1341"/>
                <a:gd name="T20" fmla="*/ 163 w 855"/>
                <a:gd name="T21" fmla="*/ 39 h 1341"/>
                <a:gd name="T22" fmla="*/ 855 w 855"/>
                <a:gd name="T23" fmla="*/ 39 h 1341"/>
                <a:gd name="T24" fmla="*/ 855 w 855"/>
                <a:gd name="T25" fmla="*/ 0 h 1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55" h="1341">
                  <a:moveTo>
                    <a:pt x="855" y="0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59" y="0"/>
                    <a:pt x="5" y="49"/>
                    <a:pt x="0" y="148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341"/>
                    <a:pt x="0" y="1341"/>
                    <a:pt x="0" y="1341"/>
                  </a:cubicBezTo>
                  <a:cubicBezTo>
                    <a:pt x="38" y="1341"/>
                    <a:pt x="38" y="1341"/>
                    <a:pt x="38" y="1341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38" y="149"/>
                    <a:pt x="38" y="149"/>
                    <a:pt x="38" y="149"/>
                  </a:cubicBezTo>
                  <a:cubicBezTo>
                    <a:pt x="42" y="75"/>
                    <a:pt x="84" y="38"/>
                    <a:pt x="163" y="39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855" y="39"/>
                    <a:pt x="855" y="39"/>
                    <a:pt x="855" y="39"/>
                  </a:cubicBezTo>
                  <a:cubicBezTo>
                    <a:pt x="855" y="0"/>
                    <a:pt x="855" y="0"/>
                    <a:pt x="8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CFCB15D8-027E-4755-B530-8AEF0EEFD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4440" y="4742194"/>
              <a:ext cx="1471006" cy="2129874"/>
            </a:xfrm>
            <a:custGeom>
              <a:avLst/>
              <a:gdLst>
                <a:gd name="T0" fmla="*/ 620 w 620"/>
                <a:gd name="T1" fmla="*/ 1 h 762"/>
                <a:gd name="T2" fmla="*/ 163 w 620"/>
                <a:gd name="T3" fmla="*/ 1 h 762"/>
                <a:gd name="T4" fmla="*/ 163 w 620"/>
                <a:gd name="T5" fmla="*/ 1 h 762"/>
                <a:gd name="T6" fmla="*/ 0 w 620"/>
                <a:gd name="T7" fmla="*/ 149 h 762"/>
                <a:gd name="T8" fmla="*/ 0 w 620"/>
                <a:gd name="T9" fmla="*/ 150 h 762"/>
                <a:gd name="T10" fmla="*/ 0 w 620"/>
                <a:gd name="T11" fmla="*/ 762 h 762"/>
                <a:gd name="T12" fmla="*/ 39 w 620"/>
                <a:gd name="T13" fmla="*/ 762 h 762"/>
                <a:gd name="T14" fmla="*/ 39 w 620"/>
                <a:gd name="T15" fmla="*/ 150 h 762"/>
                <a:gd name="T16" fmla="*/ 38 w 620"/>
                <a:gd name="T17" fmla="*/ 150 h 762"/>
                <a:gd name="T18" fmla="*/ 163 w 620"/>
                <a:gd name="T19" fmla="*/ 39 h 762"/>
                <a:gd name="T20" fmla="*/ 163 w 620"/>
                <a:gd name="T21" fmla="*/ 39 h 762"/>
                <a:gd name="T22" fmla="*/ 620 w 620"/>
                <a:gd name="T23" fmla="*/ 39 h 762"/>
                <a:gd name="T24" fmla="*/ 620 w 620"/>
                <a:gd name="T25" fmla="*/ 1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0" h="762">
                  <a:moveTo>
                    <a:pt x="620" y="1"/>
                  </a:moveTo>
                  <a:cubicBezTo>
                    <a:pt x="163" y="1"/>
                    <a:pt x="163" y="1"/>
                    <a:pt x="163" y="1"/>
                  </a:cubicBezTo>
                  <a:cubicBezTo>
                    <a:pt x="163" y="1"/>
                    <a:pt x="163" y="1"/>
                    <a:pt x="163" y="1"/>
                  </a:cubicBezTo>
                  <a:cubicBezTo>
                    <a:pt x="60" y="0"/>
                    <a:pt x="5" y="50"/>
                    <a:pt x="0" y="149"/>
                  </a:cubicBezTo>
                  <a:cubicBezTo>
                    <a:pt x="0" y="150"/>
                    <a:pt x="0" y="150"/>
                    <a:pt x="0" y="150"/>
                  </a:cubicBezTo>
                  <a:cubicBezTo>
                    <a:pt x="0" y="762"/>
                    <a:pt x="0" y="762"/>
                    <a:pt x="0" y="762"/>
                  </a:cubicBezTo>
                  <a:cubicBezTo>
                    <a:pt x="39" y="762"/>
                    <a:pt x="39" y="762"/>
                    <a:pt x="39" y="762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38" y="150"/>
                    <a:pt x="38" y="150"/>
                    <a:pt x="38" y="150"/>
                  </a:cubicBezTo>
                  <a:cubicBezTo>
                    <a:pt x="43" y="76"/>
                    <a:pt x="84" y="39"/>
                    <a:pt x="163" y="39"/>
                  </a:cubicBezTo>
                  <a:cubicBezTo>
                    <a:pt x="163" y="39"/>
                    <a:pt x="163" y="39"/>
                    <a:pt x="163" y="39"/>
                  </a:cubicBezTo>
                  <a:cubicBezTo>
                    <a:pt x="620" y="39"/>
                    <a:pt x="620" y="39"/>
                    <a:pt x="620" y="39"/>
                  </a:cubicBezTo>
                  <a:cubicBezTo>
                    <a:pt x="620" y="1"/>
                    <a:pt x="620" y="1"/>
                    <a:pt x="6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801CBD4F-39DF-4BC1-B95F-B6EFB6AD2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0928" y="956153"/>
              <a:ext cx="631855" cy="633848"/>
            </a:xfrm>
            <a:custGeom>
              <a:avLst/>
              <a:gdLst>
                <a:gd name="T0" fmla="*/ 224 w 267"/>
                <a:gd name="T1" fmla="*/ 267 h 267"/>
                <a:gd name="T2" fmla="*/ 43 w 267"/>
                <a:gd name="T3" fmla="*/ 267 h 267"/>
                <a:gd name="T4" fmla="*/ 0 w 267"/>
                <a:gd name="T5" fmla="*/ 224 h 267"/>
                <a:gd name="T6" fmla="*/ 0 w 267"/>
                <a:gd name="T7" fmla="*/ 43 h 267"/>
                <a:gd name="T8" fmla="*/ 43 w 267"/>
                <a:gd name="T9" fmla="*/ 0 h 267"/>
                <a:gd name="T10" fmla="*/ 224 w 267"/>
                <a:gd name="T11" fmla="*/ 0 h 267"/>
                <a:gd name="T12" fmla="*/ 267 w 267"/>
                <a:gd name="T13" fmla="*/ 43 h 267"/>
                <a:gd name="T14" fmla="*/ 267 w 267"/>
                <a:gd name="T15" fmla="*/ 224 h 267"/>
                <a:gd name="T16" fmla="*/ 224 w 267"/>
                <a:gd name="T1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7">
                  <a:moveTo>
                    <a:pt x="224" y="267"/>
                  </a:moveTo>
                  <a:cubicBezTo>
                    <a:pt x="43" y="267"/>
                    <a:pt x="43" y="267"/>
                    <a:pt x="43" y="267"/>
                  </a:cubicBezTo>
                  <a:cubicBezTo>
                    <a:pt x="20" y="267"/>
                    <a:pt x="0" y="247"/>
                    <a:pt x="0" y="22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20" y="0"/>
                    <a:pt x="43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47" y="0"/>
                    <a:pt x="267" y="19"/>
                    <a:pt x="267" y="43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47"/>
                    <a:pt x="247" y="267"/>
                    <a:pt x="224" y="26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C88FDC41-E225-4CF4-A268-7BF103870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6663" y="1550923"/>
              <a:ext cx="631855" cy="631855"/>
            </a:xfrm>
            <a:custGeom>
              <a:avLst/>
              <a:gdLst>
                <a:gd name="T0" fmla="*/ 224 w 267"/>
                <a:gd name="T1" fmla="*/ 267 h 267"/>
                <a:gd name="T2" fmla="*/ 43 w 267"/>
                <a:gd name="T3" fmla="*/ 267 h 267"/>
                <a:gd name="T4" fmla="*/ 0 w 267"/>
                <a:gd name="T5" fmla="*/ 224 h 267"/>
                <a:gd name="T6" fmla="*/ 0 w 267"/>
                <a:gd name="T7" fmla="*/ 43 h 267"/>
                <a:gd name="T8" fmla="*/ 43 w 267"/>
                <a:gd name="T9" fmla="*/ 0 h 267"/>
                <a:gd name="T10" fmla="*/ 224 w 267"/>
                <a:gd name="T11" fmla="*/ 0 h 267"/>
                <a:gd name="T12" fmla="*/ 267 w 267"/>
                <a:gd name="T13" fmla="*/ 43 h 267"/>
                <a:gd name="T14" fmla="*/ 267 w 267"/>
                <a:gd name="T15" fmla="*/ 224 h 267"/>
                <a:gd name="T16" fmla="*/ 224 w 267"/>
                <a:gd name="T1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7">
                  <a:moveTo>
                    <a:pt x="224" y="267"/>
                  </a:moveTo>
                  <a:cubicBezTo>
                    <a:pt x="43" y="267"/>
                    <a:pt x="43" y="267"/>
                    <a:pt x="43" y="267"/>
                  </a:cubicBezTo>
                  <a:cubicBezTo>
                    <a:pt x="20" y="267"/>
                    <a:pt x="0" y="247"/>
                    <a:pt x="0" y="22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20"/>
                    <a:pt x="20" y="0"/>
                    <a:pt x="43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47" y="0"/>
                    <a:pt x="267" y="20"/>
                    <a:pt x="267" y="43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47"/>
                    <a:pt x="247" y="267"/>
                    <a:pt x="224" y="2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717F3BB0-3152-4F04-B167-F9486A831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608" y="2330219"/>
              <a:ext cx="629862" cy="631855"/>
            </a:xfrm>
            <a:custGeom>
              <a:avLst/>
              <a:gdLst>
                <a:gd name="T0" fmla="*/ 223 w 266"/>
                <a:gd name="T1" fmla="*/ 266 h 266"/>
                <a:gd name="T2" fmla="*/ 43 w 266"/>
                <a:gd name="T3" fmla="*/ 266 h 266"/>
                <a:gd name="T4" fmla="*/ 0 w 266"/>
                <a:gd name="T5" fmla="*/ 224 h 266"/>
                <a:gd name="T6" fmla="*/ 0 w 266"/>
                <a:gd name="T7" fmla="*/ 43 h 266"/>
                <a:gd name="T8" fmla="*/ 43 w 266"/>
                <a:gd name="T9" fmla="*/ 0 h 266"/>
                <a:gd name="T10" fmla="*/ 223 w 266"/>
                <a:gd name="T11" fmla="*/ 0 h 266"/>
                <a:gd name="T12" fmla="*/ 266 w 266"/>
                <a:gd name="T13" fmla="*/ 43 h 266"/>
                <a:gd name="T14" fmla="*/ 266 w 266"/>
                <a:gd name="T15" fmla="*/ 224 h 266"/>
                <a:gd name="T16" fmla="*/ 223 w 266"/>
                <a:gd name="T1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266">
                  <a:moveTo>
                    <a:pt x="223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19" y="266"/>
                    <a:pt x="0" y="247"/>
                    <a:pt x="0" y="22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19" y="0"/>
                    <a:pt x="43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47" y="0"/>
                    <a:pt x="266" y="19"/>
                    <a:pt x="266" y="43"/>
                  </a:cubicBezTo>
                  <a:cubicBezTo>
                    <a:pt x="266" y="224"/>
                    <a:pt x="266" y="224"/>
                    <a:pt x="266" y="224"/>
                  </a:cubicBezTo>
                  <a:cubicBezTo>
                    <a:pt x="266" y="247"/>
                    <a:pt x="247" y="266"/>
                    <a:pt x="223" y="2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0F46CF1E-A807-4C11-BEAF-D429B2E0F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784" y="4471114"/>
              <a:ext cx="631855" cy="629862"/>
            </a:xfrm>
            <a:custGeom>
              <a:avLst/>
              <a:gdLst>
                <a:gd name="T0" fmla="*/ 224 w 267"/>
                <a:gd name="T1" fmla="*/ 266 h 266"/>
                <a:gd name="T2" fmla="*/ 43 w 267"/>
                <a:gd name="T3" fmla="*/ 266 h 266"/>
                <a:gd name="T4" fmla="*/ 0 w 267"/>
                <a:gd name="T5" fmla="*/ 223 h 266"/>
                <a:gd name="T6" fmla="*/ 0 w 267"/>
                <a:gd name="T7" fmla="*/ 43 h 266"/>
                <a:gd name="T8" fmla="*/ 43 w 267"/>
                <a:gd name="T9" fmla="*/ 0 h 266"/>
                <a:gd name="T10" fmla="*/ 224 w 267"/>
                <a:gd name="T11" fmla="*/ 0 h 266"/>
                <a:gd name="T12" fmla="*/ 267 w 267"/>
                <a:gd name="T13" fmla="*/ 43 h 266"/>
                <a:gd name="T14" fmla="*/ 267 w 267"/>
                <a:gd name="T15" fmla="*/ 223 h 266"/>
                <a:gd name="T16" fmla="*/ 224 w 267"/>
                <a:gd name="T1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6">
                  <a:moveTo>
                    <a:pt x="224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20" y="266"/>
                    <a:pt x="0" y="247"/>
                    <a:pt x="0" y="22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20" y="0"/>
                    <a:pt x="43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48" y="0"/>
                    <a:pt x="267" y="19"/>
                    <a:pt x="267" y="43"/>
                  </a:cubicBezTo>
                  <a:cubicBezTo>
                    <a:pt x="267" y="223"/>
                    <a:pt x="267" y="223"/>
                    <a:pt x="267" y="223"/>
                  </a:cubicBezTo>
                  <a:cubicBezTo>
                    <a:pt x="267" y="247"/>
                    <a:pt x="248" y="266"/>
                    <a:pt x="224" y="2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D66FCF0A-6C1D-4F72-802A-9331E201B156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028855" y="2666769"/>
              <a:ext cx="980399" cy="141722"/>
            </a:xfrm>
            <a:custGeom>
              <a:avLst/>
              <a:gdLst>
                <a:gd name="T0" fmla="*/ 361 w 459"/>
                <a:gd name="T1" fmla="*/ 29 h 68"/>
                <a:gd name="T2" fmla="*/ 338 w 459"/>
                <a:gd name="T3" fmla="*/ 39 h 68"/>
                <a:gd name="T4" fmla="*/ 338 w 459"/>
                <a:gd name="T5" fmla="*/ 29 h 68"/>
                <a:gd name="T6" fmla="*/ 390 w 459"/>
                <a:gd name="T7" fmla="*/ 0 h 68"/>
                <a:gd name="T8" fmla="*/ 371 w 459"/>
                <a:gd name="T9" fmla="*/ 29 h 68"/>
                <a:gd name="T10" fmla="*/ 390 w 459"/>
                <a:gd name="T11" fmla="*/ 39 h 68"/>
                <a:gd name="T12" fmla="*/ 459 w 459"/>
                <a:gd name="T13" fmla="*/ 33 h 68"/>
                <a:gd name="T14" fmla="*/ 0 w 459"/>
                <a:gd name="T15" fmla="*/ 29 h 68"/>
                <a:gd name="T16" fmla="*/ 23 w 459"/>
                <a:gd name="T17" fmla="*/ 39 h 68"/>
                <a:gd name="T18" fmla="*/ 0 w 459"/>
                <a:gd name="T19" fmla="*/ 29 h 68"/>
                <a:gd name="T20" fmla="*/ 35 w 459"/>
                <a:gd name="T21" fmla="*/ 29 h 68"/>
                <a:gd name="T22" fmla="*/ 57 w 459"/>
                <a:gd name="T23" fmla="*/ 39 h 68"/>
                <a:gd name="T24" fmla="*/ 35 w 459"/>
                <a:gd name="T25" fmla="*/ 29 h 68"/>
                <a:gd name="T26" fmla="*/ 68 w 459"/>
                <a:gd name="T27" fmla="*/ 29 h 68"/>
                <a:gd name="T28" fmla="*/ 91 w 459"/>
                <a:gd name="T29" fmla="*/ 39 h 68"/>
                <a:gd name="T30" fmla="*/ 68 w 459"/>
                <a:gd name="T31" fmla="*/ 29 h 68"/>
                <a:gd name="T32" fmla="*/ 101 w 459"/>
                <a:gd name="T33" fmla="*/ 29 h 68"/>
                <a:gd name="T34" fmla="*/ 124 w 459"/>
                <a:gd name="T35" fmla="*/ 39 h 68"/>
                <a:gd name="T36" fmla="*/ 101 w 459"/>
                <a:gd name="T37" fmla="*/ 29 h 68"/>
                <a:gd name="T38" fmla="*/ 136 w 459"/>
                <a:gd name="T39" fmla="*/ 29 h 68"/>
                <a:gd name="T40" fmla="*/ 159 w 459"/>
                <a:gd name="T41" fmla="*/ 39 h 68"/>
                <a:gd name="T42" fmla="*/ 136 w 459"/>
                <a:gd name="T43" fmla="*/ 29 h 68"/>
                <a:gd name="T44" fmla="*/ 169 w 459"/>
                <a:gd name="T45" fmla="*/ 29 h 68"/>
                <a:gd name="T46" fmla="*/ 192 w 459"/>
                <a:gd name="T47" fmla="*/ 39 h 68"/>
                <a:gd name="T48" fmla="*/ 169 w 459"/>
                <a:gd name="T49" fmla="*/ 29 h 68"/>
                <a:gd name="T50" fmla="*/ 203 w 459"/>
                <a:gd name="T51" fmla="*/ 29 h 68"/>
                <a:gd name="T52" fmla="*/ 225 w 459"/>
                <a:gd name="T53" fmla="*/ 39 h 68"/>
                <a:gd name="T54" fmla="*/ 203 w 459"/>
                <a:gd name="T55" fmla="*/ 29 h 68"/>
                <a:gd name="T56" fmla="*/ 237 w 459"/>
                <a:gd name="T57" fmla="*/ 29 h 68"/>
                <a:gd name="T58" fmla="*/ 260 w 459"/>
                <a:gd name="T59" fmla="*/ 39 h 68"/>
                <a:gd name="T60" fmla="*/ 237 w 459"/>
                <a:gd name="T61" fmla="*/ 29 h 68"/>
                <a:gd name="T62" fmla="*/ 270 w 459"/>
                <a:gd name="T63" fmla="*/ 29 h 68"/>
                <a:gd name="T64" fmla="*/ 293 w 459"/>
                <a:gd name="T65" fmla="*/ 39 h 68"/>
                <a:gd name="T66" fmla="*/ 270 w 459"/>
                <a:gd name="T67" fmla="*/ 29 h 68"/>
                <a:gd name="T68" fmla="*/ 304 w 459"/>
                <a:gd name="T69" fmla="*/ 29 h 68"/>
                <a:gd name="T70" fmla="*/ 326 w 459"/>
                <a:gd name="T71" fmla="*/ 39 h 68"/>
                <a:gd name="T72" fmla="*/ 304 w 459"/>
                <a:gd name="T73" fmla="*/ 2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9" h="68">
                  <a:moveTo>
                    <a:pt x="338" y="29"/>
                  </a:moveTo>
                  <a:lnTo>
                    <a:pt x="361" y="29"/>
                  </a:lnTo>
                  <a:lnTo>
                    <a:pt x="361" y="39"/>
                  </a:lnTo>
                  <a:lnTo>
                    <a:pt x="338" y="39"/>
                  </a:lnTo>
                  <a:lnTo>
                    <a:pt x="338" y="29"/>
                  </a:lnTo>
                  <a:lnTo>
                    <a:pt x="338" y="29"/>
                  </a:lnTo>
                  <a:close/>
                  <a:moveTo>
                    <a:pt x="459" y="33"/>
                  </a:moveTo>
                  <a:lnTo>
                    <a:pt x="390" y="0"/>
                  </a:lnTo>
                  <a:lnTo>
                    <a:pt x="390" y="29"/>
                  </a:lnTo>
                  <a:lnTo>
                    <a:pt x="371" y="29"/>
                  </a:lnTo>
                  <a:lnTo>
                    <a:pt x="371" y="39"/>
                  </a:lnTo>
                  <a:lnTo>
                    <a:pt x="390" y="39"/>
                  </a:lnTo>
                  <a:lnTo>
                    <a:pt x="390" y="68"/>
                  </a:lnTo>
                  <a:lnTo>
                    <a:pt x="459" y="33"/>
                  </a:lnTo>
                  <a:lnTo>
                    <a:pt x="459" y="33"/>
                  </a:lnTo>
                  <a:close/>
                  <a:moveTo>
                    <a:pt x="0" y="29"/>
                  </a:moveTo>
                  <a:lnTo>
                    <a:pt x="23" y="29"/>
                  </a:lnTo>
                  <a:lnTo>
                    <a:pt x="23" y="39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0" y="29"/>
                  </a:lnTo>
                  <a:close/>
                  <a:moveTo>
                    <a:pt x="35" y="29"/>
                  </a:moveTo>
                  <a:lnTo>
                    <a:pt x="57" y="29"/>
                  </a:lnTo>
                  <a:lnTo>
                    <a:pt x="57" y="39"/>
                  </a:lnTo>
                  <a:lnTo>
                    <a:pt x="35" y="39"/>
                  </a:lnTo>
                  <a:lnTo>
                    <a:pt x="35" y="29"/>
                  </a:lnTo>
                  <a:lnTo>
                    <a:pt x="35" y="29"/>
                  </a:lnTo>
                  <a:close/>
                  <a:moveTo>
                    <a:pt x="68" y="29"/>
                  </a:moveTo>
                  <a:lnTo>
                    <a:pt x="91" y="29"/>
                  </a:lnTo>
                  <a:lnTo>
                    <a:pt x="91" y="39"/>
                  </a:lnTo>
                  <a:lnTo>
                    <a:pt x="68" y="39"/>
                  </a:lnTo>
                  <a:lnTo>
                    <a:pt x="68" y="29"/>
                  </a:lnTo>
                  <a:lnTo>
                    <a:pt x="68" y="29"/>
                  </a:lnTo>
                  <a:close/>
                  <a:moveTo>
                    <a:pt x="101" y="29"/>
                  </a:moveTo>
                  <a:lnTo>
                    <a:pt x="124" y="29"/>
                  </a:lnTo>
                  <a:lnTo>
                    <a:pt x="124" y="39"/>
                  </a:lnTo>
                  <a:lnTo>
                    <a:pt x="101" y="39"/>
                  </a:lnTo>
                  <a:lnTo>
                    <a:pt x="101" y="29"/>
                  </a:lnTo>
                  <a:lnTo>
                    <a:pt x="101" y="29"/>
                  </a:lnTo>
                  <a:close/>
                  <a:moveTo>
                    <a:pt x="136" y="29"/>
                  </a:moveTo>
                  <a:lnTo>
                    <a:pt x="159" y="29"/>
                  </a:lnTo>
                  <a:lnTo>
                    <a:pt x="159" y="39"/>
                  </a:lnTo>
                  <a:lnTo>
                    <a:pt x="136" y="39"/>
                  </a:lnTo>
                  <a:lnTo>
                    <a:pt x="136" y="29"/>
                  </a:lnTo>
                  <a:lnTo>
                    <a:pt x="136" y="29"/>
                  </a:lnTo>
                  <a:close/>
                  <a:moveTo>
                    <a:pt x="169" y="29"/>
                  </a:moveTo>
                  <a:lnTo>
                    <a:pt x="192" y="29"/>
                  </a:lnTo>
                  <a:lnTo>
                    <a:pt x="192" y="39"/>
                  </a:lnTo>
                  <a:lnTo>
                    <a:pt x="169" y="39"/>
                  </a:lnTo>
                  <a:lnTo>
                    <a:pt x="169" y="29"/>
                  </a:lnTo>
                  <a:lnTo>
                    <a:pt x="169" y="29"/>
                  </a:lnTo>
                  <a:close/>
                  <a:moveTo>
                    <a:pt x="203" y="29"/>
                  </a:moveTo>
                  <a:lnTo>
                    <a:pt x="225" y="29"/>
                  </a:lnTo>
                  <a:lnTo>
                    <a:pt x="225" y="39"/>
                  </a:lnTo>
                  <a:lnTo>
                    <a:pt x="203" y="39"/>
                  </a:lnTo>
                  <a:lnTo>
                    <a:pt x="203" y="29"/>
                  </a:lnTo>
                  <a:lnTo>
                    <a:pt x="203" y="29"/>
                  </a:lnTo>
                  <a:close/>
                  <a:moveTo>
                    <a:pt x="237" y="29"/>
                  </a:moveTo>
                  <a:lnTo>
                    <a:pt x="260" y="29"/>
                  </a:lnTo>
                  <a:lnTo>
                    <a:pt x="260" y="39"/>
                  </a:lnTo>
                  <a:lnTo>
                    <a:pt x="237" y="39"/>
                  </a:lnTo>
                  <a:lnTo>
                    <a:pt x="237" y="29"/>
                  </a:lnTo>
                  <a:lnTo>
                    <a:pt x="237" y="29"/>
                  </a:lnTo>
                  <a:close/>
                  <a:moveTo>
                    <a:pt x="270" y="29"/>
                  </a:moveTo>
                  <a:lnTo>
                    <a:pt x="293" y="29"/>
                  </a:lnTo>
                  <a:lnTo>
                    <a:pt x="293" y="39"/>
                  </a:lnTo>
                  <a:lnTo>
                    <a:pt x="270" y="39"/>
                  </a:lnTo>
                  <a:lnTo>
                    <a:pt x="270" y="29"/>
                  </a:lnTo>
                  <a:lnTo>
                    <a:pt x="270" y="29"/>
                  </a:lnTo>
                  <a:close/>
                  <a:moveTo>
                    <a:pt x="304" y="29"/>
                  </a:moveTo>
                  <a:lnTo>
                    <a:pt x="326" y="29"/>
                  </a:lnTo>
                  <a:lnTo>
                    <a:pt x="326" y="39"/>
                  </a:lnTo>
                  <a:lnTo>
                    <a:pt x="304" y="39"/>
                  </a:lnTo>
                  <a:lnTo>
                    <a:pt x="304" y="29"/>
                  </a:lnTo>
                  <a:lnTo>
                    <a:pt x="304" y="2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7CAF661E-182B-4408-8D59-E12910698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770" y="1751453"/>
              <a:ext cx="633848" cy="631855"/>
            </a:xfrm>
            <a:custGeom>
              <a:avLst/>
              <a:gdLst>
                <a:gd name="T0" fmla="*/ 224 w 267"/>
                <a:gd name="T1" fmla="*/ 267 h 267"/>
                <a:gd name="T2" fmla="*/ 43 w 267"/>
                <a:gd name="T3" fmla="*/ 267 h 267"/>
                <a:gd name="T4" fmla="*/ 0 w 267"/>
                <a:gd name="T5" fmla="*/ 224 h 267"/>
                <a:gd name="T6" fmla="*/ 0 w 267"/>
                <a:gd name="T7" fmla="*/ 43 h 267"/>
                <a:gd name="T8" fmla="*/ 43 w 267"/>
                <a:gd name="T9" fmla="*/ 0 h 267"/>
                <a:gd name="T10" fmla="*/ 224 w 267"/>
                <a:gd name="T11" fmla="*/ 0 h 267"/>
                <a:gd name="T12" fmla="*/ 267 w 267"/>
                <a:gd name="T13" fmla="*/ 43 h 267"/>
                <a:gd name="T14" fmla="*/ 267 w 267"/>
                <a:gd name="T15" fmla="*/ 224 h 267"/>
                <a:gd name="T16" fmla="*/ 224 w 267"/>
                <a:gd name="T1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7">
                  <a:moveTo>
                    <a:pt x="224" y="267"/>
                  </a:moveTo>
                  <a:cubicBezTo>
                    <a:pt x="43" y="267"/>
                    <a:pt x="43" y="267"/>
                    <a:pt x="43" y="267"/>
                  </a:cubicBezTo>
                  <a:cubicBezTo>
                    <a:pt x="19" y="267"/>
                    <a:pt x="0" y="247"/>
                    <a:pt x="0" y="22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47" y="0"/>
                    <a:pt x="267" y="20"/>
                    <a:pt x="267" y="43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47"/>
                    <a:pt x="247" y="267"/>
                    <a:pt x="224" y="2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D6E7944F-0F8D-455A-B9F9-1568CE920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9513" y="2919487"/>
              <a:ext cx="633848" cy="633848"/>
            </a:xfrm>
            <a:custGeom>
              <a:avLst/>
              <a:gdLst>
                <a:gd name="T0" fmla="*/ 224 w 267"/>
                <a:gd name="T1" fmla="*/ 267 h 267"/>
                <a:gd name="T2" fmla="*/ 43 w 267"/>
                <a:gd name="T3" fmla="*/ 267 h 267"/>
                <a:gd name="T4" fmla="*/ 0 w 267"/>
                <a:gd name="T5" fmla="*/ 224 h 267"/>
                <a:gd name="T6" fmla="*/ 0 w 267"/>
                <a:gd name="T7" fmla="*/ 43 h 267"/>
                <a:gd name="T8" fmla="*/ 43 w 267"/>
                <a:gd name="T9" fmla="*/ 0 h 267"/>
                <a:gd name="T10" fmla="*/ 224 w 267"/>
                <a:gd name="T11" fmla="*/ 0 h 267"/>
                <a:gd name="T12" fmla="*/ 267 w 267"/>
                <a:gd name="T13" fmla="*/ 43 h 267"/>
                <a:gd name="T14" fmla="*/ 267 w 267"/>
                <a:gd name="T15" fmla="*/ 224 h 267"/>
                <a:gd name="T16" fmla="*/ 224 w 267"/>
                <a:gd name="T1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7">
                  <a:moveTo>
                    <a:pt x="224" y="267"/>
                  </a:moveTo>
                  <a:cubicBezTo>
                    <a:pt x="43" y="267"/>
                    <a:pt x="43" y="267"/>
                    <a:pt x="43" y="267"/>
                  </a:cubicBezTo>
                  <a:cubicBezTo>
                    <a:pt x="19" y="267"/>
                    <a:pt x="0" y="247"/>
                    <a:pt x="0" y="22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47" y="0"/>
                    <a:pt x="267" y="20"/>
                    <a:pt x="267" y="43"/>
                  </a:cubicBezTo>
                  <a:cubicBezTo>
                    <a:pt x="267" y="224"/>
                    <a:pt x="267" y="224"/>
                    <a:pt x="267" y="224"/>
                  </a:cubicBezTo>
                  <a:cubicBezTo>
                    <a:pt x="267" y="247"/>
                    <a:pt x="247" y="267"/>
                    <a:pt x="224" y="2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3426C2EB-774F-401C-842A-F62AEC7BD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631" y="3916104"/>
              <a:ext cx="631855" cy="631855"/>
            </a:xfrm>
            <a:custGeom>
              <a:avLst/>
              <a:gdLst>
                <a:gd name="T0" fmla="*/ 223 w 266"/>
                <a:gd name="T1" fmla="*/ 267 h 267"/>
                <a:gd name="T2" fmla="*/ 43 w 266"/>
                <a:gd name="T3" fmla="*/ 267 h 267"/>
                <a:gd name="T4" fmla="*/ 0 w 266"/>
                <a:gd name="T5" fmla="*/ 224 h 267"/>
                <a:gd name="T6" fmla="*/ 0 w 266"/>
                <a:gd name="T7" fmla="*/ 43 h 267"/>
                <a:gd name="T8" fmla="*/ 43 w 266"/>
                <a:gd name="T9" fmla="*/ 0 h 267"/>
                <a:gd name="T10" fmla="*/ 223 w 266"/>
                <a:gd name="T11" fmla="*/ 0 h 267"/>
                <a:gd name="T12" fmla="*/ 266 w 266"/>
                <a:gd name="T13" fmla="*/ 43 h 267"/>
                <a:gd name="T14" fmla="*/ 266 w 266"/>
                <a:gd name="T15" fmla="*/ 224 h 267"/>
                <a:gd name="T16" fmla="*/ 223 w 266"/>
                <a:gd name="T17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267">
                  <a:moveTo>
                    <a:pt x="223" y="267"/>
                  </a:moveTo>
                  <a:cubicBezTo>
                    <a:pt x="43" y="267"/>
                    <a:pt x="43" y="267"/>
                    <a:pt x="43" y="267"/>
                  </a:cubicBezTo>
                  <a:cubicBezTo>
                    <a:pt x="19" y="267"/>
                    <a:pt x="0" y="247"/>
                    <a:pt x="0" y="224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20"/>
                    <a:pt x="19" y="0"/>
                    <a:pt x="43" y="0"/>
                  </a:cubicBezTo>
                  <a:cubicBezTo>
                    <a:pt x="223" y="0"/>
                    <a:pt x="223" y="0"/>
                    <a:pt x="223" y="0"/>
                  </a:cubicBezTo>
                  <a:cubicBezTo>
                    <a:pt x="247" y="0"/>
                    <a:pt x="266" y="20"/>
                    <a:pt x="266" y="43"/>
                  </a:cubicBezTo>
                  <a:cubicBezTo>
                    <a:pt x="266" y="224"/>
                    <a:pt x="266" y="224"/>
                    <a:pt x="266" y="224"/>
                  </a:cubicBezTo>
                  <a:cubicBezTo>
                    <a:pt x="266" y="247"/>
                    <a:pt x="247" y="267"/>
                    <a:pt x="223" y="2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 45">
              <a:extLst>
                <a:ext uri="{FF2B5EF4-FFF2-40B4-BE49-F238E27FC236}">
                  <a16:creationId xmlns:a16="http://schemas.microsoft.com/office/drawing/2014/main" id="{B39AEBD3-FA56-4993-86FB-2ACB70B257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58427" y="3651004"/>
              <a:ext cx="912901" cy="133547"/>
            </a:xfrm>
            <a:custGeom>
              <a:avLst/>
              <a:gdLst>
                <a:gd name="T0" fmla="*/ 98 w 458"/>
                <a:gd name="T1" fmla="*/ 28 h 67"/>
                <a:gd name="T2" fmla="*/ 121 w 458"/>
                <a:gd name="T3" fmla="*/ 39 h 67"/>
                <a:gd name="T4" fmla="*/ 121 w 458"/>
                <a:gd name="T5" fmla="*/ 28 h 67"/>
                <a:gd name="T6" fmla="*/ 69 w 458"/>
                <a:gd name="T7" fmla="*/ 0 h 67"/>
                <a:gd name="T8" fmla="*/ 88 w 458"/>
                <a:gd name="T9" fmla="*/ 28 h 67"/>
                <a:gd name="T10" fmla="*/ 69 w 458"/>
                <a:gd name="T11" fmla="*/ 39 h 67"/>
                <a:gd name="T12" fmla="*/ 0 w 458"/>
                <a:gd name="T13" fmla="*/ 33 h 67"/>
                <a:gd name="T14" fmla="*/ 458 w 458"/>
                <a:gd name="T15" fmla="*/ 28 h 67"/>
                <a:gd name="T16" fmla="*/ 435 w 458"/>
                <a:gd name="T17" fmla="*/ 39 h 67"/>
                <a:gd name="T18" fmla="*/ 458 w 458"/>
                <a:gd name="T19" fmla="*/ 28 h 67"/>
                <a:gd name="T20" fmla="*/ 424 w 458"/>
                <a:gd name="T21" fmla="*/ 28 h 67"/>
                <a:gd name="T22" fmla="*/ 402 w 458"/>
                <a:gd name="T23" fmla="*/ 39 h 67"/>
                <a:gd name="T24" fmla="*/ 424 w 458"/>
                <a:gd name="T25" fmla="*/ 28 h 67"/>
                <a:gd name="T26" fmla="*/ 391 w 458"/>
                <a:gd name="T27" fmla="*/ 28 h 67"/>
                <a:gd name="T28" fmla="*/ 368 w 458"/>
                <a:gd name="T29" fmla="*/ 39 h 67"/>
                <a:gd name="T30" fmla="*/ 391 w 458"/>
                <a:gd name="T31" fmla="*/ 28 h 67"/>
                <a:gd name="T32" fmla="*/ 356 w 458"/>
                <a:gd name="T33" fmla="*/ 28 h 67"/>
                <a:gd name="T34" fmla="*/ 334 w 458"/>
                <a:gd name="T35" fmla="*/ 39 h 67"/>
                <a:gd name="T36" fmla="*/ 356 w 458"/>
                <a:gd name="T37" fmla="*/ 28 h 67"/>
                <a:gd name="T38" fmla="*/ 323 w 458"/>
                <a:gd name="T39" fmla="*/ 28 h 67"/>
                <a:gd name="T40" fmla="*/ 301 w 458"/>
                <a:gd name="T41" fmla="*/ 39 h 67"/>
                <a:gd name="T42" fmla="*/ 323 w 458"/>
                <a:gd name="T43" fmla="*/ 28 h 67"/>
                <a:gd name="T44" fmla="*/ 290 w 458"/>
                <a:gd name="T45" fmla="*/ 28 h 67"/>
                <a:gd name="T46" fmla="*/ 267 w 458"/>
                <a:gd name="T47" fmla="*/ 39 h 67"/>
                <a:gd name="T48" fmla="*/ 290 w 458"/>
                <a:gd name="T49" fmla="*/ 28 h 67"/>
                <a:gd name="T50" fmla="*/ 255 w 458"/>
                <a:gd name="T51" fmla="*/ 28 h 67"/>
                <a:gd name="T52" fmla="*/ 233 w 458"/>
                <a:gd name="T53" fmla="*/ 39 h 67"/>
                <a:gd name="T54" fmla="*/ 255 w 458"/>
                <a:gd name="T55" fmla="*/ 28 h 67"/>
                <a:gd name="T56" fmla="*/ 222 w 458"/>
                <a:gd name="T57" fmla="*/ 28 h 67"/>
                <a:gd name="T58" fmla="*/ 199 w 458"/>
                <a:gd name="T59" fmla="*/ 39 h 67"/>
                <a:gd name="T60" fmla="*/ 222 w 458"/>
                <a:gd name="T61" fmla="*/ 28 h 67"/>
                <a:gd name="T62" fmla="*/ 189 w 458"/>
                <a:gd name="T63" fmla="*/ 28 h 67"/>
                <a:gd name="T64" fmla="*/ 166 w 458"/>
                <a:gd name="T65" fmla="*/ 39 h 67"/>
                <a:gd name="T66" fmla="*/ 189 w 458"/>
                <a:gd name="T67" fmla="*/ 28 h 67"/>
                <a:gd name="T68" fmla="*/ 154 w 458"/>
                <a:gd name="T69" fmla="*/ 28 h 67"/>
                <a:gd name="T70" fmla="*/ 132 w 458"/>
                <a:gd name="T71" fmla="*/ 39 h 67"/>
                <a:gd name="T72" fmla="*/ 154 w 458"/>
                <a:gd name="T73" fmla="*/ 2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8" h="67">
                  <a:moveTo>
                    <a:pt x="121" y="28"/>
                  </a:moveTo>
                  <a:lnTo>
                    <a:pt x="98" y="28"/>
                  </a:lnTo>
                  <a:lnTo>
                    <a:pt x="98" y="39"/>
                  </a:lnTo>
                  <a:lnTo>
                    <a:pt x="121" y="39"/>
                  </a:lnTo>
                  <a:lnTo>
                    <a:pt x="121" y="28"/>
                  </a:lnTo>
                  <a:lnTo>
                    <a:pt x="121" y="28"/>
                  </a:lnTo>
                  <a:close/>
                  <a:moveTo>
                    <a:pt x="0" y="33"/>
                  </a:moveTo>
                  <a:lnTo>
                    <a:pt x="69" y="0"/>
                  </a:lnTo>
                  <a:lnTo>
                    <a:pt x="69" y="28"/>
                  </a:lnTo>
                  <a:lnTo>
                    <a:pt x="88" y="28"/>
                  </a:lnTo>
                  <a:lnTo>
                    <a:pt x="88" y="39"/>
                  </a:lnTo>
                  <a:lnTo>
                    <a:pt x="69" y="39"/>
                  </a:lnTo>
                  <a:lnTo>
                    <a:pt x="69" y="67"/>
                  </a:lnTo>
                  <a:lnTo>
                    <a:pt x="0" y="33"/>
                  </a:lnTo>
                  <a:lnTo>
                    <a:pt x="0" y="33"/>
                  </a:lnTo>
                  <a:close/>
                  <a:moveTo>
                    <a:pt x="458" y="28"/>
                  </a:moveTo>
                  <a:lnTo>
                    <a:pt x="435" y="28"/>
                  </a:lnTo>
                  <a:lnTo>
                    <a:pt x="435" y="39"/>
                  </a:lnTo>
                  <a:lnTo>
                    <a:pt x="458" y="39"/>
                  </a:lnTo>
                  <a:lnTo>
                    <a:pt x="458" y="28"/>
                  </a:lnTo>
                  <a:lnTo>
                    <a:pt x="458" y="28"/>
                  </a:lnTo>
                  <a:close/>
                  <a:moveTo>
                    <a:pt x="424" y="28"/>
                  </a:moveTo>
                  <a:lnTo>
                    <a:pt x="402" y="28"/>
                  </a:lnTo>
                  <a:lnTo>
                    <a:pt x="402" y="39"/>
                  </a:lnTo>
                  <a:lnTo>
                    <a:pt x="424" y="39"/>
                  </a:lnTo>
                  <a:lnTo>
                    <a:pt x="424" y="28"/>
                  </a:lnTo>
                  <a:lnTo>
                    <a:pt x="424" y="28"/>
                  </a:lnTo>
                  <a:close/>
                  <a:moveTo>
                    <a:pt x="391" y="28"/>
                  </a:moveTo>
                  <a:lnTo>
                    <a:pt x="368" y="28"/>
                  </a:lnTo>
                  <a:lnTo>
                    <a:pt x="368" y="39"/>
                  </a:lnTo>
                  <a:lnTo>
                    <a:pt x="391" y="39"/>
                  </a:lnTo>
                  <a:lnTo>
                    <a:pt x="391" y="28"/>
                  </a:lnTo>
                  <a:lnTo>
                    <a:pt x="391" y="28"/>
                  </a:lnTo>
                  <a:close/>
                  <a:moveTo>
                    <a:pt x="356" y="28"/>
                  </a:moveTo>
                  <a:lnTo>
                    <a:pt x="334" y="28"/>
                  </a:lnTo>
                  <a:lnTo>
                    <a:pt x="334" y="39"/>
                  </a:lnTo>
                  <a:lnTo>
                    <a:pt x="356" y="39"/>
                  </a:lnTo>
                  <a:lnTo>
                    <a:pt x="356" y="28"/>
                  </a:lnTo>
                  <a:lnTo>
                    <a:pt x="356" y="28"/>
                  </a:lnTo>
                  <a:close/>
                  <a:moveTo>
                    <a:pt x="323" y="28"/>
                  </a:moveTo>
                  <a:lnTo>
                    <a:pt x="301" y="28"/>
                  </a:lnTo>
                  <a:lnTo>
                    <a:pt x="301" y="39"/>
                  </a:lnTo>
                  <a:lnTo>
                    <a:pt x="323" y="39"/>
                  </a:lnTo>
                  <a:lnTo>
                    <a:pt x="323" y="28"/>
                  </a:lnTo>
                  <a:lnTo>
                    <a:pt x="323" y="28"/>
                  </a:lnTo>
                  <a:close/>
                  <a:moveTo>
                    <a:pt x="290" y="28"/>
                  </a:moveTo>
                  <a:lnTo>
                    <a:pt x="267" y="28"/>
                  </a:lnTo>
                  <a:lnTo>
                    <a:pt x="267" y="39"/>
                  </a:lnTo>
                  <a:lnTo>
                    <a:pt x="290" y="39"/>
                  </a:lnTo>
                  <a:lnTo>
                    <a:pt x="290" y="28"/>
                  </a:lnTo>
                  <a:lnTo>
                    <a:pt x="290" y="28"/>
                  </a:lnTo>
                  <a:close/>
                  <a:moveTo>
                    <a:pt x="255" y="28"/>
                  </a:moveTo>
                  <a:lnTo>
                    <a:pt x="233" y="28"/>
                  </a:lnTo>
                  <a:lnTo>
                    <a:pt x="233" y="39"/>
                  </a:lnTo>
                  <a:lnTo>
                    <a:pt x="255" y="39"/>
                  </a:lnTo>
                  <a:lnTo>
                    <a:pt x="255" y="28"/>
                  </a:lnTo>
                  <a:lnTo>
                    <a:pt x="255" y="28"/>
                  </a:lnTo>
                  <a:close/>
                  <a:moveTo>
                    <a:pt x="222" y="28"/>
                  </a:moveTo>
                  <a:lnTo>
                    <a:pt x="199" y="28"/>
                  </a:lnTo>
                  <a:lnTo>
                    <a:pt x="199" y="39"/>
                  </a:lnTo>
                  <a:lnTo>
                    <a:pt x="222" y="39"/>
                  </a:lnTo>
                  <a:lnTo>
                    <a:pt x="222" y="28"/>
                  </a:lnTo>
                  <a:lnTo>
                    <a:pt x="222" y="28"/>
                  </a:lnTo>
                  <a:close/>
                  <a:moveTo>
                    <a:pt x="189" y="28"/>
                  </a:moveTo>
                  <a:lnTo>
                    <a:pt x="166" y="28"/>
                  </a:lnTo>
                  <a:lnTo>
                    <a:pt x="166" y="39"/>
                  </a:lnTo>
                  <a:lnTo>
                    <a:pt x="189" y="39"/>
                  </a:lnTo>
                  <a:lnTo>
                    <a:pt x="189" y="28"/>
                  </a:lnTo>
                  <a:lnTo>
                    <a:pt x="189" y="28"/>
                  </a:lnTo>
                  <a:close/>
                  <a:moveTo>
                    <a:pt x="154" y="28"/>
                  </a:moveTo>
                  <a:lnTo>
                    <a:pt x="132" y="28"/>
                  </a:lnTo>
                  <a:lnTo>
                    <a:pt x="132" y="39"/>
                  </a:lnTo>
                  <a:lnTo>
                    <a:pt x="154" y="39"/>
                  </a:lnTo>
                  <a:lnTo>
                    <a:pt x="154" y="28"/>
                  </a:lnTo>
                  <a:lnTo>
                    <a:pt x="154" y="2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Freeform 50">
              <a:extLst>
                <a:ext uri="{FF2B5EF4-FFF2-40B4-BE49-F238E27FC236}">
                  <a16:creationId xmlns:a16="http://schemas.microsoft.com/office/drawing/2014/main" id="{4A05D3FB-F639-4B52-8B7D-12227D19D5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2679" y="3017156"/>
              <a:ext cx="137533" cy="1243777"/>
            </a:xfrm>
            <a:custGeom>
              <a:avLst/>
              <a:gdLst>
                <a:gd name="T0" fmla="*/ 39 w 69"/>
                <a:gd name="T1" fmla="*/ 99 h 624"/>
                <a:gd name="T2" fmla="*/ 29 w 69"/>
                <a:gd name="T3" fmla="*/ 121 h 624"/>
                <a:gd name="T4" fmla="*/ 39 w 69"/>
                <a:gd name="T5" fmla="*/ 121 h 624"/>
                <a:gd name="T6" fmla="*/ 39 w 69"/>
                <a:gd name="T7" fmla="*/ 132 h 624"/>
                <a:gd name="T8" fmla="*/ 29 w 69"/>
                <a:gd name="T9" fmla="*/ 155 h 624"/>
                <a:gd name="T10" fmla="*/ 39 w 69"/>
                <a:gd name="T11" fmla="*/ 155 h 624"/>
                <a:gd name="T12" fmla="*/ 39 w 69"/>
                <a:gd name="T13" fmla="*/ 167 h 624"/>
                <a:gd name="T14" fmla="*/ 29 w 69"/>
                <a:gd name="T15" fmla="*/ 188 h 624"/>
                <a:gd name="T16" fmla="*/ 39 w 69"/>
                <a:gd name="T17" fmla="*/ 188 h 624"/>
                <a:gd name="T18" fmla="*/ 39 w 69"/>
                <a:gd name="T19" fmla="*/ 200 h 624"/>
                <a:gd name="T20" fmla="*/ 29 w 69"/>
                <a:gd name="T21" fmla="*/ 222 h 624"/>
                <a:gd name="T22" fmla="*/ 39 w 69"/>
                <a:gd name="T23" fmla="*/ 222 h 624"/>
                <a:gd name="T24" fmla="*/ 39 w 69"/>
                <a:gd name="T25" fmla="*/ 233 h 624"/>
                <a:gd name="T26" fmla="*/ 29 w 69"/>
                <a:gd name="T27" fmla="*/ 256 h 624"/>
                <a:gd name="T28" fmla="*/ 39 w 69"/>
                <a:gd name="T29" fmla="*/ 256 h 624"/>
                <a:gd name="T30" fmla="*/ 39 w 69"/>
                <a:gd name="T31" fmla="*/ 268 h 624"/>
                <a:gd name="T32" fmla="*/ 29 w 69"/>
                <a:gd name="T33" fmla="*/ 290 h 624"/>
                <a:gd name="T34" fmla="*/ 39 w 69"/>
                <a:gd name="T35" fmla="*/ 290 h 624"/>
                <a:gd name="T36" fmla="*/ 39 w 69"/>
                <a:gd name="T37" fmla="*/ 301 h 624"/>
                <a:gd name="T38" fmla="*/ 29 w 69"/>
                <a:gd name="T39" fmla="*/ 324 h 624"/>
                <a:gd name="T40" fmla="*/ 39 w 69"/>
                <a:gd name="T41" fmla="*/ 324 h 624"/>
                <a:gd name="T42" fmla="*/ 39 w 69"/>
                <a:gd name="T43" fmla="*/ 334 h 624"/>
                <a:gd name="T44" fmla="*/ 29 w 69"/>
                <a:gd name="T45" fmla="*/ 357 h 624"/>
                <a:gd name="T46" fmla="*/ 39 w 69"/>
                <a:gd name="T47" fmla="*/ 357 h 624"/>
                <a:gd name="T48" fmla="*/ 39 w 69"/>
                <a:gd name="T49" fmla="*/ 369 h 624"/>
                <a:gd name="T50" fmla="*/ 29 w 69"/>
                <a:gd name="T51" fmla="*/ 391 h 624"/>
                <a:gd name="T52" fmla="*/ 39 w 69"/>
                <a:gd name="T53" fmla="*/ 391 h 624"/>
                <a:gd name="T54" fmla="*/ 39 w 69"/>
                <a:gd name="T55" fmla="*/ 402 h 624"/>
                <a:gd name="T56" fmla="*/ 29 w 69"/>
                <a:gd name="T57" fmla="*/ 425 h 624"/>
                <a:gd name="T58" fmla="*/ 39 w 69"/>
                <a:gd name="T59" fmla="*/ 425 h 624"/>
                <a:gd name="T60" fmla="*/ 29 w 69"/>
                <a:gd name="T61" fmla="*/ 456 h 624"/>
                <a:gd name="T62" fmla="*/ 39 w 69"/>
                <a:gd name="T63" fmla="*/ 435 h 624"/>
                <a:gd name="T64" fmla="*/ 29 w 69"/>
                <a:gd name="T65" fmla="*/ 435 h 624"/>
                <a:gd name="T66" fmla="*/ 39 w 69"/>
                <a:gd name="T67" fmla="*/ 466 h 624"/>
                <a:gd name="T68" fmla="*/ 29 w 69"/>
                <a:gd name="T69" fmla="*/ 489 h 624"/>
                <a:gd name="T70" fmla="*/ 29 w 69"/>
                <a:gd name="T71" fmla="*/ 466 h 624"/>
                <a:gd name="T72" fmla="*/ 39 w 69"/>
                <a:gd name="T73" fmla="*/ 501 h 624"/>
                <a:gd name="T74" fmla="*/ 29 w 69"/>
                <a:gd name="T75" fmla="*/ 523 h 624"/>
                <a:gd name="T76" fmla="*/ 29 w 69"/>
                <a:gd name="T77" fmla="*/ 501 h 624"/>
                <a:gd name="T78" fmla="*/ 39 w 69"/>
                <a:gd name="T79" fmla="*/ 534 h 624"/>
                <a:gd name="T80" fmla="*/ 29 w 69"/>
                <a:gd name="T81" fmla="*/ 557 h 624"/>
                <a:gd name="T82" fmla="*/ 29 w 69"/>
                <a:gd name="T83" fmla="*/ 534 h 624"/>
                <a:gd name="T84" fmla="*/ 39 w 69"/>
                <a:gd name="T85" fmla="*/ 567 h 624"/>
                <a:gd name="T86" fmla="*/ 29 w 69"/>
                <a:gd name="T87" fmla="*/ 590 h 624"/>
                <a:gd name="T88" fmla="*/ 29 w 69"/>
                <a:gd name="T89" fmla="*/ 567 h 624"/>
                <a:gd name="T90" fmla="*/ 39 w 69"/>
                <a:gd name="T91" fmla="*/ 602 h 624"/>
                <a:gd name="T92" fmla="*/ 29 w 69"/>
                <a:gd name="T93" fmla="*/ 624 h 624"/>
                <a:gd name="T94" fmla="*/ 29 w 69"/>
                <a:gd name="T95" fmla="*/ 602 h 624"/>
                <a:gd name="T96" fmla="*/ 69 w 69"/>
                <a:gd name="T97" fmla="*/ 69 h 624"/>
                <a:gd name="T98" fmla="*/ 39 w 69"/>
                <a:gd name="T99" fmla="*/ 87 h 624"/>
                <a:gd name="T100" fmla="*/ 29 w 69"/>
                <a:gd name="T101" fmla="*/ 69 h 624"/>
                <a:gd name="T102" fmla="*/ 34 w 69"/>
                <a:gd name="T103" fmla="*/ 0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9" h="624">
                  <a:moveTo>
                    <a:pt x="39" y="121"/>
                  </a:moveTo>
                  <a:lnTo>
                    <a:pt x="39" y="99"/>
                  </a:lnTo>
                  <a:lnTo>
                    <a:pt x="29" y="99"/>
                  </a:lnTo>
                  <a:lnTo>
                    <a:pt x="29" y="121"/>
                  </a:lnTo>
                  <a:lnTo>
                    <a:pt x="39" y="121"/>
                  </a:lnTo>
                  <a:lnTo>
                    <a:pt x="39" y="121"/>
                  </a:lnTo>
                  <a:close/>
                  <a:moveTo>
                    <a:pt x="39" y="155"/>
                  </a:moveTo>
                  <a:lnTo>
                    <a:pt x="39" y="132"/>
                  </a:lnTo>
                  <a:lnTo>
                    <a:pt x="29" y="132"/>
                  </a:lnTo>
                  <a:lnTo>
                    <a:pt x="29" y="155"/>
                  </a:lnTo>
                  <a:lnTo>
                    <a:pt x="39" y="155"/>
                  </a:lnTo>
                  <a:lnTo>
                    <a:pt x="39" y="155"/>
                  </a:lnTo>
                  <a:close/>
                  <a:moveTo>
                    <a:pt x="39" y="188"/>
                  </a:moveTo>
                  <a:lnTo>
                    <a:pt x="39" y="167"/>
                  </a:lnTo>
                  <a:lnTo>
                    <a:pt x="29" y="167"/>
                  </a:lnTo>
                  <a:lnTo>
                    <a:pt x="29" y="188"/>
                  </a:lnTo>
                  <a:lnTo>
                    <a:pt x="39" y="188"/>
                  </a:lnTo>
                  <a:lnTo>
                    <a:pt x="39" y="188"/>
                  </a:lnTo>
                  <a:close/>
                  <a:moveTo>
                    <a:pt x="39" y="222"/>
                  </a:moveTo>
                  <a:lnTo>
                    <a:pt x="39" y="200"/>
                  </a:lnTo>
                  <a:lnTo>
                    <a:pt x="29" y="200"/>
                  </a:lnTo>
                  <a:lnTo>
                    <a:pt x="29" y="222"/>
                  </a:lnTo>
                  <a:lnTo>
                    <a:pt x="39" y="222"/>
                  </a:lnTo>
                  <a:lnTo>
                    <a:pt x="39" y="222"/>
                  </a:lnTo>
                  <a:close/>
                  <a:moveTo>
                    <a:pt x="39" y="256"/>
                  </a:moveTo>
                  <a:lnTo>
                    <a:pt x="39" y="233"/>
                  </a:lnTo>
                  <a:lnTo>
                    <a:pt x="29" y="233"/>
                  </a:lnTo>
                  <a:lnTo>
                    <a:pt x="29" y="256"/>
                  </a:lnTo>
                  <a:lnTo>
                    <a:pt x="39" y="256"/>
                  </a:lnTo>
                  <a:lnTo>
                    <a:pt x="39" y="256"/>
                  </a:lnTo>
                  <a:close/>
                  <a:moveTo>
                    <a:pt x="39" y="290"/>
                  </a:moveTo>
                  <a:lnTo>
                    <a:pt x="39" y="268"/>
                  </a:lnTo>
                  <a:lnTo>
                    <a:pt x="29" y="268"/>
                  </a:lnTo>
                  <a:lnTo>
                    <a:pt x="29" y="290"/>
                  </a:lnTo>
                  <a:lnTo>
                    <a:pt x="39" y="290"/>
                  </a:lnTo>
                  <a:lnTo>
                    <a:pt x="39" y="290"/>
                  </a:lnTo>
                  <a:close/>
                  <a:moveTo>
                    <a:pt x="39" y="324"/>
                  </a:moveTo>
                  <a:lnTo>
                    <a:pt x="39" y="301"/>
                  </a:lnTo>
                  <a:lnTo>
                    <a:pt x="29" y="301"/>
                  </a:lnTo>
                  <a:lnTo>
                    <a:pt x="29" y="324"/>
                  </a:lnTo>
                  <a:lnTo>
                    <a:pt x="39" y="324"/>
                  </a:lnTo>
                  <a:lnTo>
                    <a:pt x="39" y="324"/>
                  </a:lnTo>
                  <a:close/>
                  <a:moveTo>
                    <a:pt x="39" y="357"/>
                  </a:moveTo>
                  <a:lnTo>
                    <a:pt x="39" y="334"/>
                  </a:lnTo>
                  <a:lnTo>
                    <a:pt x="29" y="334"/>
                  </a:lnTo>
                  <a:lnTo>
                    <a:pt x="29" y="357"/>
                  </a:lnTo>
                  <a:lnTo>
                    <a:pt x="39" y="357"/>
                  </a:lnTo>
                  <a:lnTo>
                    <a:pt x="39" y="357"/>
                  </a:lnTo>
                  <a:close/>
                  <a:moveTo>
                    <a:pt x="39" y="391"/>
                  </a:moveTo>
                  <a:lnTo>
                    <a:pt x="39" y="369"/>
                  </a:lnTo>
                  <a:lnTo>
                    <a:pt x="29" y="369"/>
                  </a:lnTo>
                  <a:lnTo>
                    <a:pt x="29" y="391"/>
                  </a:lnTo>
                  <a:lnTo>
                    <a:pt x="39" y="391"/>
                  </a:lnTo>
                  <a:lnTo>
                    <a:pt x="39" y="391"/>
                  </a:lnTo>
                  <a:close/>
                  <a:moveTo>
                    <a:pt x="39" y="425"/>
                  </a:moveTo>
                  <a:lnTo>
                    <a:pt x="39" y="402"/>
                  </a:lnTo>
                  <a:lnTo>
                    <a:pt x="29" y="402"/>
                  </a:lnTo>
                  <a:lnTo>
                    <a:pt x="29" y="425"/>
                  </a:lnTo>
                  <a:lnTo>
                    <a:pt x="39" y="425"/>
                  </a:lnTo>
                  <a:lnTo>
                    <a:pt x="39" y="425"/>
                  </a:lnTo>
                  <a:close/>
                  <a:moveTo>
                    <a:pt x="29" y="435"/>
                  </a:moveTo>
                  <a:lnTo>
                    <a:pt x="29" y="456"/>
                  </a:lnTo>
                  <a:lnTo>
                    <a:pt x="39" y="456"/>
                  </a:lnTo>
                  <a:lnTo>
                    <a:pt x="39" y="435"/>
                  </a:lnTo>
                  <a:lnTo>
                    <a:pt x="29" y="435"/>
                  </a:lnTo>
                  <a:lnTo>
                    <a:pt x="29" y="435"/>
                  </a:lnTo>
                  <a:close/>
                  <a:moveTo>
                    <a:pt x="29" y="466"/>
                  </a:moveTo>
                  <a:lnTo>
                    <a:pt x="39" y="466"/>
                  </a:lnTo>
                  <a:lnTo>
                    <a:pt x="39" y="489"/>
                  </a:lnTo>
                  <a:lnTo>
                    <a:pt x="29" y="489"/>
                  </a:lnTo>
                  <a:lnTo>
                    <a:pt x="29" y="466"/>
                  </a:lnTo>
                  <a:lnTo>
                    <a:pt x="29" y="466"/>
                  </a:lnTo>
                  <a:close/>
                  <a:moveTo>
                    <a:pt x="29" y="501"/>
                  </a:moveTo>
                  <a:lnTo>
                    <a:pt x="39" y="501"/>
                  </a:lnTo>
                  <a:lnTo>
                    <a:pt x="39" y="523"/>
                  </a:lnTo>
                  <a:lnTo>
                    <a:pt x="29" y="523"/>
                  </a:lnTo>
                  <a:lnTo>
                    <a:pt x="29" y="501"/>
                  </a:lnTo>
                  <a:lnTo>
                    <a:pt x="29" y="501"/>
                  </a:lnTo>
                  <a:close/>
                  <a:moveTo>
                    <a:pt x="29" y="534"/>
                  </a:moveTo>
                  <a:lnTo>
                    <a:pt x="39" y="534"/>
                  </a:lnTo>
                  <a:lnTo>
                    <a:pt x="39" y="557"/>
                  </a:lnTo>
                  <a:lnTo>
                    <a:pt x="29" y="557"/>
                  </a:lnTo>
                  <a:lnTo>
                    <a:pt x="29" y="534"/>
                  </a:lnTo>
                  <a:lnTo>
                    <a:pt x="29" y="534"/>
                  </a:lnTo>
                  <a:close/>
                  <a:moveTo>
                    <a:pt x="29" y="567"/>
                  </a:moveTo>
                  <a:lnTo>
                    <a:pt x="39" y="567"/>
                  </a:lnTo>
                  <a:lnTo>
                    <a:pt x="39" y="590"/>
                  </a:lnTo>
                  <a:lnTo>
                    <a:pt x="29" y="590"/>
                  </a:lnTo>
                  <a:lnTo>
                    <a:pt x="29" y="567"/>
                  </a:lnTo>
                  <a:lnTo>
                    <a:pt x="29" y="567"/>
                  </a:lnTo>
                  <a:close/>
                  <a:moveTo>
                    <a:pt x="29" y="602"/>
                  </a:moveTo>
                  <a:lnTo>
                    <a:pt x="39" y="602"/>
                  </a:lnTo>
                  <a:lnTo>
                    <a:pt x="39" y="624"/>
                  </a:lnTo>
                  <a:lnTo>
                    <a:pt x="29" y="624"/>
                  </a:lnTo>
                  <a:lnTo>
                    <a:pt x="29" y="602"/>
                  </a:lnTo>
                  <a:lnTo>
                    <a:pt x="29" y="602"/>
                  </a:lnTo>
                  <a:close/>
                  <a:moveTo>
                    <a:pt x="34" y="0"/>
                  </a:moveTo>
                  <a:lnTo>
                    <a:pt x="69" y="69"/>
                  </a:lnTo>
                  <a:lnTo>
                    <a:pt x="39" y="69"/>
                  </a:lnTo>
                  <a:lnTo>
                    <a:pt x="39" y="87"/>
                  </a:lnTo>
                  <a:lnTo>
                    <a:pt x="29" y="87"/>
                  </a:lnTo>
                  <a:lnTo>
                    <a:pt x="29" y="69"/>
                  </a:lnTo>
                  <a:lnTo>
                    <a:pt x="0" y="69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83" name="Picture 4" descr="C:\Users\Hammett Mike\Desktop\96914107_illustration-[Converted].png">
              <a:extLst>
                <a:ext uri="{FF2B5EF4-FFF2-40B4-BE49-F238E27FC236}">
                  <a16:creationId xmlns:a16="http://schemas.microsoft.com/office/drawing/2014/main" id="{E93F84FA-A9A2-49F8-A64A-98F9B3D41C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398" y="1602260"/>
              <a:ext cx="528217" cy="835607"/>
            </a:xfrm>
            <a:prstGeom prst="rect">
              <a:avLst/>
            </a:prstGeom>
            <a:noFill/>
          </p:spPr>
        </p:pic>
        <p:pic>
          <p:nvPicPr>
            <p:cNvPr id="84" name="Picture 4" descr="C:\Users\Hammett Mike\Desktop\96914107_illustration-[Converted].png">
              <a:extLst>
                <a:ext uri="{FF2B5EF4-FFF2-40B4-BE49-F238E27FC236}">
                  <a16:creationId xmlns:a16="http://schemas.microsoft.com/office/drawing/2014/main" id="{CFFFA5B1-1711-4255-A92F-174BFDE06D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076375" y="2075880"/>
              <a:ext cx="754078" cy="1140531"/>
            </a:xfrm>
            <a:prstGeom prst="rect">
              <a:avLst/>
            </a:prstGeom>
            <a:noFill/>
          </p:spPr>
        </p:pic>
        <p:sp>
          <p:nvSpPr>
            <p:cNvPr id="7" name="Freeform 33">
              <a:extLst>
                <a:ext uri="{FF2B5EF4-FFF2-40B4-BE49-F238E27FC236}">
                  <a16:creationId xmlns:a16="http://schemas.microsoft.com/office/drawing/2014/main" id="{ADDC32A9-14A1-F324-DB53-747A953F6FC5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116584" y="4912212"/>
              <a:ext cx="980399" cy="141722"/>
            </a:xfrm>
            <a:custGeom>
              <a:avLst/>
              <a:gdLst>
                <a:gd name="T0" fmla="*/ 361 w 459"/>
                <a:gd name="T1" fmla="*/ 29 h 68"/>
                <a:gd name="T2" fmla="*/ 338 w 459"/>
                <a:gd name="T3" fmla="*/ 39 h 68"/>
                <a:gd name="T4" fmla="*/ 338 w 459"/>
                <a:gd name="T5" fmla="*/ 29 h 68"/>
                <a:gd name="T6" fmla="*/ 390 w 459"/>
                <a:gd name="T7" fmla="*/ 0 h 68"/>
                <a:gd name="T8" fmla="*/ 371 w 459"/>
                <a:gd name="T9" fmla="*/ 29 h 68"/>
                <a:gd name="T10" fmla="*/ 390 w 459"/>
                <a:gd name="T11" fmla="*/ 39 h 68"/>
                <a:gd name="T12" fmla="*/ 459 w 459"/>
                <a:gd name="T13" fmla="*/ 33 h 68"/>
                <a:gd name="T14" fmla="*/ 0 w 459"/>
                <a:gd name="T15" fmla="*/ 29 h 68"/>
                <a:gd name="T16" fmla="*/ 23 w 459"/>
                <a:gd name="T17" fmla="*/ 39 h 68"/>
                <a:gd name="T18" fmla="*/ 0 w 459"/>
                <a:gd name="T19" fmla="*/ 29 h 68"/>
                <a:gd name="T20" fmla="*/ 35 w 459"/>
                <a:gd name="T21" fmla="*/ 29 h 68"/>
                <a:gd name="T22" fmla="*/ 57 w 459"/>
                <a:gd name="T23" fmla="*/ 39 h 68"/>
                <a:gd name="T24" fmla="*/ 35 w 459"/>
                <a:gd name="T25" fmla="*/ 29 h 68"/>
                <a:gd name="T26" fmla="*/ 68 w 459"/>
                <a:gd name="T27" fmla="*/ 29 h 68"/>
                <a:gd name="T28" fmla="*/ 91 w 459"/>
                <a:gd name="T29" fmla="*/ 39 h 68"/>
                <a:gd name="T30" fmla="*/ 68 w 459"/>
                <a:gd name="T31" fmla="*/ 29 h 68"/>
                <a:gd name="T32" fmla="*/ 101 w 459"/>
                <a:gd name="T33" fmla="*/ 29 h 68"/>
                <a:gd name="T34" fmla="*/ 124 w 459"/>
                <a:gd name="T35" fmla="*/ 39 h 68"/>
                <a:gd name="T36" fmla="*/ 101 w 459"/>
                <a:gd name="T37" fmla="*/ 29 h 68"/>
                <a:gd name="T38" fmla="*/ 136 w 459"/>
                <a:gd name="T39" fmla="*/ 29 h 68"/>
                <a:gd name="T40" fmla="*/ 159 w 459"/>
                <a:gd name="T41" fmla="*/ 39 h 68"/>
                <a:gd name="T42" fmla="*/ 136 w 459"/>
                <a:gd name="T43" fmla="*/ 29 h 68"/>
                <a:gd name="T44" fmla="*/ 169 w 459"/>
                <a:gd name="T45" fmla="*/ 29 h 68"/>
                <a:gd name="T46" fmla="*/ 192 w 459"/>
                <a:gd name="T47" fmla="*/ 39 h 68"/>
                <a:gd name="T48" fmla="*/ 169 w 459"/>
                <a:gd name="T49" fmla="*/ 29 h 68"/>
                <a:gd name="T50" fmla="*/ 203 w 459"/>
                <a:gd name="T51" fmla="*/ 29 h 68"/>
                <a:gd name="T52" fmla="*/ 225 w 459"/>
                <a:gd name="T53" fmla="*/ 39 h 68"/>
                <a:gd name="T54" fmla="*/ 203 w 459"/>
                <a:gd name="T55" fmla="*/ 29 h 68"/>
                <a:gd name="T56" fmla="*/ 237 w 459"/>
                <a:gd name="T57" fmla="*/ 29 h 68"/>
                <a:gd name="T58" fmla="*/ 260 w 459"/>
                <a:gd name="T59" fmla="*/ 39 h 68"/>
                <a:gd name="T60" fmla="*/ 237 w 459"/>
                <a:gd name="T61" fmla="*/ 29 h 68"/>
                <a:gd name="T62" fmla="*/ 270 w 459"/>
                <a:gd name="T63" fmla="*/ 29 h 68"/>
                <a:gd name="T64" fmla="*/ 293 w 459"/>
                <a:gd name="T65" fmla="*/ 39 h 68"/>
                <a:gd name="T66" fmla="*/ 270 w 459"/>
                <a:gd name="T67" fmla="*/ 29 h 68"/>
                <a:gd name="T68" fmla="*/ 304 w 459"/>
                <a:gd name="T69" fmla="*/ 29 h 68"/>
                <a:gd name="T70" fmla="*/ 326 w 459"/>
                <a:gd name="T71" fmla="*/ 39 h 68"/>
                <a:gd name="T72" fmla="*/ 304 w 459"/>
                <a:gd name="T73" fmla="*/ 2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9" h="68">
                  <a:moveTo>
                    <a:pt x="338" y="29"/>
                  </a:moveTo>
                  <a:lnTo>
                    <a:pt x="361" y="29"/>
                  </a:lnTo>
                  <a:lnTo>
                    <a:pt x="361" y="39"/>
                  </a:lnTo>
                  <a:lnTo>
                    <a:pt x="338" y="39"/>
                  </a:lnTo>
                  <a:lnTo>
                    <a:pt x="338" y="29"/>
                  </a:lnTo>
                  <a:lnTo>
                    <a:pt x="338" y="29"/>
                  </a:lnTo>
                  <a:close/>
                  <a:moveTo>
                    <a:pt x="459" y="33"/>
                  </a:moveTo>
                  <a:lnTo>
                    <a:pt x="390" y="0"/>
                  </a:lnTo>
                  <a:lnTo>
                    <a:pt x="390" y="29"/>
                  </a:lnTo>
                  <a:lnTo>
                    <a:pt x="371" y="29"/>
                  </a:lnTo>
                  <a:lnTo>
                    <a:pt x="371" y="39"/>
                  </a:lnTo>
                  <a:lnTo>
                    <a:pt x="390" y="39"/>
                  </a:lnTo>
                  <a:lnTo>
                    <a:pt x="390" y="68"/>
                  </a:lnTo>
                  <a:lnTo>
                    <a:pt x="459" y="33"/>
                  </a:lnTo>
                  <a:lnTo>
                    <a:pt x="459" y="33"/>
                  </a:lnTo>
                  <a:close/>
                  <a:moveTo>
                    <a:pt x="0" y="29"/>
                  </a:moveTo>
                  <a:lnTo>
                    <a:pt x="23" y="29"/>
                  </a:lnTo>
                  <a:lnTo>
                    <a:pt x="23" y="39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0" y="29"/>
                  </a:lnTo>
                  <a:close/>
                  <a:moveTo>
                    <a:pt x="35" y="29"/>
                  </a:moveTo>
                  <a:lnTo>
                    <a:pt x="57" y="29"/>
                  </a:lnTo>
                  <a:lnTo>
                    <a:pt x="57" y="39"/>
                  </a:lnTo>
                  <a:lnTo>
                    <a:pt x="35" y="39"/>
                  </a:lnTo>
                  <a:lnTo>
                    <a:pt x="35" y="29"/>
                  </a:lnTo>
                  <a:lnTo>
                    <a:pt x="35" y="29"/>
                  </a:lnTo>
                  <a:close/>
                  <a:moveTo>
                    <a:pt x="68" y="29"/>
                  </a:moveTo>
                  <a:lnTo>
                    <a:pt x="91" y="29"/>
                  </a:lnTo>
                  <a:lnTo>
                    <a:pt x="91" y="39"/>
                  </a:lnTo>
                  <a:lnTo>
                    <a:pt x="68" y="39"/>
                  </a:lnTo>
                  <a:lnTo>
                    <a:pt x="68" y="29"/>
                  </a:lnTo>
                  <a:lnTo>
                    <a:pt x="68" y="29"/>
                  </a:lnTo>
                  <a:close/>
                  <a:moveTo>
                    <a:pt x="101" y="29"/>
                  </a:moveTo>
                  <a:lnTo>
                    <a:pt x="124" y="29"/>
                  </a:lnTo>
                  <a:lnTo>
                    <a:pt x="124" y="39"/>
                  </a:lnTo>
                  <a:lnTo>
                    <a:pt x="101" y="39"/>
                  </a:lnTo>
                  <a:lnTo>
                    <a:pt x="101" y="29"/>
                  </a:lnTo>
                  <a:lnTo>
                    <a:pt x="101" y="29"/>
                  </a:lnTo>
                  <a:close/>
                  <a:moveTo>
                    <a:pt x="136" y="29"/>
                  </a:moveTo>
                  <a:lnTo>
                    <a:pt x="159" y="29"/>
                  </a:lnTo>
                  <a:lnTo>
                    <a:pt x="159" y="39"/>
                  </a:lnTo>
                  <a:lnTo>
                    <a:pt x="136" y="39"/>
                  </a:lnTo>
                  <a:lnTo>
                    <a:pt x="136" y="29"/>
                  </a:lnTo>
                  <a:lnTo>
                    <a:pt x="136" y="29"/>
                  </a:lnTo>
                  <a:close/>
                  <a:moveTo>
                    <a:pt x="169" y="29"/>
                  </a:moveTo>
                  <a:lnTo>
                    <a:pt x="192" y="29"/>
                  </a:lnTo>
                  <a:lnTo>
                    <a:pt x="192" y="39"/>
                  </a:lnTo>
                  <a:lnTo>
                    <a:pt x="169" y="39"/>
                  </a:lnTo>
                  <a:lnTo>
                    <a:pt x="169" y="29"/>
                  </a:lnTo>
                  <a:lnTo>
                    <a:pt x="169" y="29"/>
                  </a:lnTo>
                  <a:close/>
                  <a:moveTo>
                    <a:pt x="203" y="29"/>
                  </a:moveTo>
                  <a:lnTo>
                    <a:pt x="225" y="29"/>
                  </a:lnTo>
                  <a:lnTo>
                    <a:pt x="225" y="39"/>
                  </a:lnTo>
                  <a:lnTo>
                    <a:pt x="203" y="39"/>
                  </a:lnTo>
                  <a:lnTo>
                    <a:pt x="203" y="29"/>
                  </a:lnTo>
                  <a:lnTo>
                    <a:pt x="203" y="29"/>
                  </a:lnTo>
                  <a:close/>
                  <a:moveTo>
                    <a:pt x="237" y="29"/>
                  </a:moveTo>
                  <a:lnTo>
                    <a:pt x="260" y="29"/>
                  </a:lnTo>
                  <a:lnTo>
                    <a:pt x="260" y="39"/>
                  </a:lnTo>
                  <a:lnTo>
                    <a:pt x="237" y="39"/>
                  </a:lnTo>
                  <a:lnTo>
                    <a:pt x="237" y="29"/>
                  </a:lnTo>
                  <a:lnTo>
                    <a:pt x="237" y="29"/>
                  </a:lnTo>
                  <a:close/>
                  <a:moveTo>
                    <a:pt x="270" y="29"/>
                  </a:moveTo>
                  <a:lnTo>
                    <a:pt x="293" y="29"/>
                  </a:lnTo>
                  <a:lnTo>
                    <a:pt x="293" y="39"/>
                  </a:lnTo>
                  <a:lnTo>
                    <a:pt x="270" y="39"/>
                  </a:lnTo>
                  <a:lnTo>
                    <a:pt x="270" y="29"/>
                  </a:lnTo>
                  <a:lnTo>
                    <a:pt x="270" y="29"/>
                  </a:lnTo>
                  <a:close/>
                  <a:moveTo>
                    <a:pt x="304" y="29"/>
                  </a:moveTo>
                  <a:lnTo>
                    <a:pt x="326" y="29"/>
                  </a:lnTo>
                  <a:lnTo>
                    <a:pt x="326" y="39"/>
                  </a:lnTo>
                  <a:lnTo>
                    <a:pt x="304" y="39"/>
                  </a:lnTo>
                  <a:lnTo>
                    <a:pt x="304" y="29"/>
                  </a:lnTo>
                  <a:lnTo>
                    <a:pt x="304" y="2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85" name="Picture 4" descr="C:\Users\Hammett Mike\Desktop\96914107_illustration-[Converted].png">
              <a:extLst>
                <a:ext uri="{FF2B5EF4-FFF2-40B4-BE49-F238E27FC236}">
                  <a16:creationId xmlns:a16="http://schemas.microsoft.com/office/drawing/2014/main" id="{9180D2F7-1874-4B6B-A6C0-07BB0E9F23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105763" y="2651389"/>
              <a:ext cx="676115" cy="1213160"/>
            </a:xfrm>
            <a:prstGeom prst="rect">
              <a:avLst/>
            </a:prstGeom>
            <a:noFill/>
          </p:spPr>
        </p:pic>
        <p:pic>
          <p:nvPicPr>
            <p:cNvPr id="86" name="Picture 4" descr="C:\Users\Hammett Mike\Desktop\96914107_illustration-[Converted].png">
              <a:extLst>
                <a:ext uri="{FF2B5EF4-FFF2-40B4-BE49-F238E27FC236}">
                  <a16:creationId xmlns:a16="http://schemas.microsoft.com/office/drawing/2014/main" id="{2DA7A694-B8E8-46E7-AC60-8ECD299607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046" y="3851557"/>
              <a:ext cx="856646" cy="631855"/>
            </a:xfrm>
            <a:prstGeom prst="rect">
              <a:avLst/>
            </a:prstGeom>
            <a:noFill/>
          </p:spPr>
        </p:pic>
        <p:pic>
          <p:nvPicPr>
            <p:cNvPr id="87" name="Picture 4" descr="C:\Users\Hammett Mike\Desktop\96914107_illustration-[Converted].png">
              <a:extLst>
                <a:ext uri="{FF2B5EF4-FFF2-40B4-BE49-F238E27FC236}">
                  <a16:creationId xmlns:a16="http://schemas.microsoft.com/office/drawing/2014/main" id="{50B36C07-1A47-450B-8F9B-7020CCC82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2721" y="889558"/>
              <a:ext cx="936139" cy="842051"/>
            </a:xfrm>
            <a:prstGeom prst="rect">
              <a:avLst/>
            </a:prstGeom>
            <a:noFill/>
          </p:spPr>
        </p:pic>
        <p:sp>
          <p:nvSpPr>
            <p:cNvPr id="90" name="Freeform 38">
              <a:extLst>
                <a:ext uri="{FF2B5EF4-FFF2-40B4-BE49-F238E27FC236}">
                  <a16:creationId xmlns:a16="http://schemas.microsoft.com/office/drawing/2014/main" id="{D64919EC-66E6-4DDB-A582-57E7C7E8663B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2293483" y="2390119"/>
              <a:ext cx="251283" cy="325046"/>
            </a:xfrm>
            <a:custGeom>
              <a:avLst/>
              <a:gdLst>
                <a:gd name="T0" fmla="*/ 29 w 69"/>
                <a:gd name="T1" fmla="*/ 121 h 156"/>
                <a:gd name="T2" fmla="*/ 29 w 69"/>
                <a:gd name="T3" fmla="*/ 98 h 156"/>
                <a:gd name="T4" fmla="*/ 41 w 69"/>
                <a:gd name="T5" fmla="*/ 98 h 156"/>
                <a:gd name="T6" fmla="*/ 41 w 69"/>
                <a:gd name="T7" fmla="*/ 121 h 156"/>
                <a:gd name="T8" fmla="*/ 29 w 69"/>
                <a:gd name="T9" fmla="*/ 121 h 156"/>
                <a:gd name="T10" fmla="*/ 29 w 69"/>
                <a:gd name="T11" fmla="*/ 121 h 156"/>
                <a:gd name="T12" fmla="*/ 35 w 69"/>
                <a:gd name="T13" fmla="*/ 0 h 156"/>
                <a:gd name="T14" fmla="*/ 0 w 69"/>
                <a:gd name="T15" fmla="*/ 69 h 156"/>
                <a:gd name="T16" fmla="*/ 29 w 69"/>
                <a:gd name="T17" fmla="*/ 69 h 156"/>
                <a:gd name="T18" fmla="*/ 29 w 69"/>
                <a:gd name="T19" fmla="*/ 88 h 156"/>
                <a:gd name="T20" fmla="*/ 41 w 69"/>
                <a:gd name="T21" fmla="*/ 88 h 156"/>
                <a:gd name="T22" fmla="*/ 41 w 69"/>
                <a:gd name="T23" fmla="*/ 69 h 156"/>
                <a:gd name="T24" fmla="*/ 69 w 69"/>
                <a:gd name="T25" fmla="*/ 69 h 156"/>
                <a:gd name="T26" fmla="*/ 35 w 69"/>
                <a:gd name="T27" fmla="*/ 0 h 156"/>
                <a:gd name="T28" fmla="*/ 35 w 69"/>
                <a:gd name="T29" fmla="*/ 0 h 156"/>
                <a:gd name="T30" fmla="*/ 29 w 69"/>
                <a:gd name="T31" fmla="*/ 156 h 156"/>
                <a:gd name="T32" fmla="*/ 29 w 69"/>
                <a:gd name="T33" fmla="*/ 133 h 156"/>
                <a:gd name="T34" fmla="*/ 41 w 69"/>
                <a:gd name="T35" fmla="*/ 133 h 156"/>
                <a:gd name="T36" fmla="*/ 41 w 69"/>
                <a:gd name="T37" fmla="*/ 156 h 156"/>
                <a:gd name="T38" fmla="*/ 29 w 69"/>
                <a:gd name="T39" fmla="*/ 156 h 156"/>
                <a:gd name="T40" fmla="*/ 29 w 69"/>
                <a:gd name="T4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156">
                  <a:moveTo>
                    <a:pt x="29" y="121"/>
                  </a:moveTo>
                  <a:lnTo>
                    <a:pt x="29" y="98"/>
                  </a:lnTo>
                  <a:lnTo>
                    <a:pt x="41" y="98"/>
                  </a:lnTo>
                  <a:lnTo>
                    <a:pt x="41" y="121"/>
                  </a:lnTo>
                  <a:lnTo>
                    <a:pt x="29" y="121"/>
                  </a:lnTo>
                  <a:lnTo>
                    <a:pt x="29" y="121"/>
                  </a:lnTo>
                  <a:close/>
                  <a:moveTo>
                    <a:pt x="35" y="0"/>
                  </a:moveTo>
                  <a:lnTo>
                    <a:pt x="0" y="69"/>
                  </a:lnTo>
                  <a:lnTo>
                    <a:pt x="29" y="69"/>
                  </a:lnTo>
                  <a:lnTo>
                    <a:pt x="29" y="88"/>
                  </a:lnTo>
                  <a:lnTo>
                    <a:pt x="41" y="88"/>
                  </a:lnTo>
                  <a:lnTo>
                    <a:pt x="41" y="69"/>
                  </a:lnTo>
                  <a:lnTo>
                    <a:pt x="69" y="69"/>
                  </a:lnTo>
                  <a:lnTo>
                    <a:pt x="35" y="0"/>
                  </a:lnTo>
                  <a:lnTo>
                    <a:pt x="35" y="0"/>
                  </a:lnTo>
                  <a:close/>
                  <a:moveTo>
                    <a:pt x="29" y="156"/>
                  </a:moveTo>
                  <a:lnTo>
                    <a:pt x="29" y="133"/>
                  </a:lnTo>
                  <a:lnTo>
                    <a:pt x="41" y="133"/>
                  </a:lnTo>
                  <a:lnTo>
                    <a:pt x="41" y="156"/>
                  </a:lnTo>
                  <a:lnTo>
                    <a:pt x="29" y="156"/>
                  </a:lnTo>
                  <a:lnTo>
                    <a:pt x="29" y="1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" name="Freeform 33">
              <a:extLst>
                <a:ext uri="{FF2B5EF4-FFF2-40B4-BE49-F238E27FC236}">
                  <a16:creationId xmlns:a16="http://schemas.microsoft.com/office/drawing/2014/main" id="{9BABFDB2-59B0-5483-E321-AE2ECD122671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4900301" y="1719879"/>
              <a:ext cx="902082" cy="293942"/>
            </a:xfrm>
            <a:custGeom>
              <a:avLst/>
              <a:gdLst>
                <a:gd name="T0" fmla="*/ 361 w 459"/>
                <a:gd name="T1" fmla="*/ 29 h 68"/>
                <a:gd name="T2" fmla="*/ 338 w 459"/>
                <a:gd name="T3" fmla="*/ 39 h 68"/>
                <a:gd name="T4" fmla="*/ 338 w 459"/>
                <a:gd name="T5" fmla="*/ 29 h 68"/>
                <a:gd name="T6" fmla="*/ 390 w 459"/>
                <a:gd name="T7" fmla="*/ 0 h 68"/>
                <a:gd name="T8" fmla="*/ 371 w 459"/>
                <a:gd name="T9" fmla="*/ 29 h 68"/>
                <a:gd name="T10" fmla="*/ 390 w 459"/>
                <a:gd name="T11" fmla="*/ 39 h 68"/>
                <a:gd name="T12" fmla="*/ 459 w 459"/>
                <a:gd name="T13" fmla="*/ 33 h 68"/>
                <a:gd name="T14" fmla="*/ 0 w 459"/>
                <a:gd name="T15" fmla="*/ 29 h 68"/>
                <a:gd name="T16" fmla="*/ 23 w 459"/>
                <a:gd name="T17" fmla="*/ 39 h 68"/>
                <a:gd name="T18" fmla="*/ 0 w 459"/>
                <a:gd name="T19" fmla="*/ 29 h 68"/>
                <a:gd name="T20" fmla="*/ 35 w 459"/>
                <a:gd name="T21" fmla="*/ 29 h 68"/>
                <a:gd name="T22" fmla="*/ 57 w 459"/>
                <a:gd name="T23" fmla="*/ 39 h 68"/>
                <a:gd name="T24" fmla="*/ 35 w 459"/>
                <a:gd name="T25" fmla="*/ 29 h 68"/>
                <a:gd name="T26" fmla="*/ 68 w 459"/>
                <a:gd name="T27" fmla="*/ 29 h 68"/>
                <a:gd name="T28" fmla="*/ 91 w 459"/>
                <a:gd name="T29" fmla="*/ 39 h 68"/>
                <a:gd name="T30" fmla="*/ 68 w 459"/>
                <a:gd name="T31" fmla="*/ 29 h 68"/>
                <a:gd name="T32" fmla="*/ 101 w 459"/>
                <a:gd name="T33" fmla="*/ 29 h 68"/>
                <a:gd name="T34" fmla="*/ 124 w 459"/>
                <a:gd name="T35" fmla="*/ 39 h 68"/>
                <a:gd name="T36" fmla="*/ 101 w 459"/>
                <a:gd name="T37" fmla="*/ 29 h 68"/>
                <a:gd name="T38" fmla="*/ 136 w 459"/>
                <a:gd name="T39" fmla="*/ 29 h 68"/>
                <a:gd name="T40" fmla="*/ 159 w 459"/>
                <a:gd name="T41" fmla="*/ 39 h 68"/>
                <a:gd name="T42" fmla="*/ 136 w 459"/>
                <a:gd name="T43" fmla="*/ 29 h 68"/>
                <a:gd name="T44" fmla="*/ 169 w 459"/>
                <a:gd name="T45" fmla="*/ 29 h 68"/>
                <a:gd name="T46" fmla="*/ 192 w 459"/>
                <a:gd name="T47" fmla="*/ 39 h 68"/>
                <a:gd name="T48" fmla="*/ 169 w 459"/>
                <a:gd name="T49" fmla="*/ 29 h 68"/>
                <a:gd name="T50" fmla="*/ 203 w 459"/>
                <a:gd name="T51" fmla="*/ 29 h 68"/>
                <a:gd name="T52" fmla="*/ 225 w 459"/>
                <a:gd name="T53" fmla="*/ 39 h 68"/>
                <a:gd name="T54" fmla="*/ 203 w 459"/>
                <a:gd name="T55" fmla="*/ 29 h 68"/>
                <a:gd name="T56" fmla="*/ 237 w 459"/>
                <a:gd name="T57" fmla="*/ 29 h 68"/>
                <a:gd name="T58" fmla="*/ 260 w 459"/>
                <a:gd name="T59" fmla="*/ 39 h 68"/>
                <a:gd name="T60" fmla="*/ 237 w 459"/>
                <a:gd name="T61" fmla="*/ 29 h 68"/>
                <a:gd name="T62" fmla="*/ 270 w 459"/>
                <a:gd name="T63" fmla="*/ 29 h 68"/>
                <a:gd name="T64" fmla="*/ 293 w 459"/>
                <a:gd name="T65" fmla="*/ 39 h 68"/>
                <a:gd name="T66" fmla="*/ 270 w 459"/>
                <a:gd name="T67" fmla="*/ 29 h 68"/>
                <a:gd name="T68" fmla="*/ 304 w 459"/>
                <a:gd name="T69" fmla="*/ 29 h 68"/>
                <a:gd name="T70" fmla="*/ 326 w 459"/>
                <a:gd name="T71" fmla="*/ 39 h 68"/>
                <a:gd name="T72" fmla="*/ 304 w 459"/>
                <a:gd name="T73" fmla="*/ 2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9" h="68">
                  <a:moveTo>
                    <a:pt x="338" y="29"/>
                  </a:moveTo>
                  <a:lnTo>
                    <a:pt x="361" y="29"/>
                  </a:lnTo>
                  <a:lnTo>
                    <a:pt x="361" y="39"/>
                  </a:lnTo>
                  <a:lnTo>
                    <a:pt x="338" y="39"/>
                  </a:lnTo>
                  <a:lnTo>
                    <a:pt x="338" y="29"/>
                  </a:lnTo>
                  <a:lnTo>
                    <a:pt x="338" y="29"/>
                  </a:lnTo>
                  <a:close/>
                  <a:moveTo>
                    <a:pt x="459" y="33"/>
                  </a:moveTo>
                  <a:lnTo>
                    <a:pt x="390" y="0"/>
                  </a:lnTo>
                  <a:lnTo>
                    <a:pt x="390" y="29"/>
                  </a:lnTo>
                  <a:lnTo>
                    <a:pt x="371" y="29"/>
                  </a:lnTo>
                  <a:lnTo>
                    <a:pt x="371" y="39"/>
                  </a:lnTo>
                  <a:lnTo>
                    <a:pt x="390" y="39"/>
                  </a:lnTo>
                  <a:lnTo>
                    <a:pt x="390" y="68"/>
                  </a:lnTo>
                  <a:lnTo>
                    <a:pt x="459" y="33"/>
                  </a:lnTo>
                  <a:lnTo>
                    <a:pt x="459" y="33"/>
                  </a:lnTo>
                  <a:close/>
                  <a:moveTo>
                    <a:pt x="0" y="29"/>
                  </a:moveTo>
                  <a:lnTo>
                    <a:pt x="23" y="29"/>
                  </a:lnTo>
                  <a:lnTo>
                    <a:pt x="23" y="39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0" y="29"/>
                  </a:lnTo>
                  <a:close/>
                  <a:moveTo>
                    <a:pt x="35" y="29"/>
                  </a:moveTo>
                  <a:lnTo>
                    <a:pt x="57" y="29"/>
                  </a:lnTo>
                  <a:lnTo>
                    <a:pt x="57" y="39"/>
                  </a:lnTo>
                  <a:lnTo>
                    <a:pt x="35" y="39"/>
                  </a:lnTo>
                  <a:lnTo>
                    <a:pt x="35" y="29"/>
                  </a:lnTo>
                  <a:lnTo>
                    <a:pt x="35" y="29"/>
                  </a:lnTo>
                  <a:close/>
                  <a:moveTo>
                    <a:pt x="68" y="29"/>
                  </a:moveTo>
                  <a:lnTo>
                    <a:pt x="91" y="29"/>
                  </a:lnTo>
                  <a:lnTo>
                    <a:pt x="91" y="39"/>
                  </a:lnTo>
                  <a:lnTo>
                    <a:pt x="68" y="39"/>
                  </a:lnTo>
                  <a:lnTo>
                    <a:pt x="68" y="29"/>
                  </a:lnTo>
                  <a:lnTo>
                    <a:pt x="68" y="29"/>
                  </a:lnTo>
                  <a:close/>
                  <a:moveTo>
                    <a:pt x="101" y="29"/>
                  </a:moveTo>
                  <a:lnTo>
                    <a:pt x="124" y="29"/>
                  </a:lnTo>
                  <a:lnTo>
                    <a:pt x="124" y="39"/>
                  </a:lnTo>
                  <a:lnTo>
                    <a:pt x="101" y="39"/>
                  </a:lnTo>
                  <a:lnTo>
                    <a:pt x="101" y="29"/>
                  </a:lnTo>
                  <a:lnTo>
                    <a:pt x="101" y="29"/>
                  </a:lnTo>
                  <a:close/>
                  <a:moveTo>
                    <a:pt x="136" y="29"/>
                  </a:moveTo>
                  <a:lnTo>
                    <a:pt x="159" y="29"/>
                  </a:lnTo>
                  <a:lnTo>
                    <a:pt x="159" y="39"/>
                  </a:lnTo>
                  <a:lnTo>
                    <a:pt x="136" y="39"/>
                  </a:lnTo>
                  <a:lnTo>
                    <a:pt x="136" y="29"/>
                  </a:lnTo>
                  <a:lnTo>
                    <a:pt x="136" y="29"/>
                  </a:lnTo>
                  <a:close/>
                  <a:moveTo>
                    <a:pt x="169" y="29"/>
                  </a:moveTo>
                  <a:lnTo>
                    <a:pt x="192" y="29"/>
                  </a:lnTo>
                  <a:lnTo>
                    <a:pt x="192" y="39"/>
                  </a:lnTo>
                  <a:lnTo>
                    <a:pt x="169" y="39"/>
                  </a:lnTo>
                  <a:lnTo>
                    <a:pt x="169" y="29"/>
                  </a:lnTo>
                  <a:lnTo>
                    <a:pt x="169" y="29"/>
                  </a:lnTo>
                  <a:close/>
                  <a:moveTo>
                    <a:pt x="203" y="29"/>
                  </a:moveTo>
                  <a:lnTo>
                    <a:pt x="225" y="29"/>
                  </a:lnTo>
                  <a:lnTo>
                    <a:pt x="225" y="39"/>
                  </a:lnTo>
                  <a:lnTo>
                    <a:pt x="203" y="39"/>
                  </a:lnTo>
                  <a:lnTo>
                    <a:pt x="203" y="29"/>
                  </a:lnTo>
                  <a:lnTo>
                    <a:pt x="203" y="29"/>
                  </a:lnTo>
                  <a:close/>
                  <a:moveTo>
                    <a:pt x="237" y="29"/>
                  </a:moveTo>
                  <a:lnTo>
                    <a:pt x="260" y="29"/>
                  </a:lnTo>
                  <a:lnTo>
                    <a:pt x="260" y="39"/>
                  </a:lnTo>
                  <a:lnTo>
                    <a:pt x="237" y="39"/>
                  </a:lnTo>
                  <a:lnTo>
                    <a:pt x="237" y="29"/>
                  </a:lnTo>
                  <a:lnTo>
                    <a:pt x="237" y="29"/>
                  </a:lnTo>
                  <a:close/>
                  <a:moveTo>
                    <a:pt x="270" y="29"/>
                  </a:moveTo>
                  <a:lnTo>
                    <a:pt x="293" y="29"/>
                  </a:lnTo>
                  <a:lnTo>
                    <a:pt x="293" y="39"/>
                  </a:lnTo>
                  <a:lnTo>
                    <a:pt x="270" y="39"/>
                  </a:lnTo>
                  <a:lnTo>
                    <a:pt x="270" y="29"/>
                  </a:lnTo>
                  <a:lnTo>
                    <a:pt x="270" y="29"/>
                  </a:lnTo>
                  <a:close/>
                  <a:moveTo>
                    <a:pt x="304" y="29"/>
                  </a:moveTo>
                  <a:lnTo>
                    <a:pt x="326" y="29"/>
                  </a:lnTo>
                  <a:lnTo>
                    <a:pt x="326" y="39"/>
                  </a:lnTo>
                  <a:lnTo>
                    <a:pt x="304" y="39"/>
                  </a:lnTo>
                  <a:lnTo>
                    <a:pt x="304" y="29"/>
                  </a:lnTo>
                  <a:lnTo>
                    <a:pt x="304" y="2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44A14F74-2781-40B8-AB4B-3A482AAC5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8973" y="1255550"/>
              <a:ext cx="470302" cy="904426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8323FFA7-1E15-43E3-8626-477A6D779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1519" y="4355380"/>
              <a:ext cx="461837" cy="461599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9274E70C-E128-44CE-9018-D60BF401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254" y="4749949"/>
              <a:ext cx="445006" cy="444778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9D6D993-7140-4BED-9965-3F2CFB797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498" y="4583855"/>
              <a:ext cx="404043" cy="403834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B9E388BC-F273-47DB-86E7-D2A5AF216DBC}"/>
                </a:ext>
              </a:extLst>
            </p:cNvPr>
            <p:cNvSpPr txBox="1"/>
            <p:nvPr/>
          </p:nvSpPr>
          <p:spPr>
            <a:xfrm>
              <a:off x="1291813" y="1850706"/>
              <a:ext cx="615719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Alarms and Alerts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F0304D0-E840-4137-9126-E0A09B3073D1}"/>
                </a:ext>
              </a:extLst>
            </p:cNvPr>
            <p:cNvSpPr txBox="1"/>
            <p:nvPr/>
          </p:nvSpPr>
          <p:spPr>
            <a:xfrm>
              <a:off x="6436492" y="2861534"/>
              <a:ext cx="1150394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Access control reports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302C4A6-7658-4AEA-9162-B3DA904AB42E}"/>
                </a:ext>
              </a:extLst>
            </p:cNvPr>
            <p:cNvSpPr txBox="1"/>
            <p:nvPr/>
          </p:nvSpPr>
          <p:spPr>
            <a:xfrm>
              <a:off x="1162124" y="2911361"/>
              <a:ext cx="815544" cy="4616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Uniformed security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>
                  <a:solidFill>
                    <a:prstClr val="black"/>
                  </a:solidFill>
                  <a:latin typeface="Arial"/>
                  <a:cs typeface="Arial" pitchFamily="34" charset="0"/>
                </a:rPr>
                <a:t>reporting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3DE2934-EC4F-4F8B-ABDC-C52ACF9B707B}"/>
                </a:ext>
              </a:extLst>
            </p:cNvPr>
            <p:cNvSpPr txBox="1"/>
            <p:nvPr/>
          </p:nvSpPr>
          <p:spPr>
            <a:xfrm>
              <a:off x="6136191" y="5236740"/>
              <a:ext cx="1309178" cy="461665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Situational Awareness information GSOC / </a:t>
              </a:r>
              <a:r>
                <a:rPr kumimoji="0" lang="en-US" sz="1000" b="0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GSOCaaS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A8F9870-7F09-4E21-8547-24D5DA3B221C}"/>
                </a:ext>
              </a:extLst>
            </p:cNvPr>
            <p:cNvSpPr txBox="1"/>
            <p:nvPr/>
          </p:nvSpPr>
          <p:spPr>
            <a:xfrm>
              <a:off x="1486166" y="1003732"/>
              <a:ext cx="1139129" cy="31576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Video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Analytics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05FC577-4535-4967-86DF-76615FAA1B7A}"/>
                </a:ext>
              </a:extLst>
            </p:cNvPr>
            <p:cNvSpPr txBox="1"/>
            <p:nvPr/>
          </p:nvSpPr>
          <p:spPr>
            <a:xfrm>
              <a:off x="1464503" y="4583593"/>
              <a:ext cx="1230203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GPS reporting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D41F495-D6C1-42E7-9653-E97C8ACB7D1E}"/>
                </a:ext>
              </a:extLst>
            </p:cNvPr>
            <p:cNvSpPr txBox="1"/>
            <p:nvPr/>
          </p:nvSpPr>
          <p:spPr>
            <a:xfrm>
              <a:off x="6103884" y="1721958"/>
              <a:ext cx="734384" cy="15788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Robots</a:t>
              </a:r>
            </a:p>
          </p:txBody>
        </p:sp>
        <p:pic>
          <p:nvPicPr>
            <p:cNvPr id="34" name="Picture 3" descr="C:\Users\Hammett Mike\Desktop\Security-images.png">
              <a:extLst>
                <a:ext uri="{FF2B5EF4-FFF2-40B4-BE49-F238E27FC236}">
                  <a16:creationId xmlns:a16="http://schemas.microsoft.com/office/drawing/2014/main" id="{2DE8F7EE-A86C-49BB-87CD-644110781F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895" y="2332267"/>
              <a:ext cx="2171973" cy="3731610"/>
            </a:xfrm>
            <a:prstGeom prst="rect">
              <a:avLst/>
            </a:prstGeom>
            <a:noFill/>
          </p:spPr>
        </p:pic>
        <p:pic>
          <p:nvPicPr>
            <p:cNvPr id="55" name="Picture 5" descr="CyCopSample2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659" y="3311040"/>
              <a:ext cx="263533" cy="5293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297" y="2010552"/>
              <a:ext cx="792259" cy="674402"/>
            </a:xfrm>
            <a:prstGeom prst="rect">
              <a:avLst/>
            </a:prstGeom>
            <a:solidFill>
              <a:srgbClr val="005F90"/>
            </a:solidFill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716BAC37-81F3-47D6-BB85-56E02640C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232" y="4966142"/>
              <a:ext cx="773025" cy="471582"/>
            </a:xfrm>
            <a:prstGeom prst="rect">
              <a:avLst/>
            </a:prstGeom>
            <a:ln>
              <a:noFill/>
            </a:ln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D41F495-D6C1-42E7-9653-E97C8ACB7D1E}"/>
                </a:ext>
              </a:extLst>
            </p:cNvPr>
            <p:cNvSpPr txBox="1"/>
            <p:nvPr/>
          </p:nvSpPr>
          <p:spPr>
            <a:xfrm>
              <a:off x="1922691" y="5565434"/>
              <a:ext cx="891711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Drone Visuals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B4CD653-3A81-E354-84B2-8DAB9D593374}"/>
                </a:ext>
              </a:extLst>
            </p:cNvPr>
            <p:cNvGrpSpPr/>
            <p:nvPr/>
          </p:nvGrpSpPr>
          <p:grpSpPr>
            <a:xfrm>
              <a:off x="3905082" y="3887176"/>
              <a:ext cx="1041254" cy="1396126"/>
              <a:chOff x="3957037" y="3887176"/>
              <a:chExt cx="1041254" cy="1396126"/>
            </a:xfrm>
          </p:grpSpPr>
          <p:sp>
            <p:nvSpPr>
              <p:cNvPr id="48" name="Freeform 17">
                <a:extLst>
                  <a:ext uri="{FF2B5EF4-FFF2-40B4-BE49-F238E27FC236}">
                    <a16:creationId xmlns:a16="http://schemas.microsoft.com/office/drawing/2014/main" id="{14894086-C4D4-46D1-93D0-707079FD5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7037" y="3894731"/>
                <a:ext cx="1003658" cy="1388571"/>
              </a:xfrm>
              <a:custGeom>
                <a:avLst/>
                <a:gdLst>
                  <a:gd name="T0" fmla="*/ 224 w 267"/>
                  <a:gd name="T1" fmla="*/ 266 h 266"/>
                  <a:gd name="T2" fmla="*/ 43 w 267"/>
                  <a:gd name="T3" fmla="*/ 266 h 266"/>
                  <a:gd name="T4" fmla="*/ 0 w 267"/>
                  <a:gd name="T5" fmla="*/ 223 h 266"/>
                  <a:gd name="T6" fmla="*/ 0 w 267"/>
                  <a:gd name="T7" fmla="*/ 43 h 266"/>
                  <a:gd name="T8" fmla="*/ 43 w 267"/>
                  <a:gd name="T9" fmla="*/ 0 h 266"/>
                  <a:gd name="T10" fmla="*/ 224 w 267"/>
                  <a:gd name="T11" fmla="*/ 0 h 266"/>
                  <a:gd name="T12" fmla="*/ 267 w 267"/>
                  <a:gd name="T13" fmla="*/ 43 h 266"/>
                  <a:gd name="T14" fmla="*/ 267 w 267"/>
                  <a:gd name="T15" fmla="*/ 223 h 266"/>
                  <a:gd name="T16" fmla="*/ 224 w 267"/>
                  <a:gd name="T17" fmla="*/ 266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7" h="266">
                    <a:moveTo>
                      <a:pt x="224" y="266"/>
                    </a:moveTo>
                    <a:cubicBezTo>
                      <a:pt x="43" y="266"/>
                      <a:pt x="43" y="266"/>
                      <a:pt x="43" y="266"/>
                    </a:cubicBezTo>
                    <a:cubicBezTo>
                      <a:pt x="20" y="266"/>
                      <a:pt x="0" y="247"/>
                      <a:pt x="0" y="22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19"/>
                      <a:pt x="20" y="0"/>
                      <a:pt x="43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247" y="0"/>
                      <a:pt x="267" y="19"/>
                      <a:pt x="267" y="43"/>
                    </a:cubicBezTo>
                    <a:cubicBezTo>
                      <a:pt x="267" y="223"/>
                      <a:pt x="267" y="223"/>
                      <a:pt x="267" y="223"/>
                    </a:cubicBezTo>
                    <a:cubicBezTo>
                      <a:pt x="267" y="247"/>
                      <a:pt x="247" y="266"/>
                      <a:pt x="224" y="266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88" name="Picture 4" descr="C:\Users\Hammett Mike\Desktop\96914107_illustration-[Converted].png">
                <a:extLst>
                  <a:ext uri="{FF2B5EF4-FFF2-40B4-BE49-F238E27FC236}">
                    <a16:creationId xmlns:a16="http://schemas.microsoft.com/office/drawing/2014/main" id="{926F323F-E640-40F0-BD01-BA49795577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90212" y="3887176"/>
                <a:ext cx="908079" cy="916970"/>
              </a:xfrm>
              <a:prstGeom prst="rect">
                <a:avLst/>
              </a:prstGeom>
              <a:noFill/>
            </p:spPr>
          </p:pic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F997EDE0-9016-4057-9AA4-F77CB48C917E}"/>
                  </a:ext>
                </a:extLst>
              </p:cNvPr>
              <p:cNvSpPr txBox="1"/>
              <p:nvPr/>
            </p:nvSpPr>
            <p:spPr>
              <a:xfrm>
                <a:off x="4033411" y="4779920"/>
                <a:ext cx="853298" cy="47364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 pitchFamily="34" charset="0"/>
                  </a:rPr>
                  <a:t>Centralized security operations</a:t>
                </a:r>
              </a:p>
            </p:txBody>
          </p:sp>
        </p:grpSp>
        <p:sp>
          <p:nvSpPr>
            <p:cNvPr id="3" name="Freeform 38">
              <a:extLst>
                <a:ext uri="{FF2B5EF4-FFF2-40B4-BE49-F238E27FC236}">
                  <a16:creationId xmlns:a16="http://schemas.microsoft.com/office/drawing/2014/main" id="{1F9081EE-B89F-28CB-2D85-45B61DB08C51}"/>
                </a:ext>
              </a:extLst>
            </p:cNvPr>
            <p:cNvSpPr>
              <a:spLocks noEditPoints="1"/>
            </p:cNvSpPr>
            <p:nvPr/>
          </p:nvSpPr>
          <p:spPr bwMode="auto">
            <a:xfrm rot="5400000">
              <a:off x="2653095" y="2090515"/>
              <a:ext cx="309289" cy="346485"/>
            </a:xfrm>
            <a:custGeom>
              <a:avLst/>
              <a:gdLst>
                <a:gd name="T0" fmla="*/ 29 w 69"/>
                <a:gd name="T1" fmla="*/ 121 h 156"/>
                <a:gd name="T2" fmla="*/ 29 w 69"/>
                <a:gd name="T3" fmla="*/ 98 h 156"/>
                <a:gd name="T4" fmla="*/ 41 w 69"/>
                <a:gd name="T5" fmla="*/ 98 h 156"/>
                <a:gd name="T6" fmla="*/ 41 w 69"/>
                <a:gd name="T7" fmla="*/ 121 h 156"/>
                <a:gd name="T8" fmla="*/ 29 w 69"/>
                <a:gd name="T9" fmla="*/ 121 h 156"/>
                <a:gd name="T10" fmla="*/ 29 w 69"/>
                <a:gd name="T11" fmla="*/ 121 h 156"/>
                <a:gd name="T12" fmla="*/ 35 w 69"/>
                <a:gd name="T13" fmla="*/ 0 h 156"/>
                <a:gd name="T14" fmla="*/ 0 w 69"/>
                <a:gd name="T15" fmla="*/ 69 h 156"/>
                <a:gd name="T16" fmla="*/ 29 w 69"/>
                <a:gd name="T17" fmla="*/ 69 h 156"/>
                <a:gd name="T18" fmla="*/ 29 w 69"/>
                <a:gd name="T19" fmla="*/ 88 h 156"/>
                <a:gd name="T20" fmla="*/ 41 w 69"/>
                <a:gd name="T21" fmla="*/ 88 h 156"/>
                <a:gd name="T22" fmla="*/ 41 w 69"/>
                <a:gd name="T23" fmla="*/ 69 h 156"/>
                <a:gd name="T24" fmla="*/ 69 w 69"/>
                <a:gd name="T25" fmla="*/ 69 h 156"/>
                <a:gd name="T26" fmla="*/ 35 w 69"/>
                <a:gd name="T27" fmla="*/ 0 h 156"/>
                <a:gd name="T28" fmla="*/ 35 w 69"/>
                <a:gd name="T29" fmla="*/ 0 h 156"/>
                <a:gd name="T30" fmla="*/ 29 w 69"/>
                <a:gd name="T31" fmla="*/ 156 h 156"/>
                <a:gd name="T32" fmla="*/ 29 w 69"/>
                <a:gd name="T33" fmla="*/ 133 h 156"/>
                <a:gd name="T34" fmla="*/ 41 w 69"/>
                <a:gd name="T35" fmla="*/ 133 h 156"/>
                <a:gd name="T36" fmla="*/ 41 w 69"/>
                <a:gd name="T37" fmla="*/ 156 h 156"/>
                <a:gd name="T38" fmla="*/ 29 w 69"/>
                <a:gd name="T39" fmla="*/ 156 h 156"/>
                <a:gd name="T40" fmla="*/ 29 w 69"/>
                <a:gd name="T41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" h="156">
                  <a:moveTo>
                    <a:pt x="29" y="121"/>
                  </a:moveTo>
                  <a:lnTo>
                    <a:pt x="29" y="98"/>
                  </a:lnTo>
                  <a:lnTo>
                    <a:pt x="41" y="98"/>
                  </a:lnTo>
                  <a:lnTo>
                    <a:pt x="41" y="121"/>
                  </a:lnTo>
                  <a:lnTo>
                    <a:pt x="29" y="121"/>
                  </a:lnTo>
                  <a:lnTo>
                    <a:pt x="29" y="121"/>
                  </a:lnTo>
                  <a:close/>
                  <a:moveTo>
                    <a:pt x="35" y="0"/>
                  </a:moveTo>
                  <a:lnTo>
                    <a:pt x="0" y="69"/>
                  </a:lnTo>
                  <a:lnTo>
                    <a:pt x="29" y="69"/>
                  </a:lnTo>
                  <a:lnTo>
                    <a:pt x="29" y="88"/>
                  </a:lnTo>
                  <a:lnTo>
                    <a:pt x="41" y="88"/>
                  </a:lnTo>
                  <a:lnTo>
                    <a:pt x="41" y="69"/>
                  </a:lnTo>
                  <a:lnTo>
                    <a:pt x="69" y="69"/>
                  </a:lnTo>
                  <a:lnTo>
                    <a:pt x="35" y="0"/>
                  </a:lnTo>
                  <a:lnTo>
                    <a:pt x="35" y="0"/>
                  </a:lnTo>
                  <a:close/>
                  <a:moveTo>
                    <a:pt x="29" y="156"/>
                  </a:moveTo>
                  <a:lnTo>
                    <a:pt x="29" y="133"/>
                  </a:lnTo>
                  <a:lnTo>
                    <a:pt x="41" y="133"/>
                  </a:lnTo>
                  <a:lnTo>
                    <a:pt x="41" y="156"/>
                  </a:lnTo>
                  <a:lnTo>
                    <a:pt x="29" y="156"/>
                  </a:lnTo>
                  <a:lnTo>
                    <a:pt x="29" y="1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Freeform 45">
              <a:extLst>
                <a:ext uri="{FF2B5EF4-FFF2-40B4-BE49-F238E27FC236}">
                  <a16:creationId xmlns:a16="http://schemas.microsoft.com/office/drawing/2014/main" id="{3B8E17CB-2C5D-EC52-EFBD-C6BC5025F6B7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1989097" y="3985945"/>
              <a:ext cx="912901" cy="133547"/>
            </a:xfrm>
            <a:custGeom>
              <a:avLst/>
              <a:gdLst>
                <a:gd name="T0" fmla="*/ 98 w 458"/>
                <a:gd name="T1" fmla="*/ 28 h 67"/>
                <a:gd name="T2" fmla="*/ 121 w 458"/>
                <a:gd name="T3" fmla="*/ 39 h 67"/>
                <a:gd name="T4" fmla="*/ 121 w 458"/>
                <a:gd name="T5" fmla="*/ 28 h 67"/>
                <a:gd name="T6" fmla="*/ 69 w 458"/>
                <a:gd name="T7" fmla="*/ 0 h 67"/>
                <a:gd name="T8" fmla="*/ 88 w 458"/>
                <a:gd name="T9" fmla="*/ 28 h 67"/>
                <a:gd name="T10" fmla="*/ 69 w 458"/>
                <a:gd name="T11" fmla="*/ 39 h 67"/>
                <a:gd name="T12" fmla="*/ 0 w 458"/>
                <a:gd name="T13" fmla="*/ 33 h 67"/>
                <a:gd name="T14" fmla="*/ 458 w 458"/>
                <a:gd name="T15" fmla="*/ 28 h 67"/>
                <a:gd name="T16" fmla="*/ 435 w 458"/>
                <a:gd name="T17" fmla="*/ 39 h 67"/>
                <a:gd name="T18" fmla="*/ 458 w 458"/>
                <a:gd name="T19" fmla="*/ 28 h 67"/>
                <a:gd name="T20" fmla="*/ 424 w 458"/>
                <a:gd name="T21" fmla="*/ 28 h 67"/>
                <a:gd name="T22" fmla="*/ 402 w 458"/>
                <a:gd name="T23" fmla="*/ 39 h 67"/>
                <a:gd name="T24" fmla="*/ 424 w 458"/>
                <a:gd name="T25" fmla="*/ 28 h 67"/>
                <a:gd name="T26" fmla="*/ 391 w 458"/>
                <a:gd name="T27" fmla="*/ 28 h 67"/>
                <a:gd name="T28" fmla="*/ 368 w 458"/>
                <a:gd name="T29" fmla="*/ 39 h 67"/>
                <a:gd name="T30" fmla="*/ 391 w 458"/>
                <a:gd name="T31" fmla="*/ 28 h 67"/>
                <a:gd name="T32" fmla="*/ 356 w 458"/>
                <a:gd name="T33" fmla="*/ 28 h 67"/>
                <a:gd name="T34" fmla="*/ 334 w 458"/>
                <a:gd name="T35" fmla="*/ 39 h 67"/>
                <a:gd name="T36" fmla="*/ 356 w 458"/>
                <a:gd name="T37" fmla="*/ 28 h 67"/>
                <a:gd name="T38" fmla="*/ 323 w 458"/>
                <a:gd name="T39" fmla="*/ 28 h 67"/>
                <a:gd name="T40" fmla="*/ 301 w 458"/>
                <a:gd name="T41" fmla="*/ 39 h 67"/>
                <a:gd name="T42" fmla="*/ 323 w 458"/>
                <a:gd name="T43" fmla="*/ 28 h 67"/>
                <a:gd name="T44" fmla="*/ 290 w 458"/>
                <a:gd name="T45" fmla="*/ 28 h 67"/>
                <a:gd name="T46" fmla="*/ 267 w 458"/>
                <a:gd name="T47" fmla="*/ 39 h 67"/>
                <a:gd name="T48" fmla="*/ 290 w 458"/>
                <a:gd name="T49" fmla="*/ 28 h 67"/>
                <a:gd name="T50" fmla="*/ 255 w 458"/>
                <a:gd name="T51" fmla="*/ 28 h 67"/>
                <a:gd name="T52" fmla="*/ 233 w 458"/>
                <a:gd name="T53" fmla="*/ 39 h 67"/>
                <a:gd name="T54" fmla="*/ 255 w 458"/>
                <a:gd name="T55" fmla="*/ 28 h 67"/>
                <a:gd name="T56" fmla="*/ 222 w 458"/>
                <a:gd name="T57" fmla="*/ 28 h 67"/>
                <a:gd name="T58" fmla="*/ 199 w 458"/>
                <a:gd name="T59" fmla="*/ 39 h 67"/>
                <a:gd name="T60" fmla="*/ 222 w 458"/>
                <a:gd name="T61" fmla="*/ 28 h 67"/>
                <a:gd name="T62" fmla="*/ 189 w 458"/>
                <a:gd name="T63" fmla="*/ 28 h 67"/>
                <a:gd name="T64" fmla="*/ 166 w 458"/>
                <a:gd name="T65" fmla="*/ 39 h 67"/>
                <a:gd name="T66" fmla="*/ 189 w 458"/>
                <a:gd name="T67" fmla="*/ 28 h 67"/>
                <a:gd name="T68" fmla="*/ 154 w 458"/>
                <a:gd name="T69" fmla="*/ 28 h 67"/>
                <a:gd name="T70" fmla="*/ 132 w 458"/>
                <a:gd name="T71" fmla="*/ 39 h 67"/>
                <a:gd name="T72" fmla="*/ 154 w 458"/>
                <a:gd name="T73" fmla="*/ 28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8" h="67">
                  <a:moveTo>
                    <a:pt x="121" y="28"/>
                  </a:moveTo>
                  <a:lnTo>
                    <a:pt x="98" y="28"/>
                  </a:lnTo>
                  <a:lnTo>
                    <a:pt x="98" y="39"/>
                  </a:lnTo>
                  <a:lnTo>
                    <a:pt x="121" y="39"/>
                  </a:lnTo>
                  <a:lnTo>
                    <a:pt x="121" y="28"/>
                  </a:lnTo>
                  <a:lnTo>
                    <a:pt x="121" y="28"/>
                  </a:lnTo>
                  <a:close/>
                  <a:moveTo>
                    <a:pt x="0" y="33"/>
                  </a:moveTo>
                  <a:lnTo>
                    <a:pt x="69" y="0"/>
                  </a:lnTo>
                  <a:lnTo>
                    <a:pt x="69" y="28"/>
                  </a:lnTo>
                  <a:lnTo>
                    <a:pt x="88" y="28"/>
                  </a:lnTo>
                  <a:lnTo>
                    <a:pt x="88" y="39"/>
                  </a:lnTo>
                  <a:lnTo>
                    <a:pt x="69" y="39"/>
                  </a:lnTo>
                  <a:lnTo>
                    <a:pt x="69" y="67"/>
                  </a:lnTo>
                  <a:lnTo>
                    <a:pt x="0" y="33"/>
                  </a:lnTo>
                  <a:lnTo>
                    <a:pt x="0" y="33"/>
                  </a:lnTo>
                  <a:close/>
                  <a:moveTo>
                    <a:pt x="458" y="28"/>
                  </a:moveTo>
                  <a:lnTo>
                    <a:pt x="435" y="28"/>
                  </a:lnTo>
                  <a:lnTo>
                    <a:pt x="435" y="39"/>
                  </a:lnTo>
                  <a:lnTo>
                    <a:pt x="458" y="39"/>
                  </a:lnTo>
                  <a:lnTo>
                    <a:pt x="458" y="28"/>
                  </a:lnTo>
                  <a:lnTo>
                    <a:pt x="458" y="28"/>
                  </a:lnTo>
                  <a:close/>
                  <a:moveTo>
                    <a:pt x="424" y="28"/>
                  </a:moveTo>
                  <a:lnTo>
                    <a:pt x="402" y="28"/>
                  </a:lnTo>
                  <a:lnTo>
                    <a:pt x="402" y="39"/>
                  </a:lnTo>
                  <a:lnTo>
                    <a:pt x="424" y="39"/>
                  </a:lnTo>
                  <a:lnTo>
                    <a:pt x="424" y="28"/>
                  </a:lnTo>
                  <a:lnTo>
                    <a:pt x="424" y="28"/>
                  </a:lnTo>
                  <a:close/>
                  <a:moveTo>
                    <a:pt x="391" y="28"/>
                  </a:moveTo>
                  <a:lnTo>
                    <a:pt x="368" y="28"/>
                  </a:lnTo>
                  <a:lnTo>
                    <a:pt x="368" y="39"/>
                  </a:lnTo>
                  <a:lnTo>
                    <a:pt x="391" y="39"/>
                  </a:lnTo>
                  <a:lnTo>
                    <a:pt x="391" y="28"/>
                  </a:lnTo>
                  <a:lnTo>
                    <a:pt x="391" y="28"/>
                  </a:lnTo>
                  <a:close/>
                  <a:moveTo>
                    <a:pt x="356" y="28"/>
                  </a:moveTo>
                  <a:lnTo>
                    <a:pt x="334" y="28"/>
                  </a:lnTo>
                  <a:lnTo>
                    <a:pt x="334" y="39"/>
                  </a:lnTo>
                  <a:lnTo>
                    <a:pt x="356" y="39"/>
                  </a:lnTo>
                  <a:lnTo>
                    <a:pt x="356" y="28"/>
                  </a:lnTo>
                  <a:lnTo>
                    <a:pt x="356" y="28"/>
                  </a:lnTo>
                  <a:close/>
                  <a:moveTo>
                    <a:pt x="323" y="28"/>
                  </a:moveTo>
                  <a:lnTo>
                    <a:pt x="301" y="28"/>
                  </a:lnTo>
                  <a:lnTo>
                    <a:pt x="301" y="39"/>
                  </a:lnTo>
                  <a:lnTo>
                    <a:pt x="323" y="39"/>
                  </a:lnTo>
                  <a:lnTo>
                    <a:pt x="323" y="28"/>
                  </a:lnTo>
                  <a:lnTo>
                    <a:pt x="323" y="28"/>
                  </a:lnTo>
                  <a:close/>
                  <a:moveTo>
                    <a:pt x="290" y="28"/>
                  </a:moveTo>
                  <a:lnTo>
                    <a:pt x="267" y="28"/>
                  </a:lnTo>
                  <a:lnTo>
                    <a:pt x="267" y="39"/>
                  </a:lnTo>
                  <a:lnTo>
                    <a:pt x="290" y="39"/>
                  </a:lnTo>
                  <a:lnTo>
                    <a:pt x="290" y="28"/>
                  </a:lnTo>
                  <a:lnTo>
                    <a:pt x="290" y="28"/>
                  </a:lnTo>
                  <a:close/>
                  <a:moveTo>
                    <a:pt x="255" y="28"/>
                  </a:moveTo>
                  <a:lnTo>
                    <a:pt x="233" y="28"/>
                  </a:lnTo>
                  <a:lnTo>
                    <a:pt x="233" y="39"/>
                  </a:lnTo>
                  <a:lnTo>
                    <a:pt x="255" y="39"/>
                  </a:lnTo>
                  <a:lnTo>
                    <a:pt x="255" y="28"/>
                  </a:lnTo>
                  <a:lnTo>
                    <a:pt x="255" y="28"/>
                  </a:lnTo>
                  <a:close/>
                  <a:moveTo>
                    <a:pt x="222" y="28"/>
                  </a:moveTo>
                  <a:lnTo>
                    <a:pt x="199" y="28"/>
                  </a:lnTo>
                  <a:lnTo>
                    <a:pt x="199" y="39"/>
                  </a:lnTo>
                  <a:lnTo>
                    <a:pt x="222" y="39"/>
                  </a:lnTo>
                  <a:lnTo>
                    <a:pt x="222" y="28"/>
                  </a:lnTo>
                  <a:lnTo>
                    <a:pt x="222" y="28"/>
                  </a:lnTo>
                  <a:close/>
                  <a:moveTo>
                    <a:pt x="189" y="28"/>
                  </a:moveTo>
                  <a:lnTo>
                    <a:pt x="166" y="28"/>
                  </a:lnTo>
                  <a:lnTo>
                    <a:pt x="166" y="39"/>
                  </a:lnTo>
                  <a:lnTo>
                    <a:pt x="189" y="39"/>
                  </a:lnTo>
                  <a:lnTo>
                    <a:pt x="189" y="28"/>
                  </a:lnTo>
                  <a:lnTo>
                    <a:pt x="189" y="28"/>
                  </a:lnTo>
                  <a:close/>
                  <a:moveTo>
                    <a:pt x="154" y="28"/>
                  </a:moveTo>
                  <a:lnTo>
                    <a:pt x="132" y="28"/>
                  </a:lnTo>
                  <a:lnTo>
                    <a:pt x="132" y="39"/>
                  </a:lnTo>
                  <a:lnTo>
                    <a:pt x="154" y="39"/>
                  </a:lnTo>
                  <a:lnTo>
                    <a:pt x="154" y="28"/>
                  </a:lnTo>
                  <a:lnTo>
                    <a:pt x="154" y="2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4321C4CE-8E4D-BE98-0C46-9725B9B8D2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7729" y="3396269"/>
              <a:ext cx="631855" cy="629862"/>
            </a:xfrm>
            <a:custGeom>
              <a:avLst/>
              <a:gdLst>
                <a:gd name="T0" fmla="*/ 224 w 267"/>
                <a:gd name="T1" fmla="*/ 266 h 266"/>
                <a:gd name="T2" fmla="*/ 43 w 267"/>
                <a:gd name="T3" fmla="*/ 266 h 266"/>
                <a:gd name="T4" fmla="*/ 0 w 267"/>
                <a:gd name="T5" fmla="*/ 223 h 266"/>
                <a:gd name="T6" fmla="*/ 0 w 267"/>
                <a:gd name="T7" fmla="*/ 43 h 266"/>
                <a:gd name="T8" fmla="*/ 43 w 267"/>
                <a:gd name="T9" fmla="*/ 0 h 266"/>
                <a:gd name="T10" fmla="*/ 224 w 267"/>
                <a:gd name="T11" fmla="*/ 0 h 266"/>
                <a:gd name="T12" fmla="*/ 267 w 267"/>
                <a:gd name="T13" fmla="*/ 43 h 266"/>
                <a:gd name="T14" fmla="*/ 267 w 267"/>
                <a:gd name="T15" fmla="*/ 223 h 266"/>
                <a:gd name="T16" fmla="*/ 224 w 267"/>
                <a:gd name="T17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7" h="266">
                  <a:moveTo>
                    <a:pt x="224" y="266"/>
                  </a:moveTo>
                  <a:cubicBezTo>
                    <a:pt x="43" y="266"/>
                    <a:pt x="43" y="266"/>
                    <a:pt x="43" y="266"/>
                  </a:cubicBezTo>
                  <a:cubicBezTo>
                    <a:pt x="20" y="266"/>
                    <a:pt x="0" y="247"/>
                    <a:pt x="0" y="22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19"/>
                    <a:pt x="20" y="0"/>
                    <a:pt x="43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248" y="0"/>
                    <a:pt x="267" y="19"/>
                    <a:pt x="267" y="43"/>
                  </a:cubicBezTo>
                  <a:cubicBezTo>
                    <a:pt x="267" y="223"/>
                    <a:pt x="267" y="223"/>
                    <a:pt x="267" y="223"/>
                  </a:cubicBezTo>
                  <a:cubicBezTo>
                    <a:pt x="267" y="247"/>
                    <a:pt x="248" y="266"/>
                    <a:pt x="224" y="26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F49AF15-98E0-D1A1-2B94-14E7CC551578}"/>
                </a:ext>
              </a:extLst>
            </p:cNvPr>
            <p:cNvSpPr/>
            <p:nvPr/>
          </p:nvSpPr>
          <p:spPr>
            <a:xfrm>
              <a:off x="6567031" y="3371729"/>
              <a:ext cx="428942" cy="428942"/>
            </a:xfrm>
            <a:prstGeom prst="ellipse">
              <a:avLst/>
            </a:prstGeom>
            <a:solidFill>
              <a:srgbClr val="0F455F"/>
            </a:solidFill>
            <a:ln w="9525">
              <a:solidFill>
                <a:srgbClr val="0F45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sp>
          <p:nvSpPr>
            <p:cNvPr id="6" name="Freeform 33">
              <a:extLst>
                <a:ext uri="{FF2B5EF4-FFF2-40B4-BE49-F238E27FC236}">
                  <a16:creationId xmlns:a16="http://schemas.microsoft.com/office/drawing/2014/main" id="{F3B8BE0E-1AE7-CDD0-3ACB-CE40654DB927}"/>
                </a:ext>
              </a:extLst>
            </p:cNvPr>
            <p:cNvSpPr>
              <a:spLocks noEditPoints="1"/>
            </p:cNvSpPr>
            <p:nvPr/>
          </p:nvSpPr>
          <p:spPr bwMode="auto">
            <a:xfrm rot="10800000">
              <a:off x="5696487" y="3786149"/>
              <a:ext cx="980399" cy="141722"/>
            </a:xfrm>
            <a:custGeom>
              <a:avLst/>
              <a:gdLst>
                <a:gd name="T0" fmla="*/ 361 w 459"/>
                <a:gd name="T1" fmla="*/ 29 h 68"/>
                <a:gd name="T2" fmla="*/ 338 w 459"/>
                <a:gd name="T3" fmla="*/ 39 h 68"/>
                <a:gd name="T4" fmla="*/ 338 w 459"/>
                <a:gd name="T5" fmla="*/ 29 h 68"/>
                <a:gd name="T6" fmla="*/ 390 w 459"/>
                <a:gd name="T7" fmla="*/ 0 h 68"/>
                <a:gd name="T8" fmla="*/ 371 w 459"/>
                <a:gd name="T9" fmla="*/ 29 h 68"/>
                <a:gd name="T10" fmla="*/ 390 w 459"/>
                <a:gd name="T11" fmla="*/ 39 h 68"/>
                <a:gd name="T12" fmla="*/ 459 w 459"/>
                <a:gd name="T13" fmla="*/ 33 h 68"/>
                <a:gd name="T14" fmla="*/ 0 w 459"/>
                <a:gd name="T15" fmla="*/ 29 h 68"/>
                <a:gd name="T16" fmla="*/ 23 w 459"/>
                <a:gd name="T17" fmla="*/ 39 h 68"/>
                <a:gd name="T18" fmla="*/ 0 w 459"/>
                <a:gd name="T19" fmla="*/ 29 h 68"/>
                <a:gd name="T20" fmla="*/ 35 w 459"/>
                <a:gd name="T21" fmla="*/ 29 h 68"/>
                <a:gd name="T22" fmla="*/ 57 w 459"/>
                <a:gd name="T23" fmla="*/ 39 h 68"/>
                <a:gd name="T24" fmla="*/ 35 w 459"/>
                <a:gd name="T25" fmla="*/ 29 h 68"/>
                <a:gd name="T26" fmla="*/ 68 w 459"/>
                <a:gd name="T27" fmla="*/ 29 h 68"/>
                <a:gd name="T28" fmla="*/ 91 w 459"/>
                <a:gd name="T29" fmla="*/ 39 h 68"/>
                <a:gd name="T30" fmla="*/ 68 w 459"/>
                <a:gd name="T31" fmla="*/ 29 h 68"/>
                <a:gd name="T32" fmla="*/ 101 w 459"/>
                <a:gd name="T33" fmla="*/ 29 h 68"/>
                <a:gd name="T34" fmla="*/ 124 w 459"/>
                <a:gd name="T35" fmla="*/ 39 h 68"/>
                <a:gd name="T36" fmla="*/ 101 w 459"/>
                <a:gd name="T37" fmla="*/ 29 h 68"/>
                <a:gd name="T38" fmla="*/ 136 w 459"/>
                <a:gd name="T39" fmla="*/ 29 h 68"/>
                <a:gd name="T40" fmla="*/ 159 w 459"/>
                <a:gd name="T41" fmla="*/ 39 h 68"/>
                <a:gd name="T42" fmla="*/ 136 w 459"/>
                <a:gd name="T43" fmla="*/ 29 h 68"/>
                <a:gd name="T44" fmla="*/ 169 w 459"/>
                <a:gd name="T45" fmla="*/ 29 h 68"/>
                <a:gd name="T46" fmla="*/ 192 w 459"/>
                <a:gd name="T47" fmla="*/ 39 h 68"/>
                <a:gd name="T48" fmla="*/ 169 w 459"/>
                <a:gd name="T49" fmla="*/ 29 h 68"/>
                <a:gd name="T50" fmla="*/ 203 w 459"/>
                <a:gd name="T51" fmla="*/ 29 h 68"/>
                <a:gd name="T52" fmla="*/ 225 w 459"/>
                <a:gd name="T53" fmla="*/ 39 h 68"/>
                <a:gd name="T54" fmla="*/ 203 w 459"/>
                <a:gd name="T55" fmla="*/ 29 h 68"/>
                <a:gd name="T56" fmla="*/ 237 w 459"/>
                <a:gd name="T57" fmla="*/ 29 h 68"/>
                <a:gd name="T58" fmla="*/ 260 w 459"/>
                <a:gd name="T59" fmla="*/ 39 h 68"/>
                <a:gd name="T60" fmla="*/ 237 w 459"/>
                <a:gd name="T61" fmla="*/ 29 h 68"/>
                <a:gd name="T62" fmla="*/ 270 w 459"/>
                <a:gd name="T63" fmla="*/ 29 h 68"/>
                <a:gd name="T64" fmla="*/ 293 w 459"/>
                <a:gd name="T65" fmla="*/ 39 h 68"/>
                <a:gd name="T66" fmla="*/ 270 w 459"/>
                <a:gd name="T67" fmla="*/ 29 h 68"/>
                <a:gd name="T68" fmla="*/ 304 w 459"/>
                <a:gd name="T69" fmla="*/ 29 h 68"/>
                <a:gd name="T70" fmla="*/ 326 w 459"/>
                <a:gd name="T71" fmla="*/ 39 h 68"/>
                <a:gd name="T72" fmla="*/ 304 w 459"/>
                <a:gd name="T73" fmla="*/ 2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9" h="68">
                  <a:moveTo>
                    <a:pt x="338" y="29"/>
                  </a:moveTo>
                  <a:lnTo>
                    <a:pt x="361" y="29"/>
                  </a:lnTo>
                  <a:lnTo>
                    <a:pt x="361" y="39"/>
                  </a:lnTo>
                  <a:lnTo>
                    <a:pt x="338" y="39"/>
                  </a:lnTo>
                  <a:lnTo>
                    <a:pt x="338" y="29"/>
                  </a:lnTo>
                  <a:lnTo>
                    <a:pt x="338" y="29"/>
                  </a:lnTo>
                  <a:close/>
                  <a:moveTo>
                    <a:pt x="459" y="33"/>
                  </a:moveTo>
                  <a:lnTo>
                    <a:pt x="390" y="0"/>
                  </a:lnTo>
                  <a:lnTo>
                    <a:pt x="390" y="29"/>
                  </a:lnTo>
                  <a:lnTo>
                    <a:pt x="371" y="29"/>
                  </a:lnTo>
                  <a:lnTo>
                    <a:pt x="371" y="39"/>
                  </a:lnTo>
                  <a:lnTo>
                    <a:pt x="390" y="39"/>
                  </a:lnTo>
                  <a:lnTo>
                    <a:pt x="390" y="68"/>
                  </a:lnTo>
                  <a:lnTo>
                    <a:pt x="459" y="33"/>
                  </a:lnTo>
                  <a:lnTo>
                    <a:pt x="459" y="33"/>
                  </a:lnTo>
                  <a:close/>
                  <a:moveTo>
                    <a:pt x="0" y="29"/>
                  </a:moveTo>
                  <a:lnTo>
                    <a:pt x="23" y="29"/>
                  </a:lnTo>
                  <a:lnTo>
                    <a:pt x="23" y="39"/>
                  </a:lnTo>
                  <a:lnTo>
                    <a:pt x="0" y="39"/>
                  </a:lnTo>
                  <a:lnTo>
                    <a:pt x="0" y="29"/>
                  </a:lnTo>
                  <a:lnTo>
                    <a:pt x="0" y="29"/>
                  </a:lnTo>
                  <a:close/>
                  <a:moveTo>
                    <a:pt x="35" y="29"/>
                  </a:moveTo>
                  <a:lnTo>
                    <a:pt x="57" y="29"/>
                  </a:lnTo>
                  <a:lnTo>
                    <a:pt x="57" y="39"/>
                  </a:lnTo>
                  <a:lnTo>
                    <a:pt x="35" y="39"/>
                  </a:lnTo>
                  <a:lnTo>
                    <a:pt x="35" y="29"/>
                  </a:lnTo>
                  <a:lnTo>
                    <a:pt x="35" y="29"/>
                  </a:lnTo>
                  <a:close/>
                  <a:moveTo>
                    <a:pt x="68" y="29"/>
                  </a:moveTo>
                  <a:lnTo>
                    <a:pt x="91" y="29"/>
                  </a:lnTo>
                  <a:lnTo>
                    <a:pt x="91" y="39"/>
                  </a:lnTo>
                  <a:lnTo>
                    <a:pt x="68" y="39"/>
                  </a:lnTo>
                  <a:lnTo>
                    <a:pt x="68" y="29"/>
                  </a:lnTo>
                  <a:lnTo>
                    <a:pt x="68" y="29"/>
                  </a:lnTo>
                  <a:close/>
                  <a:moveTo>
                    <a:pt x="101" y="29"/>
                  </a:moveTo>
                  <a:lnTo>
                    <a:pt x="124" y="29"/>
                  </a:lnTo>
                  <a:lnTo>
                    <a:pt x="124" y="39"/>
                  </a:lnTo>
                  <a:lnTo>
                    <a:pt x="101" y="39"/>
                  </a:lnTo>
                  <a:lnTo>
                    <a:pt x="101" y="29"/>
                  </a:lnTo>
                  <a:lnTo>
                    <a:pt x="101" y="29"/>
                  </a:lnTo>
                  <a:close/>
                  <a:moveTo>
                    <a:pt x="136" y="29"/>
                  </a:moveTo>
                  <a:lnTo>
                    <a:pt x="159" y="29"/>
                  </a:lnTo>
                  <a:lnTo>
                    <a:pt x="159" y="39"/>
                  </a:lnTo>
                  <a:lnTo>
                    <a:pt x="136" y="39"/>
                  </a:lnTo>
                  <a:lnTo>
                    <a:pt x="136" y="29"/>
                  </a:lnTo>
                  <a:lnTo>
                    <a:pt x="136" y="29"/>
                  </a:lnTo>
                  <a:close/>
                  <a:moveTo>
                    <a:pt x="169" y="29"/>
                  </a:moveTo>
                  <a:lnTo>
                    <a:pt x="192" y="29"/>
                  </a:lnTo>
                  <a:lnTo>
                    <a:pt x="192" y="39"/>
                  </a:lnTo>
                  <a:lnTo>
                    <a:pt x="169" y="39"/>
                  </a:lnTo>
                  <a:lnTo>
                    <a:pt x="169" y="29"/>
                  </a:lnTo>
                  <a:lnTo>
                    <a:pt x="169" y="29"/>
                  </a:lnTo>
                  <a:close/>
                  <a:moveTo>
                    <a:pt x="203" y="29"/>
                  </a:moveTo>
                  <a:lnTo>
                    <a:pt x="225" y="29"/>
                  </a:lnTo>
                  <a:lnTo>
                    <a:pt x="225" y="39"/>
                  </a:lnTo>
                  <a:lnTo>
                    <a:pt x="203" y="39"/>
                  </a:lnTo>
                  <a:lnTo>
                    <a:pt x="203" y="29"/>
                  </a:lnTo>
                  <a:lnTo>
                    <a:pt x="203" y="29"/>
                  </a:lnTo>
                  <a:close/>
                  <a:moveTo>
                    <a:pt x="237" y="29"/>
                  </a:moveTo>
                  <a:lnTo>
                    <a:pt x="260" y="29"/>
                  </a:lnTo>
                  <a:lnTo>
                    <a:pt x="260" y="39"/>
                  </a:lnTo>
                  <a:lnTo>
                    <a:pt x="237" y="39"/>
                  </a:lnTo>
                  <a:lnTo>
                    <a:pt x="237" y="29"/>
                  </a:lnTo>
                  <a:lnTo>
                    <a:pt x="237" y="29"/>
                  </a:lnTo>
                  <a:close/>
                  <a:moveTo>
                    <a:pt x="270" y="29"/>
                  </a:moveTo>
                  <a:lnTo>
                    <a:pt x="293" y="29"/>
                  </a:lnTo>
                  <a:lnTo>
                    <a:pt x="293" y="39"/>
                  </a:lnTo>
                  <a:lnTo>
                    <a:pt x="270" y="39"/>
                  </a:lnTo>
                  <a:lnTo>
                    <a:pt x="270" y="29"/>
                  </a:lnTo>
                  <a:lnTo>
                    <a:pt x="270" y="29"/>
                  </a:lnTo>
                  <a:close/>
                  <a:moveTo>
                    <a:pt x="304" y="29"/>
                  </a:moveTo>
                  <a:lnTo>
                    <a:pt x="326" y="29"/>
                  </a:lnTo>
                  <a:lnTo>
                    <a:pt x="326" y="39"/>
                  </a:lnTo>
                  <a:lnTo>
                    <a:pt x="304" y="39"/>
                  </a:lnTo>
                  <a:lnTo>
                    <a:pt x="304" y="29"/>
                  </a:lnTo>
                  <a:lnTo>
                    <a:pt x="304" y="2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F19C249-9651-1B93-BB93-F59A1266B0E6}"/>
                </a:ext>
              </a:extLst>
            </p:cNvPr>
            <p:cNvSpPr/>
            <p:nvPr/>
          </p:nvSpPr>
          <p:spPr>
            <a:xfrm>
              <a:off x="6887213" y="3631277"/>
              <a:ext cx="428942" cy="428942"/>
            </a:xfrm>
            <a:prstGeom prst="ellipse">
              <a:avLst/>
            </a:prstGeom>
            <a:solidFill>
              <a:srgbClr val="0F455F"/>
            </a:solidFill>
            <a:ln w="9525">
              <a:solidFill>
                <a:srgbClr val="0F45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err="1">
                <a:solidFill>
                  <a:schemeClr val="tx1"/>
                </a:solidFill>
              </a:endParaRPr>
            </a:p>
          </p:txBody>
        </p:sp>
        <p:pic>
          <p:nvPicPr>
            <p:cNvPr id="8" name="Picture 7" descr="Online Network with solid fill">
              <a:extLst>
                <a:ext uri="{FF2B5EF4-FFF2-40B4-BE49-F238E27FC236}">
                  <a16:creationId xmlns:a16="http://schemas.microsoft.com/office/drawing/2014/main" id="{C2C202B9-28D3-55BF-1CDC-EEED87872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6593237" y="3401759"/>
              <a:ext cx="371570" cy="371570"/>
            </a:xfrm>
            <a:prstGeom prst="rect">
              <a:avLst/>
            </a:prstGeom>
          </p:spPr>
        </p:pic>
        <p:pic>
          <p:nvPicPr>
            <p:cNvPr id="9" name="Picture 8" descr="Internet with solid fill">
              <a:extLst>
                <a:ext uri="{FF2B5EF4-FFF2-40B4-BE49-F238E27FC236}">
                  <a16:creationId xmlns:a16="http://schemas.microsoft.com/office/drawing/2014/main" id="{466EB427-1445-75BF-8A36-08E42635D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6916583" y="3651729"/>
              <a:ext cx="392864" cy="3928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75CE0F-AE0F-4734-5B0F-98D6CC6524D0}"/>
                </a:ext>
              </a:extLst>
            </p:cNvPr>
            <p:cNvSpPr txBox="1"/>
            <p:nvPr/>
          </p:nvSpPr>
          <p:spPr>
            <a:xfrm>
              <a:off x="6666134" y="4054308"/>
              <a:ext cx="1352139" cy="30777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pitchFamily="34" charset="0"/>
                </a:rPr>
                <a:t>Social Media/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>
                  <a:solidFill>
                    <a:srgbClr val="000000"/>
                  </a:solidFill>
                  <a:latin typeface="Arial"/>
                  <a:cs typeface="Arial" pitchFamily="34" charset="0"/>
                </a:rPr>
                <a:t>Dark Web monitoring</a:t>
              </a: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112BA62-1AB1-1AF2-3031-D66C84E2C20D}"/>
              </a:ext>
            </a:extLst>
          </p:cNvPr>
          <p:cNvSpPr txBox="1"/>
          <p:nvPr/>
        </p:nvSpPr>
        <p:spPr>
          <a:xfrm>
            <a:off x="7624263" y="788483"/>
            <a:ext cx="4548031" cy="31700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Cameras, Access Control, Monitoring Sensors, etc. “watch themselves”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Systems Feed Centralized Control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/>
                </a:solidFill>
              </a:rPr>
              <a:t>AI-enabled/Automated dispatch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/>
                </a:solidFill>
              </a:rPr>
              <a:t>AI-enabled/Automated recommended actions for personnel</a:t>
            </a:r>
            <a:endParaRPr lang="en-US" sz="2000" dirty="0">
              <a:solidFill>
                <a:schemeClr val="tx1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tx1"/>
                </a:solidFill>
              </a:rPr>
              <a:t>AI-enabled prioritization of “interest” activity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Google Shape;278;p9">
            <a:extLst>
              <a:ext uri="{FF2B5EF4-FFF2-40B4-BE49-F238E27FC236}">
                <a16:creationId xmlns:a16="http://schemas.microsoft.com/office/drawing/2014/main" id="{EA4645F7-B36F-FD6E-A295-60954728F89A}"/>
              </a:ext>
            </a:extLst>
          </p:cNvPr>
          <p:cNvSpPr txBox="1">
            <a:spLocks/>
          </p:cNvSpPr>
          <p:nvPr/>
        </p:nvSpPr>
        <p:spPr>
          <a:xfrm>
            <a:off x="1" y="105472"/>
            <a:ext cx="12191999" cy="584775"/>
          </a:xfrm>
          <a:prstGeom prst="rect">
            <a:avLst/>
          </a:prstGeom>
          <a:solidFill>
            <a:srgbClr val="0B1A3B"/>
          </a:solidFill>
          <a:ln>
            <a:solidFill>
              <a:srgbClr val="164469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003660"/>
                </a:solidFill>
                <a:latin typeface="Arial" panose="020B0604020202020204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bg1"/>
                </a:solidFill>
              </a:rPr>
              <a:t>Automation Capabilities That Streamline Security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9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8;p9">
            <a:extLst>
              <a:ext uri="{FF2B5EF4-FFF2-40B4-BE49-F238E27FC236}">
                <a16:creationId xmlns:a16="http://schemas.microsoft.com/office/drawing/2014/main" id="{24CBF21B-1E29-838D-889E-EF520C03FB49}"/>
              </a:ext>
            </a:extLst>
          </p:cNvPr>
          <p:cNvSpPr txBox="1">
            <a:spLocks/>
          </p:cNvSpPr>
          <p:nvPr/>
        </p:nvSpPr>
        <p:spPr>
          <a:xfrm>
            <a:off x="1" y="163761"/>
            <a:ext cx="12191999" cy="584775"/>
          </a:xfrm>
          <a:prstGeom prst="rect">
            <a:avLst/>
          </a:prstGeom>
          <a:solidFill>
            <a:srgbClr val="0B1A3B"/>
          </a:solidFill>
          <a:ln>
            <a:solidFill>
              <a:srgbClr val="164469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>
              <a:defRPr sz="4400">
                <a:solidFill>
                  <a:srgbClr val="003660"/>
                </a:solidFill>
                <a:latin typeface="Arial" panose="020B0604020202020204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</a:rPr>
              <a:t>  Analytics Capabilities That Improve Security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B9F60C2-37E7-3A9D-EAA5-4FADB1BD92CB}"/>
              </a:ext>
            </a:extLst>
          </p:cNvPr>
          <p:cNvSpPr/>
          <p:nvPr/>
        </p:nvSpPr>
        <p:spPr>
          <a:xfrm>
            <a:off x="5116945" y="2746543"/>
            <a:ext cx="2012589" cy="143753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ackpack Search for Forensics">
            <a:extLst>
              <a:ext uri="{FF2B5EF4-FFF2-40B4-BE49-F238E27FC236}">
                <a16:creationId xmlns:a16="http://schemas.microsoft.com/office/drawing/2014/main" id="{E518EF78-C557-476C-F520-BEA6F06AD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82" y="1166091"/>
            <a:ext cx="3597763" cy="2387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3B8761A-C61D-243A-51C7-E7D57F24087B}"/>
              </a:ext>
            </a:extLst>
          </p:cNvPr>
          <p:cNvSpPr txBox="1"/>
          <p:nvPr/>
        </p:nvSpPr>
        <p:spPr>
          <a:xfrm>
            <a:off x="4076112" y="1713449"/>
            <a:ext cx="31893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Advanced Video Forensics</a:t>
            </a:r>
            <a:r>
              <a:rPr lang="en-US" dirty="0"/>
              <a:t>: “Find what you need”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B8CA37-4B9E-CE22-C02A-CF436D23AEA4}"/>
              </a:ext>
            </a:extLst>
          </p:cNvPr>
          <p:cNvSpPr txBox="1"/>
          <p:nvPr/>
        </p:nvSpPr>
        <p:spPr>
          <a:xfrm>
            <a:off x="7841407" y="5256613"/>
            <a:ext cx="40844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Contextualize Access Control Alarms</a:t>
            </a:r>
            <a:r>
              <a:rPr lang="en-US" dirty="0"/>
              <a:t> into Actionable Data with use of existing video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03C825-59CA-EDB9-E87F-A9E260DC4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33" y="4110517"/>
            <a:ext cx="1768658" cy="990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FE9797-DCF8-27A8-A103-937D14C8C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705" y="4805040"/>
            <a:ext cx="1810459" cy="994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A8DB5F-70BB-6A76-B492-5C9C6A67F0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520" y="5397671"/>
            <a:ext cx="1761168" cy="9765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708A672-B5B0-2EFD-378E-B317F7567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1019" y="3742270"/>
            <a:ext cx="2943830" cy="2311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Person brandishing weapon detected by AI">
            <a:extLst>
              <a:ext uri="{FF2B5EF4-FFF2-40B4-BE49-F238E27FC236}">
                <a16:creationId xmlns:a16="http://schemas.microsoft.com/office/drawing/2014/main" id="{247DF2F5-975E-0243-A828-6069BCC1E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667" y="1025240"/>
            <a:ext cx="2752908" cy="1813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21A31C4-415D-3946-980E-D686ACEFED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0128" y="2156949"/>
            <a:ext cx="1583234" cy="2073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02BC2E4-EE4C-26B7-7924-4B0F2E934601}"/>
              </a:ext>
            </a:extLst>
          </p:cNvPr>
          <p:cNvSpPr txBox="1"/>
          <p:nvPr/>
        </p:nvSpPr>
        <p:spPr>
          <a:xfrm>
            <a:off x="7367413" y="3027477"/>
            <a:ext cx="29438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Detect specific threats</a:t>
            </a:r>
          </a:p>
        </p:txBody>
      </p:sp>
    </p:spTree>
    <p:extLst>
      <p:ext uri="{BB962C8B-B14F-4D97-AF65-F5344CB8AC3E}">
        <p14:creationId xmlns:p14="http://schemas.microsoft.com/office/powerpoint/2010/main" val="384501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FC75BC14-6A56-2EAD-F9FD-0865A4FA3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2590" y="567944"/>
            <a:ext cx="7408899" cy="58033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4D3D44-9E2A-CEDB-C41E-48DFB1CC865C}"/>
              </a:ext>
            </a:extLst>
          </p:cNvPr>
          <p:cNvSpPr/>
          <p:nvPr/>
        </p:nvSpPr>
        <p:spPr>
          <a:xfrm>
            <a:off x="0" y="0"/>
            <a:ext cx="3701809" cy="6423551"/>
          </a:xfrm>
          <a:prstGeom prst="rect">
            <a:avLst/>
          </a:prstGeom>
          <a:solidFill>
            <a:srgbClr val="0B1A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8818E1-D1D1-44DF-4EE3-2D99D164353F}"/>
              </a:ext>
            </a:extLst>
          </p:cNvPr>
          <p:cNvGrpSpPr/>
          <p:nvPr/>
        </p:nvGrpSpPr>
        <p:grpSpPr>
          <a:xfrm>
            <a:off x="4297793" y="1311656"/>
            <a:ext cx="2526028" cy="1448032"/>
            <a:chOff x="2048256" y="1389888"/>
            <a:chExt cx="2526028" cy="144803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CF34299-70FA-E5A3-7576-FF1A232ABC82}"/>
                </a:ext>
              </a:extLst>
            </p:cNvPr>
            <p:cNvSpPr/>
            <p:nvPr/>
          </p:nvSpPr>
          <p:spPr>
            <a:xfrm>
              <a:off x="2048256" y="1389888"/>
              <a:ext cx="2401824" cy="96316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7D9241A8-4C14-00E5-EE21-9A3C82892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60000">
              <a:off x="3793069" y="1480040"/>
              <a:ext cx="781215" cy="135788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2E921CD-E45B-62C2-EEB2-5E3520A8C2FF}"/>
              </a:ext>
            </a:extLst>
          </p:cNvPr>
          <p:cNvGrpSpPr/>
          <p:nvPr/>
        </p:nvGrpSpPr>
        <p:grpSpPr>
          <a:xfrm>
            <a:off x="9118591" y="795782"/>
            <a:ext cx="2914264" cy="2401824"/>
            <a:chOff x="6869054" y="874014"/>
            <a:chExt cx="2914264" cy="240182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4119E62-A892-7B20-A15D-7F4886966B44}"/>
                </a:ext>
              </a:extLst>
            </p:cNvPr>
            <p:cNvGrpSpPr/>
            <p:nvPr/>
          </p:nvGrpSpPr>
          <p:grpSpPr>
            <a:xfrm>
              <a:off x="7353046" y="874014"/>
              <a:ext cx="2430272" cy="2401824"/>
              <a:chOff x="7341616" y="877824"/>
              <a:chExt cx="2430272" cy="2401824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0488725-D566-0D23-C3AE-E8BAAC55DFE2}"/>
                  </a:ext>
                </a:extLst>
              </p:cNvPr>
              <p:cNvGrpSpPr/>
              <p:nvPr/>
            </p:nvGrpSpPr>
            <p:grpSpPr>
              <a:xfrm>
                <a:off x="7370064" y="877824"/>
                <a:ext cx="2401824" cy="2401824"/>
                <a:chOff x="7370064" y="877824"/>
                <a:chExt cx="2401824" cy="2401824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2DC39514-8586-96E7-734E-5FCA252A145A}"/>
                    </a:ext>
                  </a:extLst>
                </p:cNvPr>
                <p:cNvSpPr/>
                <p:nvPr/>
              </p:nvSpPr>
              <p:spPr>
                <a:xfrm>
                  <a:off x="7370064" y="1389888"/>
                  <a:ext cx="2401824" cy="96316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2E63189E-9D23-F1D6-C488-EE86B2D3BB76}"/>
                    </a:ext>
                  </a:extLst>
                </p:cNvPr>
                <p:cNvSpPr/>
                <p:nvPr/>
              </p:nvSpPr>
              <p:spPr>
                <a:xfrm rot="5400000">
                  <a:off x="7370064" y="1597152"/>
                  <a:ext cx="2401824" cy="963168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EFC1313-9BB4-2F0A-5AAD-98CA1D2A5D57}"/>
                  </a:ext>
                </a:extLst>
              </p:cNvPr>
              <p:cNvSpPr/>
              <p:nvPr/>
            </p:nvSpPr>
            <p:spPr>
              <a:xfrm>
                <a:off x="7341616" y="1389888"/>
                <a:ext cx="2401824" cy="9631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2220677C-E6B0-3725-6BC8-6076A9058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0000">
              <a:off x="6869054" y="1525773"/>
              <a:ext cx="1200558" cy="791849"/>
            </a:xfrm>
            <a:prstGeom prst="round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6256752-88F0-8E91-32E4-323F965522C8}"/>
              </a:ext>
            </a:extLst>
          </p:cNvPr>
          <p:cNvGrpSpPr/>
          <p:nvPr/>
        </p:nvGrpSpPr>
        <p:grpSpPr>
          <a:xfrm>
            <a:off x="6967841" y="4287801"/>
            <a:ext cx="2401824" cy="2278607"/>
            <a:chOff x="4718304" y="4366033"/>
            <a:chExt cx="2401824" cy="22786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2E2AE5B-91F5-C0F0-1D9A-A192621DA9A6}"/>
                </a:ext>
              </a:extLst>
            </p:cNvPr>
            <p:cNvGrpSpPr/>
            <p:nvPr/>
          </p:nvGrpSpPr>
          <p:grpSpPr>
            <a:xfrm>
              <a:off x="4718304" y="4541520"/>
              <a:ext cx="2401824" cy="2103120"/>
              <a:chOff x="4718304" y="4541520"/>
              <a:chExt cx="2401824" cy="210312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407D6BB6-2459-3062-12F2-1988583F3B16}"/>
                  </a:ext>
                </a:extLst>
              </p:cNvPr>
              <p:cNvSpPr/>
              <p:nvPr/>
            </p:nvSpPr>
            <p:spPr>
              <a:xfrm rot="5400000">
                <a:off x="4765942" y="5111496"/>
                <a:ext cx="2103120" cy="9631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5A90462-A77A-A48F-D423-8B06BA9B49BB}"/>
                  </a:ext>
                </a:extLst>
              </p:cNvPr>
              <p:cNvSpPr/>
              <p:nvPr/>
            </p:nvSpPr>
            <p:spPr>
              <a:xfrm>
                <a:off x="4718304" y="5358384"/>
                <a:ext cx="2401824" cy="96316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" name="Picture 16" descr="Diagram&#10;&#10;Description automatically generated">
              <a:extLst>
                <a:ext uri="{FF2B5EF4-FFF2-40B4-BE49-F238E27FC236}">
                  <a16:creationId xmlns:a16="http://schemas.microsoft.com/office/drawing/2014/main" id="{04C84694-E703-94B2-F11A-81CC7FBE40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00000">
              <a:off x="5325577" y="4366033"/>
              <a:ext cx="1065127" cy="821755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0886258-F3B4-D98D-FA0C-15C121DCE67C}"/>
              </a:ext>
            </a:extLst>
          </p:cNvPr>
          <p:cNvSpPr/>
          <p:nvPr/>
        </p:nvSpPr>
        <p:spPr>
          <a:xfrm>
            <a:off x="1" y="7612"/>
            <a:ext cx="3707726" cy="59400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Risk Data That Drives Security Planning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schemeClr val="bg1"/>
              </a:solidFill>
              <a:latin typeface="Arial" panose="020B060402020202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schemeClr val="bg1"/>
              </a:solidFill>
              <a:latin typeface="Arial" panose="020B060402020202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solidFill>
                <a:schemeClr val="bg1"/>
              </a:solidFill>
              <a:latin typeface="Arial" panose="020B060402020202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>
              <a:solidFill>
                <a:srgbClr val="003660"/>
              </a:solidFill>
              <a:latin typeface="Arial" panose="020B060402020202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2FF2C7-197E-2866-7026-740F2DD70C14}"/>
              </a:ext>
            </a:extLst>
          </p:cNvPr>
          <p:cNvSpPr txBox="1"/>
          <p:nvPr/>
        </p:nvSpPr>
        <p:spPr>
          <a:xfrm>
            <a:off x="160264" y="2417830"/>
            <a:ext cx="338128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392"/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Security controls apply to threats in different ways</a:t>
            </a:r>
          </a:p>
          <a:p>
            <a:pPr marL="152392"/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marL="152392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One size does not fit all</a:t>
            </a:r>
          </a:p>
          <a:p>
            <a:pPr marL="152392"/>
            <a:endParaRPr lang="en-US" sz="1800" dirty="0">
              <a:solidFill>
                <a:schemeClr val="bg1">
                  <a:lumMod val="95000"/>
                </a:schemeClr>
              </a:solidFill>
            </a:endParaRPr>
          </a:p>
          <a:p>
            <a:pPr marL="152392"/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A data-driven approach helps identify the unique, most efficient and cost-effective, mix of solutions that fit a risk profile</a:t>
            </a:r>
          </a:p>
        </p:txBody>
      </p:sp>
    </p:spTree>
    <p:extLst>
      <p:ext uri="{BB962C8B-B14F-4D97-AF65-F5344CB8AC3E}">
        <p14:creationId xmlns:p14="http://schemas.microsoft.com/office/powerpoint/2010/main" val="407036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B8B50-122F-1B03-77C0-F83C78EE8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Aligning AI with Business and Security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9C1B2-6236-4D4B-0B56-7C6755D34A9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219200"/>
            <a:ext cx="9677400" cy="4957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What are the problems you are REALLY trying to solve with AI?</a:t>
            </a:r>
          </a:p>
          <a:p>
            <a:pPr marL="457200" lvl="1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Aligning AI Initiatives with Long-Term Business Goals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Meeting Current and Future Security Needs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Ensuring Scalability</a:t>
            </a:r>
          </a:p>
        </p:txBody>
      </p:sp>
    </p:spTree>
    <p:extLst>
      <p:ext uri="{BB962C8B-B14F-4D97-AF65-F5344CB8AC3E}">
        <p14:creationId xmlns:p14="http://schemas.microsoft.com/office/powerpoint/2010/main" val="34161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16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dirty="0"/>
              <a:t>Long Term AI Planning Links Business Goals to Security Risk Mitigation</a:t>
            </a:r>
            <a:endParaRPr dirty="0"/>
          </a:p>
        </p:txBody>
      </p:sp>
      <p:grpSp>
        <p:nvGrpSpPr>
          <p:cNvPr id="949" name="Google Shape;949;p67"/>
          <p:cNvGrpSpPr/>
          <p:nvPr/>
        </p:nvGrpSpPr>
        <p:grpSpPr>
          <a:xfrm>
            <a:off x="599183" y="2155243"/>
            <a:ext cx="11131475" cy="3170303"/>
            <a:chOff x="3118" y="475905"/>
            <a:chExt cx="10638894" cy="3129000"/>
          </a:xfrm>
        </p:grpSpPr>
        <p:sp>
          <p:nvSpPr>
            <p:cNvPr id="950" name="Google Shape;950;p67"/>
            <p:cNvSpPr/>
            <p:nvPr/>
          </p:nvSpPr>
          <p:spPr>
            <a:xfrm>
              <a:off x="3118" y="475905"/>
              <a:ext cx="3129000" cy="3129000"/>
            </a:xfrm>
            <a:prstGeom prst="ellipse">
              <a:avLst/>
            </a:prstGeom>
            <a:solidFill>
              <a:schemeClr val="lt1">
                <a:alpha val="49019"/>
              </a:schemeClr>
            </a:solidFill>
            <a:ln w="28575" cap="flat" cmpd="sng">
              <a:solidFill>
                <a:srgbClr val="F26A2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67"/>
            <p:cNvSpPr txBox="1"/>
            <p:nvPr/>
          </p:nvSpPr>
          <p:spPr>
            <a:xfrm>
              <a:off x="233387" y="934154"/>
              <a:ext cx="2212500" cy="22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150" tIns="26675" rIns="129150" bIns="2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Business </a:t>
              </a:r>
              <a:r>
                <a:rPr lang="en-US" sz="2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Mission</a:t>
              </a: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and Goals</a:t>
              </a: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67"/>
            <p:cNvSpPr/>
            <p:nvPr/>
          </p:nvSpPr>
          <p:spPr>
            <a:xfrm>
              <a:off x="2506416" y="475905"/>
              <a:ext cx="3129000" cy="3129000"/>
            </a:xfrm>
            <a:prstGeom prst="ellipse">
              <a:avLst/>
            </a:prstGeom>
            <a:solidFill>
              <a:schemeClr val="lt1">
                <a:alpha val="49019"/>
              </a:schemeClr>
            </a:solidFill>
            <a:ln w="28575" cap="flat" cmpd="sng">
              <a:solidFill>
                <a:srgbClr val="F26A2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67"/>
            <p:cNvSpPr txBox="1"/>
            <p:nvPr/>
          </p:nvSpPr>
          <p:spPr>
            <a:xfrm>
              <a:off x="2964665" y="934154"/>
              <a:ext cx="2212500" cy="22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150" tIns="26675" rIns="129150" bIns="2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Organization Assets That Support The </a:t>
              </a:r>
              <a:r>
                <a:rPr lang="en-US" sz="2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Mission</a:t>
              </a: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67"/>
            <p:cNvSpPr/>
            <p:nvPr/>
          </p:nvSpPr>
          <p:spPr>
            <a:xfrm>
              <a:off x="5009714" y="475905"/>
              <a:ext cx="3129000" cy="3129000"/>
            </a:xfrm>
            <a:prstGeom prst="ellipse">
              <a:avLst/>
            </a:prstGeom>
            <a:solidFill>
              <a:schemeClr val="lt1">
                <a:alpha val="49019"/>
              </a:schemeClr>
            </a:solidFill>
            <a:ln w="28575" cap="flat" cmpd="sng">
              <a:solidFill>
                <a:srgbClr val="F26A2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67"/>
            <p:cNvSpPr txBox="1"/>
            <p:nvPr/>
          </p:nvSpPr>
          <p:spPr>
            <a:xfrm>
              <a:off x="5467963" y="934154"/>
              <a:ext cx="2212500" cy="22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150" tIns="26675" rIns="129150" bIns="2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Risks to </a:t>
              </a:r>
              <a:r>
                <a:rPr lang="en-US" sz="2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Mission</a:t>
              </a: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Critical Assets</a:t>
              </a: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67"/>
            <p:cNvSpPr/>
            <p:nvPr/>
          </p:nvSpPr>
          <p:spPr>
            <a:xfrm>
              <a:off x="7513012" y="475905"/>
              <a:ext cx="3129000" cy="3129000"/>
            </a:xfrm>
            <a:prstGeom prst="ellipse">
              <a:avLst/>
            </a:prstGeom>
            <a:solidFill>
              <a:schemeClr val="lt1">
                <a:alpha val="49019"/>
              </a:schemeClr>
            </a:solidFill>
            <a:ln w="28575" cap="flat" cmpd="sng">
              <a:solidFill>
                <a:srgbClr val="F26A2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Calibri"/>
                <a:buNone/>
              </a:pPr>
              <a:endPara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67"/>
            <p:cNvSpPr txBox="1"/>
            <p:nvPr/>
          </p:nvSpPr>
          <p:spPr>
            <a:xfrm>
              <a:off x="8123247" y="934154"/>
              <a:ext cx="2212500" cy="221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9150" tIns="26675" rIns="129150" bIns="266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n-US" sz="2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AI-Enabled Risk Mitigation / </a:t>
              </a:r>
              <a:r>
                <a:rPr lang="en-US" sz="2800" b="1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Mission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Protection Activities</a:t>
              </a:r>
              <a:endParaRPr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ISC Colors">
      <a:dk1>
        <a:srgbClr val="0B1A3B"/>
      </a:dk1>
      <a:lt1>
        <a:srgbClr val="FFFFFF"/>
      </a:lt1>
      <a:dk2>
        <a:srgbClr val="000000"/>
      </a:dk2>
      <a:lt2>
        <a:srgbClr val="B3C8D6"/>
      </a:lt2>
      <a:accent1>
        <a:srgbClr val="EBB50E"/>
      </a:accent1>
      <a:accent2>
        <a:srgbClr val="58111F"/>
      </a:accent2>
      <a:accent3>
        <a:srgbClr val="981B34"/>
      </a:accent3>
      <a:accent4>
        <a:srgbClr val="378FAF"/>
      </a:accent4>
      <a:accent5>
        <a:srgbClr val="41687B"/>
      </a:accent5>
      <a:accent6>
        <a:srgbClr val="58111F"/>
      </a:accent6>
      <a:hlink>
        <a:srgbClr val="EBB50E"/>
      </a:hlink>
      <a:folHlink>
        <a:srgbClr val="378FA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ISC Colors">
      <a:dk1>
        <a:srgbClr val="0B1A3B"/>
      </a:dk1>
      <a:lt1>
        <a:srgbClr val="FFFFFF"/>
      </a:lt1>
      <a:dk2>
        <a:srgbClr val="000000"/>
      </a:dk2>
      <a:lt2>
        <a:srgbClr val="B3C8D6"/>
      </a:lt2>
      <a:accent1>
        <a:srgbClr val="EBB50E"/>
      </a:accent1>
      <a:accent2>
        <a:srgbClr val="58111F"/>
      </a:accent2>
      <a:accent3>
        <a:srgbClr val="981B34"/>
      </a:accent3>
      <a:accent4>
        <a:srgbClr val="378FAF"/>
      </a:accent4>
      <a:accent5>
        <a:srgbClr val="41687B"/>
      </a:accent5>
      <a:accent6>
        <a:srgbClr val="58111F"/>
      </a:accent6>
      <a:hlink>
        <a:srgbClr val="EBB50E"/>
      </a:hlink>
      <a:folHlink>
        <a:srgbClr val="378FA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ISC Colors">
    <a:dk1>
      <a:srgbClr val="0B1A3B"/>
    </a:dk1>
    <a:lt1>
      <a:srgbClr val="FFFFFF"/>
    </a:lt1>
    <a:dk2>
      <a:srgbClr val="000000"/>
    </a:dk2>
    <a:lt2>
      <a:srgbClr val="B3C8D6"/>
    </a:lt2>
    <a:accent1>
      <a:srgbClr val="EBB50E"/>
    </a:accent1>
    <a:accent2>
      <a:srgbClr val="58111F"/>
    </a:accent2>
    <a:accent3>
      <a:srgbClr val="981B34"/>
    </a:accent3>
    <a:accent4>
      <a:srgbClr val="378FAF"/>
    </a:accent4>
    <a:accent5>
      <a:srgbClr val="41687B"/>
    </a:accent5>
    <a:accent6>
      <a:srgbClr val="58111F"/>
    </a:accent6>
    <a:hlink>
      <a:srgbClr val="EBB50E"/>
    </a:hlink>
    <a:folHlink>
      <a:srgbClr val="378FA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1364EED3B10D4D9E558B83D77EB8E7" ma:contentTypeVersion="15" ma:contentTypeDescription="Create a new document." ma:contentTypeScope="" ma:versionID="25ad23a6e86f54fbe9d305bbfce74b0d">
  <xsd:schema xmlns:xsd="http://www.w3.org/2001/XMLSchema" xmlns:xs="http://www.w3.org/2001/XMLSchema" xmlns:p="http://schemas.microsoft.com/office/2006/metadata/properties" xmlns:ns2="3f3ae2f8-ee4c-486b-9f52-cfe2b9d6c57c" xmlns:ns3="205e6434-0814-40a8-9c4d-fb239fc2d4a8" targetNamespace="http://schemas.microsoft.com/office/2006/metadata/properties" ma:root="true" ma:fieldsID="df1c3e0ee518c5b123f4041ae883ffb3" ns2:_="" ns3:_="">
    <xsd:import namespace="3f3ae2f8-ee4c-486b-9f52-cfe2b9d6c57c"/>
    <xsd:import namespace="205e6434-0814-40a8-9c4d-fb239fc2d4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3ae2f8-ee4c-486b-9f52-cfe2b9d6c5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2763e4d-7885-4cd8-8534-835ebc0ece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e6434-0814-40a8-9c4d-fb239fc2d4a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6cedc49a-5027-4d3e-b104-dd2020c761a4}" ma:internalName="TaxCatchAll" ma:showField="CatchAllData" ma:web="205e6434-0814-40a8-9c4d-fb239fc2d4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f3ae2f8-ee4c-486b-9f52-cfe2b9d6c57c">
      <Terms xmlns="http://schemas.microsoft.com/office/infopath/2007/PartnerControls"/>
    </lcf76f155ced4ddcb4097134ff3c332f>
    <TaxCatchAll xmlns="205e6434-0814-40a8-9c4d-fb239fc2d4a8" xsi:nil="true"/>
  </documentManagement>
</p:properties>
</file>

<file path=customXml/itemProps1.xml><?xml version="1.0" encoding="utf-8"?>
<ds:datastoreItem xmlns:ds="http://schemas.openxmlformats.org/officeDocument/2006/customXml" ds:itemID="{2C253486-0A4E-489F-82F8-492316AC48E4}"/>
</file>

<file path=customXml/itemProps2.xml><?xml version="1.0" encoding="utf-8"?>
<ds:datastoreItem xmlns:ds="http://schemas.openxmlformats.org/officeDocument/2006/customXml" ds:itemID="{4CDD8F5A-9383-4063-A831-A0230CB128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B61F49-CDF6-456B-B537-AD233770390A}">
  <ds:schemaRefs>
    <ds:schemaRef ds:uri="205e6434-0814-40a8-9c4d-fb239fc2d4a8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3f3ae2f8-ee4c-486b-9f52-cfe2b9d6c57c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1033</TotalTime>
  <Words>905</Words>
  <Application>Microsoft Office PowerPoint</Application>
  <PresentationFormat>Widescreen</PresentationFormat>
  <Paragraphs>188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Lato</vt:lpstr>
      <vt:lpstr>Montserrat</vt:lpstr>
      <vt:lpstr>Wingdings</vt:lpstr>
      <vt:lpstr>Office Theme</vt:lpstr>
      <vt:lpstr>Custom Design</vt:lpstr>
      <vt:lpstr>The AI-Enabled Security Program of the Future - How Will You Get There?</vt:lpstr>
      <vt:lpstr>Introductions</vt:lpstr>
      <vt:lpstr>Agenda</vt:lpstr>
      <vt:lpstr>Intro to AI Technologies in Security</vt:lpstr>
      <vt:lpstr>PowerPoint Presentation</vt:lpstr>
      <vt:lpstr>PowerPoint Presentation</vt:lpstr>
      <vt:lpstr>PowerPoint Presentation</vt:lpstr>
      <vt:lpstr>Aligning AI with Business and Security Goals</vt:lpstr>
      <vt:lpstr>Long Term AI Planning Links Business Goals to Security Risk Mitigation</vt:lpstr>
      <vt:lpstr>Mission Alignment </vt:lpstr>
      <vt:lpstr>Scale Over Time</vt:lpstr>
      <vt:lpstr>Building a Scalable and Sustainable Security Roadmap</vt:lpstr>
      <vt:lpstr>Building a Scalable and Sustainable Security Roadmap for AI</vt:lpstr>
      <vt:lpstr>Building a Scalable and Sustainable Security Roadmap</vt:lpstr>
      <vt:lpstr>Program Management Strategies for AI Integration</vt:lpstr>
      <vt:lpstr>Program Management Strategies for AI Integration</vt:lpstr>
      <vt:lpstr>Discussion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</dc:title>
  <dc:creator>Ferrer, Mayu (RX-MNL)</dc:creator>
  <cp:lastModifiedBy>Rachelle Loyear</cp:lastModifiedBy>
  <cp:revision>7</cp:revision>
  <dcterms:created xsi:type="dcterms:W3CDTF">2024-05-24T13:59:25Z</dcterms:created>
  <dcterms:modified xsi:type="dcterms:W3CDTF">2024-10-28T17:47:48Z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0x010100AE1364EED3B10D4D9E558B83D77EB8E7</vt:lpwstr>
  </property>
  <property fmtid="{D5CDD505-2E9C-101B-9397-08002B2CF9AE}" pid="4" name="MSIP_Label_7fd11082-4519-42f9-bf2b-ecb38f12dd8b_Enabled">
    <vt:lpwstr>true</vt:lpwstr>
  </property>
  <property fmtid="{D5CDD505-2E9C-101B-9397-08002B2CF9AE}" pid="5" name="MSIP_Label_7fd11082-4519-42f9-bf2b-ecb38f12dd8b_SetDate">
    <vt:lpwstr>2024-10-01T13:20:47Z</vt:lpwstr>
  </property>
  <property fmtid="{D5CDD505-2E9C-101B-9397-08002B2CF9AE}" pid="6" name="MSIP_Label_7fd11082-4519-42f9-bf2b-ecb38f12dd8b_Method">
    <vt:lpwstr>Standard</vt:lpwstr>
  </property>
  <property fmtid="{D5CDD505-2E9C-101B-9397-08002B2CF9AE}" pid="7" name="MSIP_Label_7fd11082-4519-42f9-bf2b-ecb38f12dd8b_Name">
    <vt:lpwstr>defa4170-0d19-0005-0004-bc88714345d2</vt:lpwstr>
  </property>
  <property fmtid="{D5CDD505-2E9C-101B-9397-08002B2CF9AE}" pid="8" name="MSIP_Label_7fd11082-4519-42f9-bf2b-ecb38f12dd8b_SiteId">
    <vt:lpwstr>6be7fdb9-34af-4f9c-997a-580d8eb4b9c5</vt:lpwstr>
  </property>
  <property fmtid="{D5CDD505-2E9C-101B-9397-08002B2CF9AE}" pid="9" name="MSIP_Label_7fd11082-4519-42f9-bf2b-ecb38f12dd8b_ActionId">
    <vt:lpwstr>e19ff446-87a6-4a89-abea-7bce49c025a8</vt:lpwstr>
  </property>
  <property fmtid="{D5CDD505-2E9C-101B-9397-08002B2CF9AE}" pid="10" name="MSIP_Label_7fd11082-4519-42f9-bf2b-ecb38f12dd8b_ContentBits">
    <vt:lpwstr>0</vt:lpwstr>
  </property>
</Properties>
</file>