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</p:sldMasterIdLst>
  <p:notesMasterIdLst>
    <p:notesMasterId r:id="rId32"/>
  </p:notesMasterIdLst>
  <p:sldIdLst>
    <p:sldId id="276" r:id="rId6"/>
    <p:sldId id="277" r:id="rId7"/>
    <p:sldId id="284" r:id="rId8"/>
    <p:sldId id="278" r:id="rId9"/>
    <p:sldId id="336" r:id="rId10"/>
    <p:sldId id="267" r:id="rId11"/>
    <p:sldId id="266" r:id="rId12"/>
    <p:sldId id="337" r:id="rId13"/>
    <p:sldId id="289" r:id="rId14"/>
    <p:sldId id="338" r:id="rId15"/>
    <p:sldId id="3806" r:id="rId16"/>
    <p:sldId id="3289" r:id="rId17"/>
    <p:sldId id="3290" r:id="rId18"/>
    <p:sldId id="3293" r:id="rId19"/>
    <p:sldId id="3217" r:id="rId20"/>
    <p:sldId id="3291" r:id="rId21"/>
    <p:sldId id="3294" r:id="rId22"/>
    <p:sldId id="3805" r:id="rId23"/>
    <p:sldId id="339" r:id="rId24"/>
    <p:sldId id="3807" r:id="rId25"/>
    <p:sldId id="2146846094" r:id="rId26"/>
    <p:sldId id="340" r:id="rId27"/>
    <p:sldId id="2146846213" r:id="rId28"/>
    <p:sldId id="2146846214" r:id="rId29"/>
    <p:sldId id="283" r:id="rId30"/>
    <p:sldId id="2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FF3870-38B7-6D44-4B05-5F9F76A438D2}" name="Ricardo Marranita" initials="RM" userId="S::ricardom@axis.com::0893a224-ed03-4398-895d-6c7f2c0222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A3B"/>
    <a:srgbClr val="FFFFFF"/>
    <a:srgbClr val="000000"/>
    <a:srgbClr val="55E0E7"/>
    <a:srgbClr val="9DA3B1"/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DF2D58-42D9-4DD1-B4A2-BF4AA85625CC}" v="45" dt="2024-11-14T13:21:35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3557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852B7-B680-4DF7-87DE-78C9A4EEEE9F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8D1B4EC1-0D73-49C7-A803-C8026D58DCAE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E136B372-9F25-4356-A08A-B2FF765090DA}" type="parTrans" cxnId="{CCE9EF32-57E4-4C5E-BF89-3DF57A35FEC6}">
      <dgm:prSet/>
      <dgm:spPr/>
      <dgm:t>
        <a:bodyPr/>
        <a:lstStyle/>
        <a:p>
          <a:endParaRPr lang="en-GB" noProof="0" dirty="0"/>
        </a:p>
      </dgm:t>
    </dgm:pt>
    <dgm:pt modelId="{ADCC623E-8A88-4CCC-B5EE-5B5D0FC08322}" type="sibTrans" cxnId="{CCE9EF32-57E4-4C5E-BF89-3DF57A35FEC6}">
      <dgm:prSet/>
      <dgm:spPr/>
      <dgm:t>
        <a:bodyPr/>
        <a:lstStyle/>
        <a:p>
          <a:endParaRPr lang="en-GB" noProof="0" dirty="0"/>
        </a:p>
      </dgm:t>
    </dgm:pt>
    <dgm:pt modelId="{50DC9EF4-B9E5-459E-9586-B045CA57B34D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E947D1C9-859F-49C1-9876-2375911A9F37}" type="parTrans" cxnId="{8E325BB7-DA92-44B2-8B02-D25F09AA495A}">
      <dgm:prSet/>
      <dgm:spPr/>
      <dgm:t>
        <a:bodyPr/>
        <a:lstStyle/>
        <a:p>
          <a:endParaRPr lang="en-GB" noProof="0" dirty="0"/>
        </a:p>
      </dgm:t>
    </dgm:pt>
    <dgm:pt modelId="{CECD9540-5EEA-4D6A-8180-CFF1BF26E95C}" type="sibTrans" cxnId="{8E325BB7-DA92-44B2-8B02-D25F09AA495A}">
      <dgm:prSet/>
      <dgm:spPr/>
      <dgm:t>
        <a:bodyPr/>
        <a:lstStyle/>
        <a:p>
          <a:endParaRPr lang="en-GB" noProof="0" dirty="0"/>
        </a:p>
      </dgm:t>
    </dgm:pt>
    <dgm:pt modelId="{6C17E6C0-9BD0-4D18-9420-5A6CF684C930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977DEF26-6889-4168-A73E-57E8840A4FDF}" type="parTrans" cxnId="{C1717B5D-8F61-4C19-8510-587F2C7BB171}">
      <dgm:prSet/>
      <dgm:spPr/>
      <dgm:t>
        <a:bodyPr/>
        <a:lstStyle/>
        <a:p>
          <a:endParaRPr lang="en-GB" noProof="0" dirty="0"/>
        </a:p>
      </dgm:t>
    </dgm:pt>
    <dgm:pt modelId="{D670BC42-199C-446F-A037-2ADB2E519A04}" type="sibTrans" cxnId="{C1717B5D-8F61-4C19-8510-587F2C7BB171}">
      <dgm:prSet/>
      <dgm:spPr/>
      <dgm:t>
        <a:bodyPr/>
        <a:lstStyle/>
        <a:p>
          <a:endParaRPr lang="en-GB" noProof="0" dirty="0"/>
        </a:p>
      </dgm:t>
    </dgm:pt>
    <dgm:pt modelId="{49CE3F75-959C-4BD3-A948-D0AF4EB69B62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AFCC8252-E622-4E01-AD0C-088CEEC506CC}" type="parTrans" cxnId="{8DCE7CBF-75FB-497A-B747-FEDD80D9692F}">
      <dgm:prSet/>
      <dgm:spPr/>
      <dgm:t>
        <a:bodyPr/>
        <a:lstStyle/>
        <a:p>
          <a:endParaRPr lang="en-GB" noProof="0" dirty="0"/>
        </a:p>
      </dgm:t>
    </dgm:pt>
    <dgm:pt modelId="{5336F5B0-BF24-4B46-BFE4-D32684912383}" type="sibTrans" cxnId="{8DCE7CBF-75FB-497A-B747-FEDD80D9692F}">
      <dgm:prSet/>
      <dgm:spPr/>
      <dgm:t>
        <a:bodyPr/>
        <a:lstStyle/>
        <a:p>
          <a:endParaRPr lang="en-GB" noProof="0" dirty="0"/>
        </a:p>
      </dgm:t>
    </dgm:pt>
    <dgm:pt modelId="{BC5EE1F5-E4CB-4CC0-8901-0387F181D7A4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DB717925-AF6B-4020-9B2E-0E4DF1B4512F}" type="parTrans" cxnId="{EC38953D-7FEC-4F2E-8653-B14227F52AFC}">
      <dgm:prSet/>
      <dgm:spPr/>
      <dgm:t>
        <a:bodyPr/>
        <a:lstStyle/>
        <a:p>
          <a:endParaRPr lang="en-GB" noProof="0" dirty="0"/>
        </a:p>
      </dgm:t>
    </dgm:pt>
    <dgm:pt modelId="{B99189A3-8935-44A6-815A-E15B6237316A}" type="sibTrans" cxnId="{EC38953D-7FEC-4F2E-8653-B14227F52AFC}">
      <dgm:prSet/>
      <dgm:spPr/>
      <dgm:t>
        <a:bodyPr/>
        <a:lstStyle/>
        <a:p>
          <a:endParaRPr lang="en-GB" noProof="0" dirty="0"/>
        </a:p>
      </dgm:t>
    </dgm:pt>
    <dgm:pt modelId="{27A0E477-1E2F-497C-9A4D-2807FBE53CDF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35C8F659-131D-4CFB-9405-08DDD93FD8EC}" type="parTrans" cxnId="{0374B840-2F28-40DB-9A1F-D0953C1DC021}">
      <dgm:prSet/>
      <dgm:spPr/>
      <dgm:t>
        <a:bodyPr/>
        <a:lstStyle/>
        <a:p>
          <a:endParaRPr lang="en-GB" noProof="0" dirty="0"/>
        </a:p>
      </dgm:t>
    </dgm:pt>
    <dgm:pt modelId="{2825EFE6-7438-419E-B374-A7A15A3F8F17}" type="sibTrans" cxnId="{0374B840-2F28-40DB-9A1F-D0953C1DC021}">
      <dgm:prSet/>
      <dgm:spPr/>
      <dgm:t>
        <a:bodyPr/>
        <a:lstStyle/>
        <a:p>
          <a:endParaRPr lang="en-GB" noProof="0" dirty="0"/>
        </a:p>
      </dgm:t>
    </dgm:pt>
    <dgm:pt modelId="{F175D2A7-78E8-49B3-91D7-CABB4B9D4BBF}">
      <dgm:prSet phldrT="[Text]"/>
      <dgm:spPr/>
      <dgm:t>
        <a:bodyPr/>
        <a:lstStyle/>
        <a:p>
          <a:r>
            <a:rPr lang="en-GB" noProof="0" dirty="0"/>
            <a:t> </a:t>
          </a:r>
        </a:p>
      </dgm:t>
    </dgm:pt>
    <dgm:pt modelId="{AD368D52-9870-47C8-9DDF-5F6F6E37F318}" type="parTrans" cxnId="{08B99EC9-F760-4A45-8964-8DDB74D66EA8}">
      <dgm:prSet/>
      <dgm:spPr/>
      <dgm:t>
        <a:bodyPr/>
        <a:lstStyle/>
        <a:p>
          <a:endParaRPr lang="en-GB" noProof="0" dirty="0"/>
        </a:p>
      </dgm:t>
    </dgm:pt>
    <dgm:pt modelId="{5CB1D789-E895-4032-B6C5-6DD3055BBE33}" type="sibTrans" cxnId="{08B99EC9-F760-4A45-8964-8DDB74D66EA8}">
      <dgm:prSet/>
      <dgm:spPr/>
      <dgm:t>
        <a:bodyPr/>
        <a:lstStyle/>
        <a:p>
          <a:endParaRPr lang="en-GB" noProof="0" dirty="0"/>
        </a:p>
      </dgm:t>
    </dgm:pt>
    <dgm:pt modelId="{D84DD625-A772-4E13-AF33-5047A5D88541}" type="pres">
      <dgm:prSet presAssocID="{E88852B7-B680-4DF7-87DE-78C9A4EEEE9F}" presName="Name0" presStyleCnt="0">
        <dgm:presLayoutVars>
          <dgm:dir/>
        </dgm:presLayoutVars>
      </dgm:prSet>
      <dgm:spPr/>
    </dgm:pt>
    <dgm:pt modelId="{74FB2BC9-4103-44D6-AC45-75DFC2022F82}" type="pres">
      <dgm:prSet presAssocID="{8D1B4EC1-0D73-49C7-A803-C8026D58DCAE}" presName="parComposite" presStyleCnt="0"/>
      <dgm:spPr/>
    </dgm:pt>
    <dgm:pt modelId="{79BF0B4D-52F5-41A9-BA15-B06C93EED6CB}" type="pres">
      <dgm:prSet presAssocID="{8D1B4EC1-0D73-49C7-A803-C8026D58DCAE}" presName="parBigCircle" presStyleLbl="node0" presStyleIdx="0" presStyleCnt="3"/>
      <dgm:spPr>
        <a:effectLst/>
      </dgm:spPr>
    </dgm:pt>
    <dgm:pt modelId="{54DB73F6-DFD1-440C-8763-67414A689CEA}" type="pres">
      <dgm:prSet presAssocID="{8D1B4EC1-0D73-49C7-A803-C8026D58DCAE}" presName="parTx" presStyleLbl="revTx" presStyleIdx="0" presStyleCnt="11"/>
      <dgm:spPr/>
    </dgm:pt>
    <dgm:pt modelId="{DFB766D1-02A6-493D-BC46-5BE7A728B72C}" type="pres">
      <dgm:prSet presAssocID="{8D1B4EC1-0D73-49C7-A803-C8026D58DCAE}" presName="bSpace" presStyleCnt="0"/>
      <dgm:spPr/>
    </dgm:pt>
    <dgm:pt modelId="{DC1ED7A4-0C4B-471B-B8FE-7374DB7AFFA7}" type="pres">
      <dgm:prSet presAssocID="{8D1B4EC1-0D73-49C7-A803-C8026D58DCAE}" presName="parBackupNorm" presStyleCnt="0"/>
      <dgm:spPr/>
    </dgm:pt>
    <dgm:pt modelId="{F6BC7EE7-B4A5-4637-A9B8-96124A254D0F}" type="pres">
      <dgm:prSet presAssocID="{ADCC623E-8A88-4CCC-B5EE-5B5D0FC08322}" presName="parSpace" presStyleCnt="0"/>
      <dgm:spPr/>
    </dgm:pt>
    <dgm:pt modelId="{F17FB873-47A9-4651-8B23-578052E1372A}" type="pres">
      <dgm:prSet presAssocID="{50DC9EF4-B9E5-459E-9586-B045CA57B34D}" presName="desBackupLeftNorm" presStyleCnt="0"/>
      <dgm:spPr/>
    </dgm:pt>
    <dgm:pt modelId="{0EDF5FA7-A5FD-4B4E-9465-8A850A3E3EF0}" type="pres">
      <dgm:prSet presAssocID="{50DC9EF4-B9E5-459E-9586-B045CA57B34D}" presName="desComposite" presStyleCnt="0"/>
      <dgm:spPr/>
    </dgm:pt>
    <dgm:pt modelId="{E15431EF-5C50-4BFE-A215-5FA0A52E78C4}" type="pres">
      <dgm:prSet presAssocID="{50DC9EF4-B9E5-459E-9586-B045CA57B34D}" presName="desCircle" presStyleLbl="node1" presStyleIdx="0" presStyleCnt="4"/>
      <dgm:spPr>
        <a:effectLst/>
      </dgm:spPr>
    </dgm:pt>
    <dgm:pt modelId="{081DED72-6208-49B5-9977-8DFFD009136B}" type="pres">
      <dgm:prSet presAssocID="{50DC9EF4-B9E5-459E-9586-B045CA57B34D}" presName="chTx" presStyleLbl="revTx" presStyleIdx="1" presStyleCnt="11"/>
      <dgm:spPr/>
    </dgm:pt>
    <dgm:pt modelId="{71F9274D-D9EF-4270-A8A3-257328476E1F}" type="pres">
      <dgm:prSet presAssocID="{50DC9EF4-B9E5-459E-9586-B045CA57B34D}" presName="desTx" presStyleLbl="revTx" presStyleIdx="2" presStyleCnt="11">
        <dgm:presLayoutVars>
          <dgm:bulletEnabled val="1"/>
        </dgm:presLayoutVars>
      </dgm:prSet>
      <dgm:spPr/>
    </dgm:pt>
    <dgm:pt modelId="{8AEDDC14-2D5B-4ABC-A5D3-021E5E091011}" type="pres">
      <dgm:prSet presAssocID="{50DC9EF4-B9E5-459E-9586-B045CA57B34D}" presName="desBackupRightNorm" presStyleCnt="0"/>
      <dgm:spPr/>
    </dgm:pt>
    <dgm:pt modelId="{D516192F-F2FD-43A7-B648-BCA7D55E9FE0}" type="pres">
      <dgm:prSet presAssocID="{CECD9540-5EEA-4D6A-8180-CFF1BF26E95C}" presName="desSpace" presStyleCnt="0"/>
      <dgm:spPr/>
    </dgm:pt>
    <dgm:pt modelId="{E9CBEC73-2D34-49A3-BE9B-F02FD534E358}" type="pres">
      <dgm:prSet presAssocID="{6C17E6C0-9BD0-4D18-9420-5A6CF684C930}" presName="desBackupLeftNorm" presStyleCnt="0"/>
      <dgm:spPr/>
    </dgm:pt>
    <dgm:pt modelId="{31A4F5CC-3A54-4727-AF05-D6AF5F69C6BA}" type="pres">
      <dgm:prSet presAssocID="{6C17E6C0-9BD0-4D18-9420-5A6CF684C930}" presName="desComposite" presStyleCnt="0"/>
      <dgm:spPr/>
    </dgm:pt>
    <dgm:pt modelId="{B4344D21-547C-4D5B-AA5A-6EE90D75B0EA}" type="pres">
      <dgm:prSet presAssocID="{6C17E6C0-9BD0-4D18-9420-5A6CF684C930}" presName="desCircle" presStyleLbl="node1" presStyleIdx="1" presStyleCnt="4"/>
      <dgm:spPr>
        <a:effectLst/>
      </dgm:spPr>
    </dgm:pt>
    <dgm:pt modelId="{9B12262A-A2EF-4C09-A750-AB7AB812D4CF}" type="pres">
      <dgm:prSet presAssocID="{6C17E6C0-9BD0-4D18-9420-5A6CF684C930}" presName="chTx" presStyleLbl="revTx" presStyleIdx="3" presStyleCnt="11"/>
      <dgm:spPr/>
    </dgm:pt>
    <dgm:pt modelId="{1B048253-ACC2-4AB7-B765-6AFF7971908A}" type="pres">
      <dgm:prSet presAssocID="{6C17E6C0-9BD0-4D18-9420-5A6CF684C930}" presName="desTx" presStyleLbl="revTx" presStyleIdx="4" presStyleCnt="11">
        <dgm:presLayoutVars>
          <dgm:bulletEnabled val="1"/>
        </dgm:presLayoutVars>
      </dgm:prSet>
      <dgm:spPr/>
    </dgm:pt>
    <dgm:pt modelId="{D6CD3425-CFB1-435C-9256-A23DB9E44149}" type="pres">
      <dgm:prSet presAssocID="{6C17E6C0-9BD0-4D18-9420-5A6CF684C930}" presName="desBackupRightNorm" presStyleCnt="0"/>
      <dgm:spPr/>
    </dgm:pt>
    <dgm:pt modelId="{4AC7D08D-3513-4B1E-9688-A9DD8466B403}" type="pres">
      <dgm:prSet presAssocID="{D670BC42-199C-446F-A037-2ADB2E519A04}" presName="desSpace" presStyleCnt="0"/>
      <dgm:spPr/>
    </dgm:pt>
    <dgm:pt modelId="{7C9BA1A0-0E86-4F3B-8128-BD24588EFAAD}" type="pres">
      <dgm:prSet presAssocID="{49CE3F75-959C-4BD3-A948-D0AF4EB69B62}" presName="parComposite" presStyleCnt="0"/>
      <dgm:spPr/>
    </dgm:pt>
    <dgm:pt modelId="{46835F7D-A1FC-44C6-8106-5210D8525932}" type="pres">
      <dgm:prSet presAssocID="{49CE3F75-959C-4BD3-A948-D0AF4EB69B62}" presName="parBigCircle" presStyleLbl="node0" presStyleIdx="1" presStyleCnt="3"/>
      <dgm:spPr>
        <a:effectLst/>
      </dgm:spPr>
    </dgm:pt>
    <dgm:pt modelId="{A848672A-0A38-4AA4-A885-AB834743B433}" type="pres">
      <dgm:prSet presAssocID="{49CE3F75-959C-4BD3-A948-D0AF4EB69B62}" presName="parTx" presStyleLbl="revTx" presStyleIdx="5" presStyleCnt="11"/>
      <dgm:spPr/>
    </dgm:pt>
    <dgm:pt modelId="{79D1239F-80EF-45C1-A0A1-420B6EF99CE6}" type="pres">
      <dgm:prSet presAssocID="{49CE3F75-959C-4BD3-A948-D0AF4EB69B62}" presName="bSpace" presStyleCnt="0"/>
      <dgm:spPr/>
    </dgm:pt>
    <dgm:pt modelId="{F44C48B5-27E6-42EC-A3BF-B1B0207B9CC7}" type="pres">
      <dgm:prSet presAssocID="{49CE3F75-959C-4BD3-A948-D0AF4EB69B62}" presName="parBackupNorm" presStyleCnt="0"/>
      <dgm:spPr/>
    </dgm:pt>
    <dgm:pt modelId="{CA0E30A9-7B23-4923-85A1-467F42F543E5}" type="pres">
      <dgm:prSet presAssocID="{5336F5B0-BF24-4B46-BFE4-D32684912383}" presName="parSpace" presStyleCnt="0"/>
      <dgm:spPr/>
    </dgm:pt>
    <dgm:pt modelId="{06EA3651-C8B7-468A-A7D4-AD6F50F1BF6B}" type="pres">
      <dgm:prSet presAssocID="{BC5EE1F5-E4CB-4CC0-8901-0387F181D7A4}" presName="desBackupLeftNorm" presStyleCnt="0"/>
      <dgm:spPr/>
    </dgm:pt>
    <dgm:pt modelId="{3048B936-2ABC-4420-AE7E-39ABA26B472E}" type="pres">
      <dgm:prSet presAssocID="{BC5EE1F5-E4CB-4CC0-8901-0387F181D7A4}" presName="desComposite" presStyleCnt="0"/>
      <dgm:spPr/>
    </dgm:pt>
    <dgm:pt modelId="{254A266A-02B1-4ADC-8449-902C0BADF4B0}" type="pres">
      <dgm:prSet presAssocID="{BC5EE1F5-E4CB-4CC0-8901-0387F181D7A4}" presName="desCircle" presStyleLbl="node1" presStyleIdx="2" presStyleCnt="4"/>
      <dgm:spPr>
        <a:effectLst/>
      </dgm:spPr>
    </dgm:pt>
    <dgm:pt modelId="{A51A2637-52A0-4AA5-BFEF-19EABEDE5AD9}" type="pres">
      <dgm:prSet presAssocID="{BC5EE1F5-E4CB-4CC0-8901-0387F181D7A4}" presName="chTx" presStyleLbl="revTx" presStyleIdx="6" presStyleCnt="11"/>
      <dgm:spPr/>
    </dgm:pt>
    <dgm:pt modelId="{55C9B66E-1952-4C30-A119-B4A99AFB1E31}" type="pres">
      <dgm:prSet presAssocID="{BC5EE1F5-E4CB-4CC0-8901-0387F181D7A4}" presName="desTx" presStyleLbl="revTx" presStyleIdx="7" presStyleCnt="11">
        <dgm:presLayoutVars>
          <dgm:bulletEnabled val="1"/>
        </dgm:presLayoutVars>
      </dgm:prSet>
      <dgm:spPr/>
    </dgm:pt>
    <dgm:pt modelId="{6CD0A87B-0521-49FD-8742-1AA42655F1CE}" type="pres">
      <dgm:prSet presAssocID="{BC5EE1F5-E4CB-4CC0-8901-0387F181D7A4}" presName="desBackupRightNorm" presStyleCnt="0"/>
      <dgm:spPr/>
    </dgm:pt>
    <dgm:pt modelId="{19A8F7A4-2BD9-4260-8CCE-2E4357C98967}" type="pres">
      <dgm:prSet presAssocID="{B99189A3-8935-44A6-815A-E15B6237316A}" presName="desSpace" presStyleCnt="0"/>
      <dgm:spPr/>
    </dgm:pt>
    <dgm:pt modelId="{3A3E5D95-EE87-46A3-84C5-53686CAD72B9}" type="pres">
      <dgm:prSet presAssocID="{27A0E477-1E2F-497C-9A4D-2807FBE53CDF}" presName="desBackupLeftNorm" presStyleCnt="0"/>
      <dgm:spPr/>
    </dgm:pt>
    <dgm:pt modelId="{35AD6F3B-153C-4B38-9655-B8B634A1B16F}" type="pres">
      <dgm:prSet presAssocID="{27A0E477-1E2F-497C-9A4D-2807FBE53CDF}" presName="desComposite" presStyleCnt="0"/>
      <dgm:spPr/>
    </dgm:pt>
    <dgm:pt modelId="{3149140D-AF7C-4141-A62A-A3759EA3B3C0}" type="pres">
      <dgm:prSet presAssocID="{27A0E477-1E2F-497C-9A4D-2807FBE53CDF}" presName="desCircle" presStyleLbl="node1" presStyleIdx="3" presStyleCnt="4"/>
      <dgm:spPr>
        <a:effectLst/>
      </dgm:spPr>
    </dgm:pt>
    <dgm:pt modelId="{E4743C92-A3A6-44F3-9CDD-5A14EC3EE829}" type="pres">
      <dgm:prSet presAssocID="{27A0E477-1E2F-497C-9A4D-2807FBE53CDF}" presName="chTx" presStyleLbl="revTx" presStyleIdx="8" presStyleCnt="11"/>
      <dgm:spPr/>
    </dgm:pt>
    <dgm:pt modelId="{9D672D0F-F643-47EE-BBD1-9DAED95560DB}" type="pres">
      <dgm:prSet presAssocID="{27A0E477-1E2F-497C-9A4D-2807FBE53CDF}" presName="desTx" presStyleLbl="revTx" presStyleIdx="9" presStyleCnt="11">
        <dgm:presLayoutVars>
          <dgm:bulletEnabled val="1"/>
        </dgm:presLayoutVars>
      </dgm:prSet>
      <dgm:spPr/>
    </dgm:pt>
    <dgm:pt modelId="{D8665D38-9AAF-421A-BCDD-F4553D89D455}" type="pres">
      <dgm:prSet presAssocID="{27A0E477-1E2F-497C-9A4D-2807FBE53CDF}" presName="desBackupRightNorm" presStyleCnt="0"/>
      <dgm:spPr/>
    </dgm:pt>
    <dgm:pt modelId="{E75BB535-0925-41E5-9507-337086B3C4F0}" type="pres">
      <dgm:prSet presAssocID="{2825EFE6-7438-419E-B374-A7A15A3F8F17}" presName="desSpace" presStyleCnt="0"/>
      <dgm:spPr/>
    </dgm:pt>
    <dgm:pt modelId="{204B1A5B-A61C-4A22-B6BC-FC3B7722B95A}" type="pres">
      <dgm:prSet presAssocID="{F175D2A7-78E8-49B3-91D7-CABB4B9D4BBF}" presName="parComposite" presStyleCnt="0"/>
      <dgm:spPr/>
    </dgm:pt>
    <dgm:pt modelId="{451A67F8-AB2E-4A63-BCD8-F54C69F31699}" type="pres">
      <dgm:prSet presAssocID="{F175D2A7-78E8-49B3-91D7-CABB4B9D4BBF}" presName="parBigCircle" presStyleLbl="node0" presStyleIdx="2" presStyleCnt="3"/>
      <dgm:spPr>
        <a:effectLst/>
      </dgm:spPr>
    </dgm:pt>
    <dgm:pt modelId="{84EF1390-5344-481C-88B4-9B860109E99B}" type="pres">
      <dgm:prSet presAssocID="{F175D2A7-78E8-49B3-91D7-CABB4B9D4BBF}" presName="parTx" presStyleLbl="revTx" presStyleIdx="10" presStyleCnt="11"/>
      <dgm:spPr/>
    </dgm:pt>
    <dgm:pt modelId="{1C23A57E-08B2-4FB6-A904-DD66D602F9F8}" type="pres">
      <dgm:prSet presAssocID="{F175D2A7-78E8-49B3-91D7-CABB4B9D4BBF}" presName="bSpace" presStyleCnt="0"/>
      <dgm:spPr/>
    </dgm:pt>
    <dgm:pt modelId="{0550AE47-D216-40E3-A420-6B9C29BC73AA}" type="pres">
      <dgm:prSet presAssocID="{F175D2A7-78E8-49B3-91D7-CABB4B9D4BBF}" presName="parBackupNorm" presStyleCnt="0"/>
      <dgm:spPr/>
    </dgm:pt>
    <dgm:pt modelId="{5AD39A37-F224-4C59-B71D-2D3CB55381A5}" type="pres">
      <dgm:prSet presAssocID="{5CB1D789-E895-4032-B6C5-6DD3055BBE33}" presName="parSpace" presStyleCnt="0"/>
      <dgm:spPr/>
    </dgm:pt>
  </dgm:ptLst>
  <dgm:cxnLst>
    <dgm:cxn modelId="{4DB52904-663B-40E9-9E6E-3826BEDEFB35}" type="presOf" srcId="{49CE3F75-959C-4BD3-A948-D0AF4EB69B62}" destId="{A848672A-0A38-4AA4-A885-AB834743B433}" srcOrd="0" destOrd="0" presId="urn:microsoft.com/office/officeart/2008/layout/CircleAccentTimeline"/>
    <dgm:cxn modelId="{CCE9EF32-57E4-4C5E-BF89-3DF57A35FEC6}" srcId="{E88852B7-B680-4DF7-87DE-78C9A4EEEE9F}" destId="{8D1B4EC1-0D73-49C7-A803-C8026D58DCAE}" srcOrd="0" destOrd="0" parTransId="{E136B372-9F25-4356-A08A-B2FF765090DA}" sibTransId="{ADCC623E-8A88-4CCC-B5EE-5B5D0FC08322}"/>
    <dgm:cxn modelId="{7AC7F439-49CB-4815-B334-8649BBEC1DF0}" type="presOf" srcId="{8D1B4EC1-0D73-49C7-A803-C8026D58DCAE}" destId="{54DB73F6-DFD1-440C-8763-67414A689CEA}" srcOrd="0" destOrd="0" presId="urn:microsoft.com/office/officeart/2008/layout/CircleAccentTimeline"/>
    <dgm:cxn modelId="{EC38953D-7FEC-4F2E-8653-B14227F52AFC}" srcId="{49CE3F75-959C-4BD3-A948-D0AF4EB69B62}" destId="{BC5EE1F5-E4CB-4CC0-8901-0387F181D7A4}" srcOrd="0" destOrd="0" parTransId="{DB717925-AF6B-4020-9B2E-0E4DF1B4512F}" sibTransId="{B99189A3-8935-44A6-815A-E15B6237316A}"/>
    <dgm:cxn modelId="{0374B840-2F28-40DB-9A1F-D0953C1DC021}" srcId="{49CE3F75-959C-4BD3-A948-D0AF4EB69B62}" destId="{27A0E477-1E2F-497C-9A4D-2807FBE53CDF}" srcOrd="1" destOrd="0" parTransId="{35C8F659-131D-4CFB-9405-08DDD93FD8EC}" sibTransId="{2825EFE6-7438-419E-B374-A7A15A3F8F17}"/>
    <dgm:cxn modelId="{C1717B5D-8F61-4C19-8510-587F2C7BB171}" srcId="{8D1B4EC1-0D73-49C7-A803-C8026D58DCAE}" destId="{6C17E6C0-9BD0-4D18-9420-5A6CF684C930}" srcOrd="1" destOrd="0" parTransId="{977DEF26-6889-4168-A73E-57E8840A4FDF}" sibTransId="{D670BC42-199C-446F-A037-2ADB2E519A04}"/>
    <dgm:cxn modelId="{6FDE158A-835F-4F79-AD7F-69779BECD343}" type="presOf" srcId="{6C17E6C0-9BD0-4D18-9420-5A6CF684C930}" destId="{9B12262A-A2EF-4C09-A750-AB7AB812D4CF}" srcOrd="0" destOrd="0" presId="urn:microsoft.com/office/officeart/2008/layout/CircleAccentTimeline"/>
    <dgm:cxn modelId="{38F0338A-1EC9-4D4D-84B7-B8818FDA33A9}" type="presOf" srcId="{E88852B7-B680-4DF7-87DE-78C9A4EEEE9F}" destId="{D84DD625-A772-4E13-AF33-5047A5D88541}" srcOrd="0" destOrd="0" presId="urn:microsoft.com/office/officeart/2008/layout/CircleAccentTimeline"/>
    <dgm:cxn modelId="{C52C24B4-8355-4671-8C09-277FAB4CBBD5}" type="presOf" srcId="{F175D2A7-78E8-49B3-91D7-CABB4B9D4BBF}" destId="{84EF1390-5344-481C-88B4-9B860109E99B}" srcOrd="0" destOrd="0" presId="urn:microsoft.com/office/officeart/2008/layout/CircleAccentTimeline"/>
    <dgm:cxn modelId="{431AEAB6-9010-44CF-B8DC-1170EB43E17C}" type="presOf" srcId="{50DC9EF4-B9E5-459E-9586-B045CA57B34D}" destId="{081DED72-6208-49B5-9977-8DFFD009136B}" srcOrd="0" destOrd="0" presId="urn:microsoft.com/office/officeart/2008/layout/CircleAccentTimeline"/>
    <dgm:cxn modelId="{8E325BB7-DA92-44B2-8B02-D25F09AA495A}" srcId="{8D1B4EC1-0D73-49C7-A803-C8026D58DCAE}" destId="{50DC9EF4-B9E5-459E-9586-B045CA57B34D}" srcOrd="0" destOrd="0" parTransId="{E947D1C9-859F-49C1-9876-2375911A9F37}" sibTransId="{CECD9540-5EEA-4D6A-8180-CFF1BF26E95C}"/>
    <dgm:cxn modelId="{8DCE7CBF-75FB-497A-B747-FEDD80D9692F}" srcId="{E88852B7-B680-4DF7-87DE-78C9A4EEEE9F}" destId="{49CE3F75-959C-4BD3-A948-D0AF4EB69B62}" srcOrd="1" destOrd="0" parTransId="{AFCC8252-E622-4E01-AD0C-088CEEC506CC}" sibTransId="{5336F5B0-BF24-4B46-BFE4-D32684912383}"/>
    <dgm:cxn modelId="{08B99EC9-F760-4A45-8964-8DDB74D66EA8}" srcId="{E88852B7-B680-4DF7-87DE-78C9A4EEEE9F}" destId="{F175D2A7-78E8-49B3-91D7-CABB4B9D4BBF}" srcOrd="2" destOrd="0" parTransId="{AD368D52-9870-47C8-9DDF-5F6F6E37F318}" sibTransId="{5CB1D789-E895-4032-B6C5-6DD3055BBE33}"/>
    <dgm:cxn modelId="{60493ECE-A376-4CB4-B332-ECE71C942809}" type="presOf" srcId="{BC5EE1F5-E4CB-4CC0-8901-0387F181D7A4}" destId="{A51A2637-52A0-4AA5-BFEF-19EABEDE5AD9}" srcOrd="0" destOrd="0" presId="urn:microsoft.com/office/officeart/2008/layout/CircleAccentTimeline"/>
    <dgm:cxn modelId="{9A60EDD9-9725-48A2-8430-03EAA26F07C0}" type="presOf" srcId="{27A0E477-1E2F-497C-9A4D-2807FBE53CDF}" destId="{E4743C92-A3A6-44F3-9CDD-5A14EC3EE829}" srcOrd="0" destOrd="0" presId="urn:microsoft.com/office/officeart/2008/layout/CircleAccentTimeline"/>
    <dgm:cxn modelId="{FFAFF36D-9364-4992-A6C5-795F2ABDD2EC}" type="presParOf" srcId="{D84DD625-A772-4E13-AF33-5047A5D88541}" destId="{74FB2BC9-4103-44D6-AC45-75DFC2022F82}" srcOrd="0" destOrd="0" presId="urn:microsoft.com/office/officeart/2008/layout/CircleAccentTimeline"/>
    <dgm:cxn modelId="{F6D4E6CA-557E-4F18-BDB7-E144D0D1602C}" type="presParOf" srcId="{74FB2BC9-4103-44D6-AC45-75DFC2022F82}" destId="{79BF0B4D-52F5-41A9-BA15-B06C93EED6CB}" srcOrd="0" destOrd="0" presId="urn:microsoft.com/office/officeart/2008/layout/CircleAccentTimeline"/>
    <dgm:cxn modelId="{A071E059-5627-405B-BAA3-6660FEA9837F}" type="presParOf" srcId="{74FB2BC9-4103-44D6-AC45-75DFC2022F82}" destId="{54DB73F6-DFD1-440C-8763-67414A689CEA}" srcOrd="1" destOrd="0" presId="urn:microsoft.com/office/officeart/2008/layout/CircleAccentTimeline"/>
    <dgm:cxn modelId="{365CC4F0-247B-4D87-82E9-90ADACEFF164}" type="presParOf" srcId="{74FB2BC9-4103-44D6-AC45-75DFC2022F82}" destId="{DFB766D1-02A6-493D-BC46-5BE7A728B72C}" srcOrd="2" destOrd="0" presId="urn:microsoft.com/office/officeart/2008/layout/CircleAccentTimeline"/>
    <dgm:cxn modelId="{7213A476-99F9-4AB3-BC56-D0B8CFE62B66}" type="presParOf" srcId="{D84DD625-A772-4E13-AF33-5047A5D88541}" destId="{DC1ED7A4-0C4B-471B-B8FE-7374DB7AFFA7}" srcOrd="1" destOrd="0" presId="urn:microsoft.com/office/officeart/2008/layout/CircleAccentTimeline"/>
    <dgm:cxn modelId="{63AEE188-8CF2-4C8E-9566-0D2EA0F81CEF}" type="presParOf" srcId="{D84DD625-A772-4E13-AF33-5047A5D88541}" destId="{F6BC7EE7-B4A5-4637-A9B8-96124A254D0F}" srcOrd="2" destOrd="0" presId="urn:microsoft.com/office/officeart/2008/layout/CircleAccentTimeline"/>
    <dgm:cxn modelId="{04BC4A29-CFD0-432C-9D4A-D36BCBE851FD}" type="presParOf" srcId="{D84DD625-A772-4E13-AF33-5047A5D88541}" destId="{F17FB873-47A9-4651-8B23-578052E1372A}" srcOrd="3" destOrd="0" presId="urn:microsoft.com/office/officeart/2008/layout/CircleAccentTimeline"/>
    <dgm:cxn modelId="{3F8A75B1-BE8C-464A-A1E4-5F06AD2AEA65}" type="presParOf" srcId="{D84DD625-A772-4E13-AF33-5047A5D88541}" destId="{0EDF5FA7-A5FD-4B4E-9465-8A850A3E3EF0}" srcOrd="4" destOrd="0" presId="urn:microsoft.com/office/officeart/2008/layout/CircleAccentTimeline"/>
    <dgm:cxn modelId="{B44C6814-9D52-4A5C-BB2B-81E597737231}" type="presParOf" srcId="{0EDF5FA7-A5FD-4B4E-9465-8A850A3E3EF0}" destId="{E15431EF-5C50-4BFE-A215-5FA0A52E78C4}" srcOrd="0" destOrd="0" presId="urn:microsoft.com/office/officeart/2008/layout/CircleAccentTimeline"/>
    <dgm:cxn modelId="{7AFA72B6-79BD-4118-B227-7D39B9AEFE8D}" type="presParOf" srcId="{0EDF5FA7-A5FD-4B4E-9465-8A850A3E3EF0}" destId="{081DED72-6208-49B5-9977-8DFFD009136B}" srcOrd="1" destOrd="0" presId="urn:microsoft.com/office/officeart/2008/layout/CircleAccentTimeline"/>
    <dgm:cxn modelId="{E87CC016-DEF3-4A46-922D-0F33A3182EAF}" type="presParOf" srcId="{0EDF5FA7-A5FD-4B4E-9465-8A850A3E3EF0}" destId="{71F9274D-D9EF-4270-A8A3-257328476E1F}" srcOrd="2" destOrd="0" presId="urn:microsoft.com/office/officeart/2008/layout/CircleAccentTimeline"/>
    <dgm:cxn modelId="{6F786BFF-C1F4-4777-AE6C-CD1DCE2444F1}" type="presParOf" srcId="{D84DD625-A772-4E13-AF33-5047A5D88541}" destId="{8AEDDC14-2D5B-4ABC-A5D3-021E5E091011}" srcOrd="5" destOrd="0" presId="urn:microsoft.com/office/officeart/2008/layout/CircleAccentTimeline"/>
    <dgm:cxn modelId="{C7B75602-E2FA-4E63-A957-822B83058EB8}" type="presParOf" srcId="{D84DD625-A772-4E13-AF33-5047A5D88541}" destId="{D516192F-F2FD-43A7-B648-BCA7D55E9FE0}" srcOrd="6" destOrd="0" presId="urn:microsoft.com/office/officeart/2008/layout/CircleAccentTimeline"/>
    <dgm:cxn modelId="{BD8F2D31-5E4C-403F-B6BD-27798BBEFA05}" type="presParOf" srcId="{D84DD625-A772-4E13-AF33-5047A5D88541}" destId="{E9CBEC73-2D34-49A3-BE9B-F02FD534E358}" srcOrd="7" destOrd="0" presId="urn:microsoft.com/office/officeart/2008/layout/CircleAccentTimeline"/>
    <dgm:cxn modelId="{6A86E4D4-6ED8-41F2-AA1A-4214A0E91C61}" type="presParOf" srcId="{D84DD625-A772-4E13-AF33-5047A5D88541}" destId="{31A4F5CC-3A54-4727-AF05-D6AF5F69C6BA}" srcOrd="8" destOrd="0" presId="urn:microsoft.com/office/officeart/2008/layout/CircleAccentTimeline"/>
    <dgm:cxn modelId="{6EC170CC-C201-4C8E-A579-91F28CFAFA79}" type="presParOf" srcId="{31A4F5CC-3A54-4727-AF05-D6AF5F69C6BA}" destId="{B4344D21-547C-4D5B-AA5A-6EE90D75B0EA}" srcOrd="0" destOrd="0" presId="urn:microsoft.com/office/officeart/2008/layout/CircleAccentTimeline"/>
    <dgm:cxn modelId="{C445D45A-79D9-4E12-94C5-144DD20E7A2D}" type="presParOf" srcId="{31A4F5CC-3A54-4727-AF05-D6AF5F69C6BA}" destId="{9B12262A-A2EF-4C09-A750-AB7AB812D4CF}" srcOrd="1" destOrd="0" presId="urn:microsoft.com/office/officeart/2008/layout/CircleAccentTimeline"/>
    <dgm:cxn modelId="{BF0FDFA4-003D-42FD-AA13-08D5937E9AFA}" type="presParOf" srcId="{31A4F5CC-3A54-4727-AF05-D6AF5F69C6BA}" destId="{1B048253-ACC2-4AB7-B765-6AFF7971908A}" srcOrd="2" destOrd="0" presId="urn:microsoft.com/office/officeart/2008/layout/CircleAccentTimeline"/>
    <dgm:cxn modelId="{8729CBEC-7907-49D0-AF66-AC1311DAFCDB}" type="presParOf" srcId="{D84DD625-A772-4E13-AF33-5047A5D88541}" destId="{D6CD3425-CFB1-435C-9256-A23DB9E44149}" srcOrd="9" destOrd="0" presId="urn:microsoft.com/office/officeart/2008/layout/CircleAccentTimeline"/>
    <dgm:cxn modelId="{D9CAF85D-4870-4EA2-859B-6E49C461D96B}" type="presParOf" srcId="{D84DD625-A772-4E13-AF33-5047A5D88541}" destId="{4AC7D08D-3513-4B1E-9688-A9DD8466B403}" srcOrd="10" destOrd="0" presId="urn:microsoft.com/office/officeart/2008/layout/CircleAccentTimeline"/>
    <dgm:cxn modelId="{ACD65F05-F62B-48D8-8F14-D2CF4E0F6E0E}" type="presParOf" srcId="{D84DD625-A772-4E13-AF33-5047A5D88541}" destId="{7C9BA1A0-0E86-4F3B-8128-BD24588EFAAD}" srcOrd="11" destOrd="0" presId="urn:microsoft.com/office/officeart/2008/layout/CircleAccentTimeline"/>
    <dgm:cxn modelId="{02F7DD19-E83A-46E5-A24C-B8BF90E897C4}" type="presParOf" srcId="{7C9BA1A0-0E86-4F3B-8128-BD24588EFAAD}" destId="{46835F7D-A1FC-44C6-8106-5210D8525932}" srcOrd="0" destOrd="0" presId="urn:microsoft.com/office/officeart/2008/layout/CircleAccentTimeline"/>
    <dgm:cxn modelId="{68531552-4E66-403A-8C3B-EECF42F1F7A4}" type="presParOf" srcId="{7C9BA1A0-0E86-4F3B-8128-BD24588EFAAD}" destId="{A848672A-0A38-4AA4-A885-AB834743B433}" srcOrd="1" destOrd="0" presId="urn:microsoft.com/office/officeart/2008/layout/CircleAccentTimeline"/>
    <dgm:cxn modelId="{C2C42FA0-37EC-4B5E-A0F0-76DF10FA6BAE}" type="presParOf" srcId="{7C9BA1A0-0E86-4F3B-8128-BD24588EFAAD}" destId="{79D1239F-80EF-45C1-A0A1-420B6EF99CE6}" srcOrd="2" destOrd="0" presId="urn:microsoft.com/office/officeart/2008/layout/CircleAccentTimeline"/>
    <dgm:cxn modelId="{0D0A2D22-FF93-4CB4-9266-646A950999E7}" type="presParOf" srcId="{D84DD625-A772-4E13-AF33-5047A5D88541}" destId="{F44C48B5-27E6-42EC-A3BF-B1B0207B9CC7}" srcOrd="12" destOrd="0" presId="urn:microsoft.com/office/officeart/2008/layout/CircleAccentTimeline"/>
    <dgm:cxn modelId="{AF0F2D11-F1E4-455C-A12B-6BF2A424A759}" type="presParOf" srcId="{D84DD625-A772-4E13-AF33-5047A5D88541}" destId="{CA0E30A9-7B23-4923-85A1-467F42F543E5}" srcOrd="13" destOrd="0" presId="urn:microsoft.com/office/officeart/2008/layout/CircleAccentTimeline"/>
    <dgm:cxn modelId="{55D7E97C-AD4A-4DC5-9AF9-9F1BBFE6EA68}" type="presParOf" srcId="{D84DD625-A772-4E13-AF33-5047A5D88541}" destId="{06EA3651-C8B7-468A-A7D4-AD6F50F1BF6B}" srcOrd="14" destOrd="0" presId="urn:microsoft.com/office/officeart/2008/layout/CircleAccentTimeline"/>
    <dgm:cxn modelId="{F00641C7-5BC0-4168-AF90-444494EF4C27}" type="presParOf" srcId="{D84DD625-A772-4E13-AF33-5047A5D88541}" destId="{3048B936-2ABC-4420-AE7E-39ABA26B472E}" srcOrd="15" destOrd="0" presId="urn:microsoft.com/office/officeart/2008/layout/CircleAccentTimeline"/>
    <dgm:cxn modelId="{2BDDB90D-D732-44C4-9FC7-F5A17BE83557}" type="presParOf" srcId="{3048B936-2ABC-4420-AE7E-39ABA26B472E}" destId="{254A266A-02B1-4ADC-8449-902C0BADF4B0}" srcOrd="0" destOrd="0" presId="urn:microsoft.com/office/officeart/2008/layout/CircleAccentTimeline"/>
    <dgm:cxn modelId="{1E508E01-9255-42D9-8294-4F2ED7C84273}" type="presParOf" srcId="{3048B936-2ABC-4420-AE7E-39ABA26B472E}" destId="{A51A2637-52A0-4AA5-BFEF-19EABEDE5AD9}" srcOrd="1" destOrd="0" presId="urn:microsoft.com/office/officeart/2008/layout/CircleAccentTimeline"/>
    <dgm:cxn modelId="{9B2DC665-4713-4FD2-8969-DCAF51FE3566}" type="presParOf" srcId="{3048B936-2ABC-4420-AE7E-39ABA26B472E}" destId="{55C9B66E-1952-4C30-A119-B4A99AFB1E31}" srcOrd="2" destOrd="0" presId="urn:microsoft.com/office/officeart/2008/layout/CircleAccentTimeline"/>
    <dgm:cxn modelId="{9A18B7EF-0295-4D89-8B9E-B14738D6A757}" type="presParOf" srcId="{D84DD625-A772-4E13-AF33-5047A5D88541}" destId="{6CD0A87B-0521-49FD-8742-1AA42655F1CE}" srcOrd="16" destOrd="0" presId="urn:microsoft.com/office/officeart/2008/layout/CircleAccentTimeline"/>
    <dgm:cxn modelId="{DE2AC768-B41B-4C0C-8FAB-23A17BB1443D}" type="presParOf" srcId="{D84DD625-A772-4E13-AF33-5047A5D88541}" destId="{19A8F7A4-2BD9-4260-8CCE-2E4357C98967}" srcOrd="17" destOrd="0" presId="urn:microsoft.com/office/officeart/2008/layout/CircleAccentTimeline"/>
    <dgm:cxn modelId="{95F3C49C-7C23-4592-A249-5BD3C91AFAC0}" type="presParOf" srcId="{D84DD625-A772-4E13-AF33-5047A5D88541}" destId="{3A3E5D95-EE87-46A3-84C5-53686CAD72B9}" srcOrd="18" destOrd="0" presId="urn:microsoft.com/office/officeart/2008/layout/CircleAccentTimeline"/>
    <dgm:cxn modelId="{04EDC7D7-28A9-47AE-BAB9-6F3524B2F2C7}" type="presParOf" srcId="{D84DD625-A772-4E13-AF33-5047A5D88541}" destId="{35AD6F3B-153C-4B38-9655-B8B634A1B16F}" srcOrd="19" destOrd="0" presId="urn:microsoft.com/office/officeart/2008/layout/CircleAccentTimeline"/>
    <dgm:cxn modelId="{FDC6F956-173E-43E4-8128-7CD233EDA344}" type="presParOf" srcId="{35AD6F3B-153C-4B38-9655-B8B634A1B16F}" destId="{3149140D-AF7C-4141-A62A-A3759EA3B3C0}" srcOrd="0" destOrd="0" presId="urn:microsoft.com/office/officeart/2008/layout/CircleAccentTimeline"/>
    <dgm:cxn modelId="{644C2A67-2461-40F7-9500-9A30B8E55734}" type="presParOf" srcId="{35AD6F3B-153C-4B38-9655-B8B634A1B16F}" destId="{E4743C92-A3A6-44F3-9CDD-5A14EC3EE829}" srcOrd="1" destOrd="0" presId="urn:microsoft.com/office/officeart/2008/layout/CircleAccentTimeline"/>
    <dgm:cxn modelId="{F18FB5C3-17FA-4271-922C-62D4950DB65C}" type="presParOf" srcId="{35AD6F3B-153C-4B38-9655-B8B634A1B16F}" destId="{9D672D0F-F643-47EE-BBD1-9DAED95560DB}" srcOrd="2" destOrd="0" presId="urn:microsoft.com/office/officeart/2008/layout/CircleAccentTimeline"/>
    <dgm:cxn modelId="{F7E66972-7D7C-4CDC-8FC6-491F7EAA14F0}" type="presParOf" srcId="{D84DD625-A772-4E13-AF33-5047A5D88541}" destId="{D8665D38-9AAF-421A-BCDD-F4553D89D455}" srcOrd="20" destOrd="0" presId="urn:microsoft.com/office/officeart/2008/layout/CircleAccentTimeline"/>
    <dgm:cxn modelId="{0C72DDB7-EC52-4A10-B83A-5AC7D87AF6F8}" type="presParOf" srcId="{D84DD625-A772-4E13-AF33-5047A5D88541}" destId="{E75BB535-0925-41E5-9507-337086B3C4F0}" srcOrd="21" destOrd="0" presId="urn:microsoft.com/office/officeart/2008/layout/CircleAccentTimeline"/>
    <dgm:cxn modelId="{E746044D-6F09-445F-B970-22CBC830A302}" type="presParOf" srcId="{D84DD625-A772-4E13-AF33-5047A5D88541}" destId="{204B1A5B-A61C-4A22-B6BC-FC3B7722B95A}" srcOrd="22" destOrd="0" presId="urn:microsoft.com/office/officeart/2008/layout/CircleAccentTimeline"/>
    <dgm:cxn modelId="{4CD743CB-F2D2-48C1-9A65-9A944D6F7D8B}" type="presParOf" srcId="{204B1A5B-A61C-4A22-B6BC-FC3B7722B95A}" destId="{451A67F8-AB2E-4A63-BCD8-F54C69F31699}" srcOrd="0" destOrd="0" presId="urn:microsoft.com/office/officeart/2008/layout/CircleAccentTimeline"/>
    <dgm:cxn modelId="{3CCD4E00-6BB0-4955-A5E1-B6074DBC00A8}" type="presParOf" srcId="{204B1A5B-A61C-4A22-B6BC-FC3B7722B95A}" destId="{84EF1390-5344-481C-88B4-9B860109E99B}" srcOrd="1" destOrd="0" presId="urn:microsoft.com/office/officeart/2008/layout/CircleAccentTimeline"/>
    <dgm:cxn modelId="{85F372E5-BE95-43F0-8098-2AD6EC45DC92}" type="presParOf" srcId="{204B1A5B-A61C-4A22-B6BC-FC3B7722B95A}" destId="{1C23A57E-08B2-4FB6-A904-DD66D602F9F8}" srcOrd="2" destOrd="0" presId="urn:microsoft.com/office/officeart/2008/layout/CircleAccentTimeline"/>
    <dgm:cxn modelId="{A96A09D9-87D8-4286-B964-CA44F6BECE2A}" type="presParOf" srcId="{D84DD625-A772-4E13-AF33-5047A5D88541}" destId="{0550AE47-D216-40E3-A420-6B9C29BC73AA}" srcOrd="23" destOrd="0" presId="urn:microsoft.com/office/officeart/2008/layout/CircleAccentTimeline"/>
    <dgm:cxn modelId="{B99833E0-76AC-4605-BF79-75A3FFB0FB7D}" type="presParOf" srcId="{D84DD625-A772-4E13-AF33-5047A5D88541}" destId="{5AD39A37-F224-4C59-B71D-2D3CB55381A5}" srcOrd="24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570502-B251-4899-89D3-496D83CF61A1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E03F928-60D8-4ACD-809A-3548DEB98F74}">
      <dgm:prSet phldrT="[Text]"/>
      <dgm:spPr/>
      <dgm:t>
        <a:bodyPr/>
        <a:lstStyle/>
        <a:p>
          <a:r>
            <a:rPr lang="en-US"/>
            <a:t>Technology is Good At:</a:t>
          </a:r>
        </a:p>
      </dgm:t>
    </dgm:pt>
    <dgm:pt modelId="{781AAFD3-C9D6-4636-9953-4BD4F9A30C7D}" type="parTrans" cxnId="{546BB52C-B7A3-4CD0-906F-294200407EBD}">
      <dgm:prSet/>
      <dgm:spPr/>
      <dgm:t>
        <a:bodyPr/>
        <a:lstStyle/>
        <a:p>
          <a:endParaRPr lang="en-US"/>
        </a:p>
      </dgm:t>
    </dgm:pt>
    <dgm:pt modelId="{7C0E3F48-A573-4BB6-8BD3-2C3CF38608CD}" type="sibTrans" cxnId="{546BB52C-B7A3-4CD0-906F-294200407EBD}">
      <dgm:prSet/>
      <dgm:spPr/>
      <dgm:t>
        <a:bodyPr/>
        <a:lstStyle/>
        <a:p>
          <a:endParaRPr lang="en-US"/>
        </a:p>
      </dgm:t>
    </dgm:pt>
    <dgm:pt modelId="{ABFB7F32-BF54-4B8B-97AA-437B9A3DF7E8}">
      <dgm:prSet phldrT="[Text]"/>
      <dgm:spPr/>
      <dgm:t>
        <a:bodyPr/>
        <a:lstStyle/>
        <a:p>
          <a:r>
            <a:rPr lang="en-US"/>
            <a:t>People are Good At:</a:t>
          </a:r>
        </a:p>
      </dgm:t>
    </dgm:pt>
    <dgm:pt modelId="{44C473FF-06DB-4913-A615-48131A5D9410}" type="parTrans" cxnId="{999E88C7-CF6A-40C2-B19D-CC5F1B755FFC}">
      <dgm:prSet/>
      <dgm:spPr/>
      <dgm:t>
        <a:bodyPr/>
        <a:lstStyle/>
        <a:p>
          <a:endParaRPr lang="en-US"/>
        </a:p>
      </dgm:t>
    </dgm:pt>
    <dgm:pt modelId="{5C47E1CA-F8C0-4C3A-A084-3B1B6A37D548}" type="sibTrans" cxnId="{999E88C7-CF6A-40C2-B19D-CC5F1B755FFC}">
      <dgm:prSet/>
      <dgm:spPr/>
      <dgm:t>
        <a:bodyPr/>
        <a:lstStyle/>
        <a:p>
          <a:endParaRPr lang="en-US"/>
        </a:p>
      </dgm:t>
    </dgm:pt>
    <dgm:pt modelId="{B895D0C4-3F29-4983-A8EC-00E259AEA0F9}">
      <dgm:prSet phldrT="[Text]"/>
      <dgm:spPr/>
      <dgm:t>
        <a:bodyPr/>
        <a:lstStyle/>
        <a:p>
          <a:r>
            <a:rPr lang="en-US"/>
            <a:t>Repetitive tasks</a:t>
          </a:r>
        </a:p>
      </dgm:t>
    </dgm:pt>
    <dgm:pt modelId="{2B20F0F4-2096-47E3-8A03-7938B16E4708}" type="parTrans" cxnId="{A27D7325-160B-443D-9010-FFD4E6B28B56}">
      <dgm:prSet/>
      <dgm:spPr/>
      <dgm:t>
        <a:bodyPr/>
        <a:lstStyle/>
        <a:p>
          <a:endParaRPr lang="en-US"/>
        </a:p>
      </dgm:t>
    </dgm:pt>
    <dgm:pt modelId="{B9F2DACA-65C8-452C-966F-B9329667F8AF}" type="sibTrans" cxnId="{A27D7325-160B-443D-9010-FFD4E6B28B56}">
      <dgm:prSet/>
      <dgm:spPr/>
      <dgm:t>
        <a:bodyPr/>
        <a:lstStyle/>
        <a:p>
          <a:endParaRPr lang="en-US"/>
        </a:p>
      </dgm:t>
    </dgm:pt>
    <dgm:pt modelId="{B06B76D1-40A5-4167-8928-82D987DD5DAA}">
      <dgm:prSet phldrT="[Text]"/>
      <dgm:spPr/>
      <dgm:t>
        <a:bodyPr/>
        <a:lstStyle/>
        <a:p>
          <a:r>
            <a:rPr lang="en-US"/>
            <a:t>Boring tasks</a:t>
          </a:r>
        </a:p>
      </dgm:t>
    </dgm:pt>
    <dgm:pt modelId="{FB2B571D-E555-4DC8-8867-8BE0283FBA83}" type="parTrans" cxnId="{B22DCC7B-AA01-468F-9BBC-504723BD2C4E}">
      <dgm:prSet/>
      <dgm:spPr/>
      <dgm:t>
        <a:bodyPr/>
        <a:lstStyle/>
        <a:p>
          <a:endParaRPr lang="en-US"/>
        </a:p>
      </dgm:t>
    </dgm:pt>
    <dgm:pt modelId="{6D280307-EBA3-45F6-9F15-8589315BB8F3}" type="sibTrans" cxnId="{B22DCC7B-AA01-468F-9BBC-504723BD2C4E}">
      <dgm:prSet/>
      <dgm:spPr/>
      <dgm:t>
        <a:bodyPr/>
        <a:lstStyle/>
        <a:p>
          <a:endParaRPr lang="en-US"/>
        </a:p>
      </dgm:t>
    </dgm:pt>
    <dgm:pt modelId="{EE506524-BC54-4395-898A-63EDB8B622B1}">
      <dgm:prSet phldrT="[Text]"/>
      <dgm:spPr/>
      <dgm:t>
        <a:bodyPr/>
        <a:lstStyle/>
        <a:p>
          <a:r>
            <a:rPr lang="en-US"/>
            <a:t>Scripted tasks</a:t>
          </a:r>
        </a:p>
      </dgm:t>
    </dgm:pt>
    <dgm:pt modelId="{8A1D2886-C62F-4D40-8364-FCA3F9469873}" type="parTrans" cxnId="{DFA35DFF-51C6-4F71-8AFE-6721C58CC8E5}">
      <dgm:prSet/>
      <dgm:spPr/>
      <dgm:t>
        <a:bodyPr/>
        <a:lstStyle/>
        <a:p>
          <a:endParaRPr lang="en-US"/>
        </a:p>
      </dgm:t>
    </dgm:pt>
    <dgm:pt modelId="{C13392AE-62DB-4C37-9B9D-94A7971B29D8}" type="sibTrans" cxnId="{DFA35DFF-51C6-4F71-8AFE-6721C58CC8E5}">
      <dgm:prSet/>
      <dgm:spPr/>
      <dgm:t>
        <a:bodyPr/>
        <a:lstStyle/>
        <a:p>
          <a:endParaRPr lang="en-US"/>
        </a:p>
      </dgm:t>
    </dgm:pt>
    <dgm:pt modelId="{A74CCEE4-CF20-4A86-AA4B-41BA24D8E9AB}">
      <dgm:prSet phldrT="[Text]"/>
      <dgm:spPr/>
      <dgm:t>
        <a:bodyPr/>
        <a:lstStyle/>
        <a:p>
          <a:r>
            <a:rPr lang="en-US"/>
            <a:t>Interactive tasks</a:t>
          </a:r>
        </a:p>
      </dgm:t>
    </dgm:pt>
    <dgm:pt modelId="{639990E4-415D-430C-B74E-CED0070513C7}" type="parTrans" cxnId="{D94F24F8-C446-41D6-8DC3-A7CF0B08956A}">
      <dgm:prSet/>
      <dgm:spPr/>
      <dgm:t>
        <a:bodyPr/>
        <a:lstStyle/>
        <a:p>
          <a:endParaRPr lang="en-US"/>
        </a:p>
      </dgm:t>
    </dgm:pt>
    <dgm:pt modelId="{C632D91C-981C-4C3A-B75A-311126B0ADCA}" type="sibTrans" cxnId="{D94F24F8-C446-41D6-8DC3-A7CF0B08956A}">
      <dgm:prSet/>
      <dgm:spPr/>
      <dgm:t>
        <a:bodyPr/>
        <a:lstStyle/>
        <a:p>
          <a:endParaRPr lang="en-US"/>
        </a:p>
      </dgm:t>
    </dgm:pt>
    <dgm:pt modelId="{98B9F84F-7B43-4E02-B791-B7C1CD6FAB6D}">
      <dgm:prSet phldrT="[Text]"/>
      <dgm:spPr/>
      <dgm:t>
        <a:bodyPr/>
        <a:lstStyle/>
        <a:p>
          <a:r>
            <a:rPr lang="en-US"/>
            <a:t>Complicated tasks</a:t>
          </a:r>
        </a:p>
      </dgm:t>
    </dgm:pt>
    <dgm:pt modelId="{4561B8C0-95AD-40A4-8F55-6796D1783F93}" type="parTrans" cxnId="{191E8763-7F0C-495D-83E9-523A2CEF6DA0}">
      <dgm:prSet/>
      <dgm:spPr/>
      <dgm:t>
        <a:bodyPr/>
        <a:lstStyle/>
        <a:p>
          <a:endParaRPr lang="en-US"/>
        </a:p>
      </dgm:t>
    </dgm:pt>
    <dgm:pt modelId="{61BD977D-68F6-46D3-ABF9-5A4F30113D72}" type="sibTrans" cxnId="{191E8763-7F0C-495D-83E9-523A2CEF6DA0}">
      <dgm:prSet/>
      <dgm:spPr/>
      <dgm:t>
        <a:bodyPr/>
        <a:lstStyle/>
        <a:p>
          <a:endParaRPr lang="en-US"/>
        </a:p>
      </dgm:t>
    </dgm:pt>
    <dgm:pt modelId="{462E0287-117C-42CF-9BE1-74BEF11EF265}">
      <dgm:prSet phldrT="[Text]"/>
      <dgm:spPr/>
      <dgm:t>
        <a:bodyPr/>
        <a:lstStyle/>
        <a:p>
          <a:r>
            <a:rPr lang="en-US"/>
            <a:t>Decision making</a:t>
          </a:r>
        </a:p>
      </dgm:t>
    </dgm:pt>
    <dgm:pt modelId="{281E0FA9-380C-45D7-8C43-0F1C0042AC2C}" type="parTrans" cxnId="{AE2AB46A-3B41-4E0A-ADFB-9F9A85B06C59}">
      <dgm:prSet/>
      <dgm:spPr/>
      <dgm:t>
        <a:bodyPr/>
        <a:lstStyle/>
        <a:p>
          <a:endParaRPr lang="en-US"/>
        </a:p>
      </dgm:t>
    </dgm:pt>
    <dgm:pt modelId="{2345BF79-5086-4C2D-9CFE-C7CF36DEAA26}" type="sibTrans" cxnId="{AE2AB46A-3B41-4E0A-ADFB-9F9A85B06C59}">
      <dgm:prSet/>
      <dgm:spPr/>
      <dgm:t>
        <a:bodyPr/>
        <a:lstStyle/>
        <a:p>
          <a:endParaRPr lang="en-US"/>
        </a:p>
      </dgm:t>
    </dgm:pt>
    <dgm:pt modelId="{6B591504-9C80-46BF-A309-7B5FB38E0E87}">
      <dgm:prSet phldrT="[Text]"/>
      <dgm:spPr/>
      <dgm:t>
        <a:bodyPr/>
        <a:lstStyle/>
        <a:p>
          <a:r>
            <a:rPr lang="en-US"/>
            <a:t>“Hands On” tasks</a:t>
          </a:r>
        </a:p>
      </dgm:t>
    </dgm:pt>
    <dgm:pt modelId="{7CFFD1DE-AE20-4043-BE89-E4D3E6305E16}" type="parTrans" cxnId="{A9EDAA02-B1B8-4C25-996A-A2EDD2ACAFC6}">
      <dgm:prSet/>
      <dgm:spPr/>
      <dgm:t>
        <a:bodyPr/>
        <a:lstStyle/>
        <a:p>
          <a:endParaRPr lang="en-US"/>
        </a:p>
      </dgm:t>
    </dgm:pt>
    <dgm:pt modelId="{728CFF21-6EA8-416B-85EC-3EECAF1E2FC0}" type="sibTrans" cxnId="{A9EDAA02-B1B8-4C25-996A-A2EDD2ACAFC6}">
      <dgm:prSet/>
      <dgm:spPr/>
      <dgm:t>
        <a:bodyPr/>
        <a:lstStyle/>
        <a:p>
          <a:endParaRPr lang="en-US"/>
        </a:p>
      </dgm:t>
    </dgm:pt>
    <dgm:pt modelId="{B8D45702-ACD8-438D-AF19-FAFFFB10627A}">
      <dgm:prSet phldrT="[Text]"/>
      <dgm:spPr/>
      <dgm:t>
        <a:bodyPr/>
        <a:lstStyle/>
        <a:p>
          <a:r>
            <a:rPr lang="en-US"/>
            <a:t>Remote tasks</a:t>
          </a:r>
        </a:p>
      </dgm:t>
    </dgm:pt>
    <dgm:pt modelId="{CEF98190-110C-42DE-AC64-6BFBF1B38808}" type="parTrans" cxnId="{75C61712-1ABC-4815-B442-AEE6C86A1044}">
      <dgm:prSet/>
      <dgm:spPr/>
      <dgm:t>
        <a:bodyPr/>
        <a:lstStyle/>
        <a:p>
          <a:endParaRPr lang="en-US"/>
        </a:p>
      </dgm:t>
    </dgm:pt>
    <dgm:pt modelId="{5115D123-C514-4492-B392-737AAF1BC157}" type="sibTrans" cxnId="{75C61712-1ABC-4815-B442-AEE6C86A1044}">
      <dgm:prSet/>
      <dgm:spPr/>
      <dgm:t>
        <a:bodyPr/>
        <a:lstStyle/>
        <a:p>
          <a:endParaRPr lang="en-US"/>
        </a:p>
      </dgm:t>
    </dgm:pt>
    <dgm:pt modelId="{93D38E95-0FA4-468F-A393-C878C4AA3F83}" type="pres">
      <dgm:prSet presAssocID="{B1570502-B251-4899-89D3-496D83CF61A1}" presName="linearFlow" presStyleCnt="0">
        <dgm:presLayoutVars>
          <dgm:dir/>
          <dgm:resizeHandles val="exact"/>
        </dgm:presLayoutVars>
      </dgm:prSet>
      <dgm:spPr/>
    </dgm:pt>
    <dgm:pt modelId="{4426EFBB-15DE-454B-AD26-8271D4E125D9}" type="pres">
      <dgm:prSet presAssocID="{3E03F928-60D8-4ACD-809A-3548DEB98F74}" presName="composite" presStyleCnt="0"/>
      <dgm:spPr/>
    </dgm:pt>
    <dgm:pt modelId="{22786D78-5575-4CB3-8176-039B9FA840EB}" type="pres">
      <dgm:prSet presAssocID="{3E03F928-60D8-4ACD-809A-3548DEB98F74}" presName="imgShp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95DA658-04E8-49F0-94F2-78762B1C3930}" type="pres">
      <dgm:prSet presAssocID="{3E03F928-60D8-4ACD-809A-3548DEB98F74}" presName="txShp" presStyleLbl="node1" presStyleIdx="0" presStyleCnt="2">
        <dgm:presLayoutVars>
          <dgm:bulletEnabled val="1"/>
        </dgm:presLayoutVars>
      </dgm:prSet>
      <dgm:spPr/>
    </dgm:pt>
    <dgm:pt modelId="{6D091404-DE75-4B49-841A-15C8CAB6E9DE}" type="pres">
      <dgm:prSet presAssocID="{7C0E3F48-A573-4BB6-8BD3-2C3CF38608CD}" presName="spacing" presStyleCnt="0"/>
      <dgm:spPr/>
    </dgm:pt>
    <dgm:pt modelId="{C037DC8A-72C8-4603-9A60-5F45350F317F}" type="pres">
      <dgm:prSet presAssocID="{ABFB7F32-BF54-4B8B-97AA-437B9A3DF7E8}" presName="composite" presStyleCnt="0"/>
      <dgm:spPr/>
    </dgm:pt>
    <dgm:pt modelId="{4C77FF55-1EA5-4A2D-B139-4A811BDF52FE}" type="pres">
      <dgm:prSet presAssocID="{ABFB7F32-BF54-4B8B-97AA-437B9A3DF7E8}" presName="imgShp" presStyleLbl="fgImgPlac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5FFAEE3-3EC4-4EA5-A218-01B11F81663D}" type="pres">
      <dgm:prSet presAssocID="{ABFB7F32-BF54-4B8B-97AA-437B9A3DF7E8}" presName="txShp" presStyleLbl="node1" presStyleIdx="1" presStyleCnt="2">
        <dgm:presLayoutVars>
          <dgm:bulletEnabled val="1"/>
        </dgm:presLayoutVars>
      </dgm:prSet>
      <dgm:spPr/>
    </dgm:pt>
  </dgm:ptLst>
  <dgm:cxnLst>
    <dgm:cxn modelId="{A9EDAA02-B1B8-4C25-996A-A2EDD2ACAFC6}" srcId="{ABFB7F32-BF54-4B8B-97AA-437B9A3DF7E8}" destId="{6B591504-9C80-46BF-A309-7B5FB38E0E87}" srcOrd="3" destOrd="0" parTransId="{7CFFD1DE-AE20-4043-BE89-E4D3E6305E16}" sibTransId="{728CFF21-6EA8-416B-85EC-3EECAF1E2FC0}"/>
    <dgm:cxn modelId="{75C61712-1ABC-4815-B442-AEE6C86A1044}" srcId="{3E03F928-60D8-4ACD-809A-3548DEB98F74}" destId="{B8D45702-ACD8-438D-AF19-FAFFFB10627A}" srcOrd="3" destOrd="0" parTransId="{CEF98190-110C-42DE-AC64-6BFBF1B38808}" sibTransId="{5115D123-C514-4492-B392-737AAF1BC157}"/>
    <dgm:cxn modelId="{A27D7325-160B-443D-9010-FFD4E6B28B56}" srcId="{3E03F928-60D8-4ACD-809A-3548DEB98F74}" destId="{B895D0C4-3F29-4983-A8EC-00E259AEA0F9}" srcOrd="0" destOrd="0" parTransId="{2B20F0F4-2096-47E3-8A03-7938B16E4708}" sibTransId="{B9F2DACA-65C8-452C-966F-B9329667F8AF}"/>
    <dgm:cxn modelId="{546BB52C-B7A3-4CD0-906F-294200407EBD}" srcId="{B1570502-B251-4899-89D3-496D83CF61A1}" destId="{3E03F928-60D8-4ACD-809A-3548DEB98F74}" srcOrd="0" destOrd="0" parTransId="{781AAFD3-C9D6-4636-9953-4BD4F9A30C7D}" sibTransId="{7C0E3F48-A573-4BB6-8BD3-2C3CF38608CD}"/>
    <dgm:cxn modelId="{51914B37-D056-421B-A072-3BE407075CB8}" type="presOf" srcId="{EE506524-BC54-4395-898A-63EDB8B622B1}" destId="{595DA658-04E8-49F0-94F2-78762B1C3930}" srcOrd="0" destOrd="3" presId="urn:microsoft.com/office/officeart/2005/8/layout/vList3"/>
    <dgm:cxn modelId="{B41F6D43-6591-4B3B-AC32-94A8A9183743}" type="presOf" srcId="{3E03F928-60D8-4ACD-809A-3548DEB98F74}" destId="{595DA658-04E8-49F0-94F2-78762B1C3930}" srcOrd="0" destOrd="0" presId="urn:microsoft.com/office/officeart/2005/8/layout/vList3"/>
    <dgm:cxn modelId="{191E8763-7F0C-495D-83E9-523A2CEF6DA0}" srcId="{ABFB7F32-BF54-4B8B-97AA-437B9A3DF7E8}" destId="{98B9F84F-7B43-4E02-B791-B7C1CD6FAB6D}" srcOrd="1" destOrd="0" parTransId="{4561B8C0-95AD-40A4-8F55-6796D1783F93}" sibTransId="{61BD977D-68F6-46D3-ABF9-5A4F30113D72}"/>
    <dgm:cxn modelId="{4157F967-8BC2-45B2-BCEE-5F7DC33783F1}" type="presOf" srcId="{ABFB7F32-BF54-4B8B-97AA-437B9A3DF7E8}" destId="{75FFAEE3-3EC4-4EA5-A218-01B11F81663D}" srcOrd="0" destOrd="0" presId="urn:microsoft.com/office/officeart/2005/8/layout/vList3"/>
    <dgm:cxn modelId="{317EF248-B0D1-4155-BAD6-399BE2630CB9}" type="presOf" srcId="{B8D45702-ACD8-438D-AF19-FAFFFB10627A}" destId="{595DA658-04E8-49F0-94F2-78762B1C3930}" srcOrd="0" destOrd="4" presId="urn:microsoft.com/office/officeart/2005/8/layout/vList3"/>
    <dgm:cxn modelId="{AE2AB46A-3B41-4E0A-ADFB-9F9A85B06C59}" srcId="{ABFB7F32-BF54-4B8B-97AA-437B9A3DF7E8}" destId="{462E0287-117C-42CF-9BE1-74BEF11EF265}" srcOrd="2" destOrd="0" parTransId="{281E0FA9-380C-45D7-8C43-0F1C0042AC2C}" sibTransId="{2345BF79-5086-4C2D-9CFE-C7CF36DEAA26}"/>
    <dgm:cxn modelId="{B22DCC7B-AA01-468F-9BBC-504723BD2C4E}" srcId="{3E03F928-60D8-4ACD-809A-3548DEB98F74}" destId="{B06B76D1-40A5-4167-8928-82D987DD5DAA}" srcOrd="1" destOrd="0" parTransId="{FB2B571D-E555-4DC8-8867-8BE0283FBA83}" sibTransId="{6D280307-EBA3-45F6-9F15-8589315BB8F3}"/>
    <dgm:cxn modelId="{4810007D-A197-4DDC-85F9-764E01D89EBF}" type="presOf" srcId="{B895D0C4-3F29-4983-A8EC-00E259AEA0F9}" destId="{595DA658-04E8-49F0-94F2-78762B1C3930}" srcOrd="0" destOrd="1" presId="urn:microsoft.com/office/officeart/2005/8/layout/vList3"/>
    <dgm:cxn modelId="{308225A0-E405-4681-9574-22A9E569454E}" type="presOf" srcId="{6B591504-9C80-46BF-A309-7B5FB38E0E87}" destId="{75FFAEE3-3EC4-4EA5-A218-01B11F81663D}" srcOrd="0" destOrd="4" presId="urn:microsoft.com/office/officeart/2005/8/layout/vList3"/>
    <dgm:cxn modelId="{E88646B2-0068-4709-8EBB-9D8236AE4F4C}" type="presOf" srcId="{A74CCEE4-CF20-4A86-AA4B-41BA24D8E9AB}" destId="{75FFAEE3-3EC4-4EA5-A218-01B11F81663D}" srcOrd="0" destOrd="1" presId="urn:microsoft.com/office/officeart/2005/8/layout/vList3"/>
    <dgm:cxn modelId="{180BC3B8-A82B-4835-80E2-A86E74F1BB1C}" type="presOf" srcId="{98B9F84F-7B43-4E02-B791-B7C1CD6FAB6D}" destId="{75FFAEE3-3EC4-4EA5-A218-01B11F81663D}" srcOrd="0" destOrd="2" presId="urn:microsoft.com/office/officeart/2005/8/layout/vList3"/>
    <dgm:cxn modelId="{999E88C7-CF6A-40C2-B19D-CC5F1B755FFC}" srcId="{B1570502-B251-4899-89D3-496D83CF61A1}" destId="{ABFB7F32-BF54-4B8B-97AA-437B9A3DF7E8}" srcOrd="1" destOrd="0" parTransId="{44C473FF-06DB-4913-A615-48131A5D9410}" sibTransId="{5C47E1CA-F8C0-4C3A-A084-3B1B6A37D548}"/>
    <dgm:cxn modelId="{67F928CB-D3AA-4DC8-AFBA-E81F8A92B97D}" type="presOf" srcId="{B06B76D1-40A5-4167-8928-82D987DD5DAA}" destId="{595DA658-04E8-49F0-94F2-78762B1C3930}" srcOrd="0" destOrd="2" presId="urn:microsoft.com/office/officeart/2005/8/layout/vList3"/>
    <dgm:cxn modelId="{F03785E2-56EF-4288-A821-9C14EAA3AE5F}" type="presOf" srcId="{462E0287-117C-42CF-9BE1-74BEF11EF265}" destId="{75FFAEE3-3EC4-4EA5-A218-01B11F81663D}" srcOrd="0" destOrd="3" presId="urn:microsoft.com/office/officeart/2005/8/layout/vList3"/>
    <dgm:cxn modelId="{D94F24F8-C446-41D6-8DC3-A7CF0B08956A}" srcId="{ABFB7F32-BF54-4B8B-97AA-437B9A3DF7E8}" destId="{A74CCEE4-CF20-4A86-AA4B-41BA24D8E9AB}" srcOrd="0" destOrd="0" parTransId="{639990E4-415D-430C-B74E-CED0070513C7}" sibTransId="{C632D91C-981C-4C3A-B75A-311126B0ADCA}"/>
    <dgm:cxn modelId="{2D9C85F8-6AA1-4F2C-9FE0-542CC6FD05FC}" type="presOf" srcId="{B1570502-B251-4899-89D3-496D83CF61A1}" destId="{93D38E95-0FA4-468F-A393-C878C4AA3F83}" srcOrd="0" destOrd="0" presId="urn:microsoft.com/office/officeart/2005/8/layout/vList3"/>
    <dgm:cxn modelId="{DFA35DFF-51C6-4F71-8AFE-6721C58CC8E5}" srcId="{3E03F928-60D8-4ACD-809A-3548DEB98F74}" destId="{EE506524-BC54-4395-898A-63EDB8B622B1}" srcOrd="2" destOrd="0" parTransId="{8A1D2886-C62F-4D40-8364-FCA3F9469873}" sibTransId="{C13392AE-62DB-4C37-9B9D-94A7971B29D8}"/>
    <dgm:cxn modelId="{E682ECF0-AD76-435F-8A88-8CCBD6F5EDCD}" type="presParOf" srcId="{93D38E95-0FA4-468F-A393-C878C4AA3F83}" destId="{4426EFBB-15DE-454B-AD26-8271D4E125D9}" srcOrd="0" destOrd="0" presId="urn:microsoft.com/office/officeart/2005/8/layout/vList3"/>
    <dgm:cxn modelId="{972B3D0E-E149-47B7-98D7-04690F4B6965}" type="presParOf" srcId="{4426EFBB-15DE-454B-AD26-8271D4E125D9}" destId="{22786D78-5575-4CB3-8176-039B9FA840EB}" srcOrd="0" destOrd="0" presId="urn:microsoft.com/office/officeart/2005/8/layout/vList3"/>
    <dgm:cxn modelId="{0DF2FE66-4EC4-438D-9FEA-F0D72DE5713C}" type="presParOf" srcId="{4426EFBB-15DE-454B-AD26-8271D4E125D9}" destId="{595DA658-04E8-49F0-94F2-78762B1C3930}" srcOrd="1" destOrd="0" presId="urn:microsoft.com/office/officeart/2005/8/layout/vList3"/>
    <dgm:cxn modelId="{4D73A84C-DFF0-404D-97D6-194FD9E78E1B}" type="presParOf" srcId="{93D38E95-0FA4-468F-A393-C878C4AA3F83}" destId="{6D091404-DE75-4B49-841A-15C8CAB6E9DE}" srcOrd="1" destOrd="0" presId="urn:microsoft.com/office/officeart/2005/8/layout/vList3"/>
    <dgm:cxn modelId="{E83441B0-60B8-45CE-90B8-B77A8A9E5B1C}" type="presParOf" srcId="{93D38E95-0FA4-468F-A393-C878C4AA3F83}" destId="{C037DC8A-72C8-4603-9A60-5F45350F317F}" srcOrd="2" destOrd="0" presId="urn:microsoft.com/office/officeart/2005/8/layout/vList3"/>
    <dgm:cxn modelId="{0B981EE5-FE7E-4F6F-8BF3-DD84043CA6FD}" type="presParOf" srcId="{C037DC8A-72C8-4603-9A60-5F45350F317F}" destId="{4C77FF55-1EA5-4A2D-B139-4A811BDF52FE}" srcOrd="0" destOrd="0" presId="urn:microsoft.com/office/officeart/2005/8/layout/vList3"/>
    <dgm:cxn modelId="{FF4F90FE-4074-4968-9AEF-1595D4AC8ED2}" type="presParOf" srcId="{C037DC8A-72C8-4603-9A60-5F45350F317F}" destId="{75FFAEE3-3EC4-4EA5-A218-01B11F8166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F0B4D-52F5-41A9-BA15-B06C93EED6CB}">
      <dsp:nvSpPr>
        <dsp:cNvPr id="0" name=""/>
        <dsp:cNvSpPr/>
      </dsp:nvSpPr>
      <dsp:spPr>
        <a:xfrm>
          <a:off x="272138" y="1514677"/>
          <a:ext cx="1256394" cy="1256394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B73F6-DFD1-440C-8763-67414A689CEA}">
      <dsp:nvSpPr>
        <dsp:cNvPr id="0" name=""/>
        <dsp:cNvSpPr/>
      </dsp:nvSpPr>
      <dsp:spPr>
        <a:xfrm rot="17700000">
          <a:off x="714834" y="490459"/>
          <a:ext cx="1561837" cy="752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20" tIns="0" rIns="0" bIns="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noProof="0" dirty="0"/>
            <a:t> </a:t>
          </a:r>
        </a:p>
      </dsp:txBody>
      <dsp:txXfrm>
        <a:off x="714834" y="490459"/>
        <a:ext cx="1561837" cy="752684"/>
      </dsp:txXfrm>
    </dsp:sp>
    <dsp:sp modelId="{E15431EF-5C50-4BFE-A215-5FA0A52E78C4}">
      <dsp:nvSpPr>
        <dsp:cNvPr id="0" name=""/>
        <dsp:cNvSpPr/>
      </dsp:nvSpPr>
      <dsp:spPr>
        <a:xfrm>
          <a:off x="1623168" y="1816800"/>
          <a:ext cx="652148" cy="6521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DED72-6208-49B5-9977-8DFFD009136B}">
      <dsp:nvSpPr>
        <dsp:cNvPr id="0" name=""/>
        <dsp:cNvSpPr/>
      </dsp:nvSpPr>
      <dsp:spPr>
        <a:xfrm rot="17700000">
          <a:off x="850788" y="2724487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 </a:t>
          </a:r>
        </a:p>
      </dsp:txBody>
      <dsp:txXfrm>
        <a:off x="850788" y="2724487"/>
        <a:ext cx="1351062" cy="651431"/>
      </dsp:txXfrm>
    </dsp:sp>
    <dsp:sp modelId="{71F9274D-D9EF-4270-A8A3-257328476E1F}">
      <dsp:nvSpPr>
        <dsp:cNvPr id="0" name=""/>
        <dsp:cNvSpPr/>
      </dsp:nvSpPr>
      <dsp:spPr>
        <a:xfrm rot="17700000">
          <a:off x="1696633" y="909829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44D21-547C-4D5B-AA5A-6EE90D75B0EA}">
      <dsp:nvSpPr>
        <dsp:cNvPr id="0" name=""/>
        <dsp:cNvSpPr/>
      </dsp:nvSpPr>
      <dsp:spPr>
        <a:xfrm>
          <a:off x="2369851" y="1816800"/>
          <a:ext cx="652148" cy="6521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2262A-A2EF-4C09-A750-AB7AB812D4CF}">
      <dsp:nvSpPr>
        <dsp:cNvPr id="0" name=""/>
        <dsp:cNvSpPr/>
      </dsp:nvSpPr>
      <dsp:spPr>
        <a:xfrm rot="17700000">
          <a:off x="1597471" y="2724487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 </a:t>
          </a:r>
        </a:p>
      </dsp:txBody>
      <dsp:txXfrm>
        <a:off x="1597471" y="2724487"/>
        <a:ext cx="1351062" cy="651431"/>
      </dsp:txXfrm>
    </dsp:sp>
    <dsp:sp modelId="{1B048253-ACC2-4AB7-B765-6AFF7971908A}">
      <dsp:nvSpPr>
        <dsp:cNvPr id="0" name=""/>
        <dsp:cNvSpPr/>
      </dsp:nvSpPr>
      <dsp:spPr>
        <a:xfrm rot="17700000">
          <a:off x="2443317" y="909829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35F7D-A1FC-44C6-8106-5210D8525932}">
      <dsp:nvSpPr>
        <dsp:cNvPr id="0" name=""/>
        <dsp:cNvSpPr/>
      </dsp:nvSpPr>
      <dsp:spPr>
        <a:xfrm>
          <a:off x="3116636" y="1514677"/>
          <a:ext cx="1256394" cy="1256394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8672A-0A38-4AA4-A885-AB834743B433}">
      <dsp:nvSpPr>
        <dsp:cNvPr id="0" name=""/>
        <dsp:cNvSpPr/>
      </dsp:nvSpPr>
      <dsp:spPr>
        <a:xfrm rot="17700000">
          <a:off x="3559332" y="490459"/>
          <a:ext cx="1561837" cy="752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20" tIns="0" rIns="0" bIns="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noProof="0" dirty="0"/>
            <a:t> </a:t>
          </a:r>
        </a:p>
      </dsp:txBody>
      <dsp:txXfrm>
        <a:off x="3559332" y="490459"/>
        <a:ext cx="1561837" cy="752684"/>
      </dsp:txXfrm>
    </dsp:sp>
    <dsp:sp modelId="{254A266A-02B1-4ADC-8449-902C0BADF4B0}">
      <dsp:nvSpPr>
        <dsp:cNvPr id="0" name=""/>
        <dsp:cNvSpPr/>
      </dsp:nvSpPr>
      <dsp:spPr>
        <a:xfrm>
          <a:off x="4467666" y="1816800"/>
          <a:ext cx="652148" cy="6521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A2637-52A0-4AA5-BFEF-19EABEDE5AD9}">
      <dsp:nvSpPr>
        <dsp:cNvPr id="0" name=""/>
        <dsp:cNvSpPr/>
      </dsp:nvSpPr>
      <dsp:spPr>
        <a:xfrm rot="17700000">
          <a:off x="3695286" y="2724487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 </a:t>
          </a:r>
        </a:p>
      </dsp:txBody>
      <dsp:txXfrm>
        <a:off x="3695286" y="2724487"/>
        <a:ext cx="1351062" cy="651431"/>
      </dsp:txXfrm>
    </dsp:sp>
    <dsp:sp modelId="{55C9B66E-1952-4C30-A119-B4A99AFB1E31}">
      <dsp:nvSpPr>
        <dsp:cNvPr id="0" name=""/>
        <dsp:cNvSpPr/>
      </dsp:nvSpPr>
      <dsp:spPr>
        <a:xfrm rot="17700000">
          <a:off x="4541131" y="909829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49140D-AF7C-4141-A62A-A3759EA3B3C0}">
      <dsp:nvSpPr>
        <dsp:cNvPr id="0" name=""/>
        <dsp:cNvSpPr/>
      </dsp:nvSpPr>
      <dsp:spPr>
        <a:xfrm>
          <a:off x="5214349" y="1816800"/>
          <a:ext cx="652148" cy="6521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43C92-A3A6-44F3-9CDD-5A14EC3EE829}">
      <dsp:nvSpPr>
        <dsp:cNvPr id="0" name=""/>
        <dsp:cNvSpPr/>
      </dsp:nvSpPr>
      <dsp:spPr>
        <a:xfrm rot="17700000">
          <a:off x="4441969" y="2724487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 </a:t>
          </a:r>
        </a:p>
      </dsp:txBody>
      <dsp:txXfrm>
        <a:off x="4441969" y="2724487"/>
        <a:ext cx="1351062" cy="651431"/>
      </dsp:txXfrm>
    </dsp:sp>
    <dsp:sp modelId="{9D672D0F-F643-47EE-BBD1-9DAED95560DB}">
      <dsp:nvSpPr>
        <dsp:cNvPr id="0" name=""/>
        <dsp:cNvSpPr/>
      </dsp:nvSpPr>
      <dsp:spPr>
        <a:xfrm rot="17700000">
          <a:off x="5287815" y="909829"/>
          <a:ext cx="1351062" cy="6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A67F8-AB2E-4A63-BCD8-F54C69F31699}">
      <dsp:nvSpPr>
        <dsp:cNvPr id="0" name=""/>
        <dsp:cNvSpPr/>
      </dsp:nvSpPr>
      <dsp:spPr>
        <a:xfrm>
          <a:off x="5961134" y="1514677"/>
          <a:ext cx="1256394" cy="1256394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F1390-5344-481C-88B4-9B860109E99B}">
      <dsp:nvSpPr>
        <dsp:cNvPr id="0" name=""/>
        <dsp:cNvSpPr/>
      </dsp:nvSpPr>
      <dsp:spPr>
        <a:xfrm rot="17700000">
          <a:off x="6403830" y="490459"/>
          <a:ext cx="1561837" cy="752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20" tIns="0" rIns="0" bIns="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noProof="0" dirty="0"/>
            <a:t> </a:t>
          </a:r>
        </a:p>
      </dsp:txBody>
      <dsp:txXfrm>
        <a:off x="6403830" y="490459"/>
        <a:ext cx="1561837" cy="752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DA658-04E8-49F0-94F2-78762B1C3930}">
      <dsp:nvSpPr>
        <dsp:cNvPr id="0" name=""/>
        <dsp:cNvSpPr/>
      </dsp:nvSpPr>
      <dsp:spPr>
        <a:xfrm rot="10800000">
          <a:off x="2520590" y="561"/>
          <a:ext cx="7983866" cy="203846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8908" tIns="99060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Technology is Good At: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Repetitive tasks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Boring tasks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Scripted tasks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Remote tasks</a:t>
          </a:r>
        </a:p>
      </dsp:txBody>
      <dsp:txXfrm rot="10800000">
        <a:off x="3030207" y="561"/>
        <a:ext cx="7474249" cy="2038467"/>
      </dsp:txXfrm>
    </dsp:sp>
    <dsp:sp modelId="{22786D78-5575-4CB3-8176-039B9FA840EB}">
      <dsp:nvSpPr>
        <dsp:cNvPr id="0" name=""/>
        <dsp:cNvSpPr/>
      </dsp:nvSpPr>
      <dsp:spPr>
        <a:xfrm>
          <a:off x="1501357" y="561"/>
          <a:ext cx="2038467" cy="203846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FAEE3-3EC4-4EA5-A218-01B11F81663D}">
      <dsp:nvSpPr>
        <dsp:cNvPr id="0" name=""/>
        <dsp:cNvSpPr/>
      </dsp:nvSpPr>
      <dsp:spPr>
        <a:xfrm rot="10800000">
          <a:off x="2520590" y="2630730"/>
          <a:ext cx="7983866" cy="2038467"/>
        </a:xfrm>
        <a:prstGeom prst="homePlate">
          <a:avLst/>
        </a:prstGeom>
        <a:solidFill>
          <a:schemeClr val="accent4">
            <a:hueOff val="219393"/>
            <a:satOff val="-21325"/>
            <a:lumOff val="-82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8908" tIns="99060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People are Good At: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Interactive tasks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Complicated tasks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Decision making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“Hands On” tasks</a:t>
          </a:r>
        </a:p>
      </dsp:txBody>
      <dsp:txXfrm rot="10800000">
        <a:off x="3030207" y="2630730"/>
        <a:ext cx="7474249" cy="2038467"/>
      </dsp:txXfrm>
    </dsp:sp>
    <dsp:sp modelId="{4C77FF55-1EA5-4A2D-B139-4A811BDF52FE}">
      <dsp:nvSpPr>
        <dsp:cNvPr id="0" name=""/>
        <dsp:cNvSpPr/>
      </dsp:nvSpPr>
      <dsp:spPr>
        <a:xfrm>
          <a:off x="1501357" y="2630730"/>
          <a:ext cx="2038467" cy="2038467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46" name="Google Shape;94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A Security Efficiency Review is an organized approach to understanding your existing security program and finding areas where technology and process may be adjusted to make more efficient use of resources.</a:t>
            </a:r>
          </a:p>
          <a:p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Efficiency is not about “cutting hours” It is about having the RIGHT SOLUTION for the job to be done.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3EE672FF-12C9-4869-B8C5-C16F42C8AAC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388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solidFill>
                  <a:srgbClr val="00558C"/>
                </a:solidFill>
                <a:latin typeface="Arial"/>
              </a:rPr>
              <a:t>Mike Madden</a:t>
            </a:r>
          </a:p>
          <a:p>
            <a:pPr defTabSz="966612">
              <a:defRPr/>
            </a:pPr>
            <a:r>
              <a:rPr lang="en-US" sz="1300" dirty="0">
                <a:solidFill>
                  <a:srgbClr val="00558C"/>
                </a:solidFill>
                <a:latin typeface="Arial"/>
              </a:rPr>
              <a:t>Tom Walton to tag on how we know this is the future of officers </a:t>
            </a:r>
          </a:p>
          <a:p>
            <a:pPr defTabSz="966612">
              <a:defRPr/>
            </a:pPr>
            <a:r>
              <a:rPr lang="en-US" sz="1300" dirty="0">
                <a:solidFill>
                  <a:srgbClr val="00558C"/>
                </a:solidFill>
                <a:latin typeface="Arial"/>
              </a:rPr>
              <a:t>RL to transition using “policy and procedure”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4ED2F-3D40-4D20-9D07-993CF2B3DD6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7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46" name="Google Shape;94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404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3600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06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571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363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8444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044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AD870-7421-468C-95FE-247A043BB7C5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654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6E5E-A132-DA89-3D2A-3C178343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ADDEB-E6B9-12D3-4F35-D1737931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63C6-4638-B6DB-384C-FAF3217A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000"/>
            <a:ext cx="5105400" cy="427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EB3C2B-E34E-C048-7F99-AEFD1F6E46B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38875" y="1904999"/>
            <a:ext cx="5105400" cy="427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9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E5FEA-0C22-D066-8935-4361C15CA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6B2D47-DCED-5D33-0F16-47E48E585F50}"/>
              </a:ext>
            </a:extLst>
          </p:cNvPr>
          <p:cNvSpPr txBox="1">
            <a:spLocks/>
          </p:cNvSpPr>
          <p:nvPr userDrawn="1"/>
        </p:nvSpPr>
        <p:spPr>
          <a:xfrm>
            <a:off x="696987" y="2785607"/>
            <a:ext cx="7200800" cy="1143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4396C-B8E5-E250-12D4-8DEE5944F0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20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20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20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20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E60CFE-4995-D8BB-DCB9-FF657AE9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19" y="2475245"/>
            <a:ext cx="720786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6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0068-E3CD-DB8E-C0CB-94C468BB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798F4-ABB9-B67D-2A6C-A2FE861AC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7A272-6315-F5D1-9417-CF1FA0A10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06801-A763-FA62-61AA-453783EF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A8E7-47CE-459B-80EC-D99ABE3CCD4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A1CBD-8E12-9A99-DFA0-8703D6F9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C4C4A-E2DB-902B-28D8-9B43CB10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8B5D-B7B2-49AB-848B-36AAA7ED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21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8E85-2848-545E-69F4-A55CD1EFB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6F55-D510-CACB-DBF3-F95710E8F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39AA8-55D0-541D-EB6B-B3F1DFDA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A8E7-47CE-459B-80EC-D99ABE3CCD4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D151F-E093-502B-975C-1BB14BF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B545-CB60-967A-9731-9B5CEF92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B8B5D-B7B2-49AB-848B-36AAA7ED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5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533401" y="850900"/>
            <a:ext cx="11275484" cy="33866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-745067" y="10585"/>
            <a:ext cx="3608917" cy="1358900"/>
            <a:chOff x="-558285" y="0"/>
            <a:chExt cx="2706362" cy="1018651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60867" y="0"/>
              <a:ext cx="1905000" cy="211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2400"/>
            </a:p>
          </p:txBody>
        </p:sp>
        <p:sp>
          <p:nvSpPr>
            <p:cNvPr id="7" name="Trapezoid 6"/>
            <p:cNvSpPr/>
            <p:nvPr/>
          </p:nvSpPr>
          <p:spPr bwMode="auto">
            <a:xfrm rot="18900000">
              <a:off x="-415427" y="204682"/>
              <a:ext cx="1723816" cy="466485"/>
            </a:xfrm>
            <a:prstGeom prst="trapezoid">
              <a:avLst>
                <a:gd name="adj" fmla="val 100505"/>
              </a:avLst>
            </a:prstGeom>
            <a:solidFill>
              <a:srgbClr val="D8CF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en-US" sz="2400"/>
            </a:p>
          </p:txBody>
        </p:sp>
        <p:sp>
          <p:nvSpPr>
            <p:cNvPr id="8" name="Trapezoid 7"/>
            <p:cNvSpPr/>
            <p:nvPr/>
          </p:nvSpPr>
          <p:spPr bwMode="auto">
            <a:xfrm rot="18900000">
              <a:off x="-558285" y="552166"/>
              <a:ext cx="2706362" cy="466485"/>
            </a:xfrm>
            <a:prstGeom prst="trapezoid">
              <a:avLst>
                <a:gd name="adj" fmla="val 100505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63821572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Tx/>
              <a:defRPr sz="2400" baseline="0"/>
            </a:lvl1pPr>
            <a:lvl2pPr>
              <a:buClrTx/>
              <a:defRPr sz="2133" baseline="0"/>
            </a:lvl2pPr>
            <a:lvl3pPr>
              <a:buClrTx/>
              <a:defRPr sz="2133" baseline="0"/>
            </a:lvl3pPr>
            <a:lvl4pPr>
              <a:buClrTx/>
              <a:defRPr sz="1867" baseline="0"/>
            </a:lvl4pPr>
            <a:lvl5pPr>
              <a:buClrTx/>
              <a:defRPr sz="1867" baseline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4984" y="386997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16937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7504" y="386995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52665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7504" y="386995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934589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43276671-4375-4E14-AB12-9F917BE4F5A6}" type="slidenum">
              <a:rPr lang="en-US" sz="1200" b="1" smtClean="0">
                <a:solidFill>
                  <a:srgbClr val="FFFFFF"/>
                </a:solidFill>
              </a:rPr>
              <a:pPr algn="r" defTabSz="914377">
                <a:defRPr/>
              </a:pPr>
              <a:t>‹#›</a:t>
            </a:fld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3931" y="423446"/>
            <a:ext cx="10955867" cy="6000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5001" y="1412872"/>
            <a:ext cx="10955867" cy="480146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 marL="342891" indent="-171446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9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F8EF-47EB-8CCD-8906-CAEF2A5F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C1FE5-ECE5-D7B8-D84C-6729095A9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2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F8EF-47EB-8CCD-8906-CAEF2A5F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C1FE5-ECE5-D7B8-D84C-6729095A9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FD3E-8BED-EA9D-837D-0147D8FF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40FCA-7AD4-AEF6-8324-7B665F89D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0793E3-3A36-112F-6070-A1BD4E931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8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5" r:id="rId3"/>
    <p:sldLayoutId id="2147483687" r:id="rId4"/>
    <p:sldLayoutId id="2147483691" r:id="rId5"/>
    <p:sldLayoutId id="2147483690" r:id="rId6"/>
    <p:sldLayoutId id="2147483659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6" r:id="rId3"/>
    <p:sldLayoutId id="2147483673" r:id="rId4"/>
    <p:sldLayoutId id="2147483694" r:id="rId5"/>
    <p:sldLayoutId id="2147483695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lickr.com/photos/86530412@N02/1669717158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lickr.com/photos/86530412@N02/16697171583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lickr.com/photos/86530412@N02/1669717158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emf"/><Relationship Id="rId23" Type="http://schemas.openxmlformats.org/officeDocument/2006/relationships/image" Target="../media/image45.svg"/><Relationship Id="rId10" Type="http://schemas.openxmlformats.org/officeDocument/2006/relationships/image" Target="../media/image32.svg"/><Relationship Id="rId19" Type="http://schemas.openxmlformats.org/officeDocument/2006/relationships/image" Target="../media/image41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3083781"/>
            <a:ext cx="7200900" cy="1143000"/>
          </a:xfrm>
        </p:spPr>
        <p:txBody>
          <a:bodyPr/>
          <a:lstStyle/>
          <a:p>
            <a:r>
              <a:rPr lang="en-US" dirty="0"/>
              <a:t>Security Risk and Return on Investment: Are You Looking at Just the Tip of the Iceberg?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13" y="4376006"/>
            <a:ext cx="7200900" cy="846234"/>
          </a:xfrm>
        </p:spPr>
        <p:txBody>
          <a:bodyPr/>
          <a:lstStyle/>
          <a:p>
            <a:r>
              <a:rPr lang="en-US" b="1" i="0" dirty="0">
                <a:solidFill>
                  <a:schemeClr val="bg1"/>
                </a:solidFill>
              </a:rPr>
              <a:t>Rachelle Loyear– VP, Integrated Security Solutions, Allied Universal</a:t>
            </a:r>
            <a:br>
              <a:rPr lang="en-US" b="1" i="0" dirty="0">
                <a:solidFill>
                  <a:schemeClr val="bg1"/>
                </a:solidFill>
              </a:rPr>
            </a:br>
            <a:r>
              <a:rPr lang="fr-FR" b="1" i="0" dirty="0">
                <a:solidFill>
                  <a:schemeClr val="bg1"/>
                </a:solidFill>
              </a:rPr>
              <a:t>James Marcella – </a:t>
            </a:r>
            <a:r>
              <a:rPr lang="fr-FR" b="1" i="0" dirty="0" err="1">
                <a:solidFill>
                  <a:schemeClr val="bg1"/>
                </a:solidFill>
              </a:rPr>
              <a:t>Director</a:t>
            </a:r>
            <a:r>
              <a:rPr lang="fr-FR" b="1" i="0" dirty="0">
                <a:solidFill>
                  <a:schemeClr val="bg1"/>
                </a:solidFill>
              </a:rPr>
              <a:t>, </a:t>
            </a:r>
            <a:r>
              <a:rPr lang="fr-FR" b="1" i="0" dirty="0" err="1">
                <a:solidFill>
                  <a:schemeClr val="bg1"/>
                </a:solidFill>
              </a:rPr>
              <a:t>Industry</a:t>
            </a:r>
            <a:r>
              <a:rPr lang="fr-FR" b="1" i="0" dirty="0">
                <a:solidFill>
                  <a:schemeClr val="bg1"/>
                </a:solidFill>
              </a:rPr>
              <a:t> Relations, Axis Communications</a:t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AA8F-8070-BBC1-4499-7D352072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Discuss!!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66363-5108-2B6A-53B4-FC91945AA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AEC8D-F69F-2DC2-D813-5D665BC67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 go with risk-driven design over “best practice”?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does this risk-driven approach help me understand long-term ROI?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do I use this in a discussion of business impact?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BDCF69-DC65-D31B-B016-0A2DC016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Beyond Upfront Costs: Evaluating Long-Term Expenses</a:t>
            </a:r>
          </a:p>
        </p:txBody>
      </p:sp>
    </p:spTree>
    <p:extLst>
      <p:ext uri="{BB962C8B-B14F-4D97-AF65-F5344CB8AC3E}">
        <p14:creationId xmlns:p14="http://schemas.microsoft.com/office/powerpoint/2010/main" val="1782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A73E5E3-5E94-46CB-F2C7-B1F42AE4F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-1" b="-1"/>
          <a:stretch/>
        </p:blipFill>
        <p:spPr>
          <a:xfrm>
            <a:off x="1" y="1"/>
            <a:ext cx="12191999" cy="6217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135B23-4748-48CC-BCF5-EFBECF419F30}"/>
              </a:ext>
            </a:extLst>
          </p:cNvPr>
          <p:cNvSpPr txBox="1"/>
          <p:nvPr/>
        </p:nvSpPr>
        <p:spPr>
          <a:xfrm>
            <a:off x="4594250" y="2198369"/>
            <a:ext cx="6745767" cy="2666675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sz="4267" b="1" dirty="0">
                <a:latin typeface="Arial"/>
                <a:ea typeface="ＭＳ Ｐゴシック" charset="0"/>
                <a:cs typeface="Arial"/>
              </a:rPr>
              <a:t>How many years </a:t>
            </a:r>
            <a:r>
              <a:rPr lang="en-GB" sz="4267" dirty="0">
                <a:latin typeface="Arial"/>
                <a:ea typeface="ＭＳ Ｐゴシック" charset="0"/>
                <a:cs typeface="Arial"/>
              </a:rPr>
              <a:t>do you expect to use a camera?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89F20-30B3-504C-54E2-5CE11DA8AB1E}"/>
              </a:ext>
            </a:extLst>
          </p:cNvPr>
          <p:cNvSpPr txBox="1"/>
          <p:nvPr/>
        </p:nvSpPr>
        <p:spPr>
          <a:xfrm>
            <a:off x="4604821" y="4062587"/>
            <a:ext cx="26822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33" dirty="0">
                <a:latin typeface="Arial"/>
                <a:ea typeface="ＭＳ Ｐゴシック" charset="0"/>
                <a:cs typeface="Arial"/>
              </a:rPr>
              <a:t>(on average)</a:t>
            </a:r>
            <a:endParaRPr lang="sv-SE" sz="2133" dirty="0"/>
          </a:p>
        </p:txBody>
      </p:sp>
    </p:spTree>
    <p:extLst>
      <p:ext uri="{BB962C8B-B14F-4D97-AF65-F5344CB8AC3E}">
        <p14:creationId xmlns:p14="http://schemas.microsoft.com/office/powerpoint/2010/main" val="29658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6CDDF20A-96F7-D74F-FA3C-957C1375BAB8}"/>
              </a:ext>
            </a:extLst>
          </p:cNvPr>
          <p:cNvSpPr/>
          <p:nvPr/>
        </p:nvSpPr>
        <p:spPr bwMode="auto">
          <a:xfrm>
            <a:off x="1" y="914053"/>
            <a:ext cx="12192000" cy="51519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endParaRPr lang="de-DE" sz="3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14C9090-B078-E396-8FED-2A4F8829DE5C}"/>
              </a:ext>
            </a:extLst>
          </p:cNvPr>
          <p:cNvGraphicFramePr/>
          <p:nvPr/>
        </p:nvGraphicFramePr>
        <p:xfrm>
          <a:off x="2357755" y="1344807"/>
          <a:ext cx="8128000" cy="380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17">
            <a:extLst>
              <a:ext uri="{FF2B5EF4-FFF2-40B4-BE49-F238E27FC236}">
                <a16:creationId xmlns:a16="http://schemas.microsoft.com/office/drawing/2014/main" id="{F03EECE7-93C1-3AEF-D616-8FD8FA5BA466}"/>
              </a:ext>
            </a:extLst>
          </p:cNvPr>
          <p:cNvSpPr txBox="1"/>
          <p:nvPr/>
        </p:nvSpPr>
        <p:spPr>
          <a:xfrm>
            <a:off x="2318917" y="4611423"/>
            <a:ext cx="761939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67" dirty="0">
                <a:latin typeface="Arial"/>
              </a:rPr>
              <a:t>“Quantify all costs, during the complete life cycle”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30E2A599-03FB-4AEE-A06A-FF173D2E6F66}"/>
              </a:ext>
            </a:extLst>
          </p:cNvPr>
          <p:cNvSpPr txBox="1"/>
          <p:nvPr/>
        </p:nvSpPr>
        <p:spPr>
          <a:xfrm>
            <a:off x="2053239" y="2023945"/>
            <a:ext cx="24240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67" b="1" dirty="0">
                <a:latin typeface="Arial"/>
              </a:rPr>
              <a:t>ACQUISITION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1AE29EC2-4F33-8903-3751-F4398AE566E6}"/>
              </a:ext>
            </a:extLst>
          </p:cNvPr>
          <p:cNvSpPr txBox="1"/>
          <p:nvPr/>
        </p:nvSpPr>
        <p:spPr>
          <a:xfrm>
            <a:off x="5033473" y="2023945"/>
            <a:ext cx="219028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67" b="1" dirty="0">
                <a:latin typeface="Arial"/>
              </a:rPr>
              <a:t>OPERATION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87ACBCD6-476B-4668-5E2F-4BC1CE305F20}"/>
              </a:ext>
            </a:extLst>
          </p:cNvPr>
          <p:cNvSpPr txBox="1"/>
          <p:nvPr/>
        </p:nvSpPr>
        <p:spPr>
          <a:xfrm>
            <a:off x="7638901" y="2023945"/>
            <a:ext cx="261481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67" b="1" dirty="0">
                <a:latin typeface="Arial"/>
              </a:rPr>
              <a:t>DECOMISSION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7C3C134-3DFF-0F5A-8E38-AB06B66209D7}"/>
              </a:ext>
            </a:extLst>
          </p:cNvPr>
          <p:cNvSpPr/>
          <p:nvPr/>
        </p:nvSpPr>
        <p:spPr bwMode="auto">
          <a:xfrm>
            <a:off x="3945231" y="2761821"/>
            <a:ext cx="2837411" cy="15220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/>
            <a:endParaRPr lang="sv-SE" sz="4800">
              <a:latin typeface="Arial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0EF6F9EE-8ACF-E5B5-8075-BB411C7DF65C}"/>
              </a:ext>
            </a:extLst>
          </p:cNvPr>
          <p:cNvSpPr/>
          <p:nvPr/>
        </p:nvSpPr>
        <p:spPr bwMode="auto">
          <a:xfrm>
            <a:off x="6794577" y="2761821"/>
            <a:ext cx="2837411" cy="15220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/>
            <a:endParaRPr lang="sv-SE" sz="4800">
              <a:latin typeface="Arial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23FCC-32A3-A99E-5937-E8B03F99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Total cost of ownership (TCO)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1838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1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310A5A8-CF67-CB2B-15BE-FB1217FF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-1" b="-1"/>
          <a:stretch/>
        </p:blipFill>
        <p:spPr>
          <a:xfrm>
            <a:off x="1" y="1"/>
            <a:ext cx="12191999" cy="6217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69263-D42C-5A37-9D3A-38F1D020AE5F}"/>
              </a:ext>
            </a:extLst>
          </p:cNvPr>
          <p:cNvSpPr txBox="1"/>
          <p:nvPr/>
        </p:nvSpPr>
        <p:spPr>
          <a:xfrm>
            <a:off x="4359784" y="2198369"/>
            <a:ext cx="7213233" cy="2666675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sz="4267" b="1" dirty="0">
                <a:latin typeface="Arial"/>
                <a:ea typeface="ＭＳ Ｐゴシック" charset="0"/>
                <a:cs typeface="Arial"/>
              </a:rPr>
              <a:t>What costs </a:t>
            </a:r>
            <a:r>
              <a:rPr lang="en-GB" sz="4267" dirty="0">
                <a:latin typeface="Arial"/>
                <a:ea typeface="ＭＳ Ｐゴシック" charset="0"/>
                <a:cs typeface="Arial"/>
              </a:rPr>
              <a:t>contribute to the </a:t>
            </a:r>
            <a:r>
              <a:rPr lang="en-GB" sz="4267" b="1" dirty="0">
                <a:latin typeface="Arial"/>
                <a:ea typeface="ＭＳ Ｐゴシック" charset="0"/>
                <a:cs typeface="Arial"/>
              </a:rPr>
              <a:t>total</a:t>
            </a:r>
            <a:r>
              <a:rPr lang="en-GB" sz="4267" dirty="0">
                <a:latin typeface="Arial"/>
                <a:ea typeface="ＭＳ Ｐゴシック" charset="0"/>
                <a:cs typeface="Arial"/>
              </a:rPr>
              <a:t> cost of the system?</a:t>
            </a:r>
          </a:p>
        </p:txBody>
      </p:sp>
    </p:spTree>
    <p:extLst>
      <p:ext uri="{BB962C8B-B14F-4D97-AF65-F5344CB8AC3E}">
        <p14:creationId xmlns:p14="http://schemas.microsoft.com/office/powerpoint/2010/main" val="39557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981B406-32A6-2AE6-FCEF-F710B468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Some of the costs considered</a:t>
            </a:r>
            <a:endParaRPr lang="sv-SE" sz="4400" dirty="0"/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7C239219-B4F1-086A-36BF-1D0C2D2CCA6D}"/>
              </a:ext>
            </a:extLst>
          </p:cNvPr>
          <p:cNvSpPr/>
          <p:nvPr/>
        </p:nvSpPr>
        <p:spPr bwMode="auto">
          <a:xfrm>
            <a:off x="1" y="2520964"/>
            <a:ext cx="12192000" cy="3545057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endParaRPr lang="de-DE" sz="3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7E48980-6129-3391-7617-8305777489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9119" y="1057700"/>
            <a:ext cx="2628107" cy="4412357"/>
            <a:chOff x="2738" y="309"/>
            <a:chExt cx="2205" cy="3702"/>
          </a:xfrm>
          <a:solidFill>
            <a:schemeClr val="accent1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6FB7B0-A465-114D-9D27-885184E6B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1618"/>
              <a:ext cx="2205" cy="2393"/>
            </a:xfrm>
            <a:custGeom>
              <a:avLst/>
              <a:gdLst>
                <a:gd name="T0" fmla="*/ 0 w 9742"/>
                <a:gd name="T1" fmla="*/ 0 h 10523"/>
                <a:gd name="T2" fmla="*/ 1261 w 9742"/>
                <a:gd name="T3" fmla="*/ 2307 h 10523"/>
                <a:gd name="T4" fmla="*/ 2231 w 9742"/>
                <a:gd name="T5" fmla="*/ 6082 h 10523"/>
                <a:gd name="T6" fmla="*/ 2851 w 9742"/>
                <a:gd name="T7" fmla="*/ 5848 h 10523"/>
                <a:gd name="T8" fmla="*/ 4665 w 9742"/>
                <a:gd name="T9" fmla="*/ 10523 h 10523"/>
                <a:gd name="T10" fmla="*/ 5577 w 9742"/>
                <a:gd name="T11" fmla="*/ 8081 h 10523"/>
                <a:gd name="T12" fmla="*/ 6416 w 9742"/>
                <a:gd name="T13" fmla="*/ 8864 h 10523"/>
                <a:gd name="T14" fmla="*/ 7653 w 9742"/>
                <a:gd name="T15" fmla="*/ 4334 h 10523"/>
                <a:gd name="T16" fmla="*/ 8350 w 9742"/>
                <a:gd name="T17" fmla="*/ 3887 h 10523"/>
                <a:gd name="T18" fmla="*/ 9742 w 9742"/>
                <a:gd name="T19" fmla="*/ 0 h 10523"/>
                <a:gd name="T20" fmla="*/ 0 w 9742"/>
                <a:gd name="T21" fmla="*/ 0 h 10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42" h="10523">
                  <a:moveTo>
                    <a:pt x="0" y="0"/>
                  </a:moveTo>
                  <a:lnTo>
                    <a:pt x="1261" y="2307"/>
                  </a:lnTo>
                  <a:lnTo>
                    <a:pt x="2231" y="6082"/>
                  </a:lnTo>
                  <a:lnTo>
                    <a:pt x="2851" y="5848"/>
                  </a:lnTo>
                  <a:lnTo>
                    <a:pt x="4665" y="10523"/>
                  </a:lnTo>
                  <a:lnTo>
                    <a:pt x="5577" y="8081"/>
                  </a:lnTo>
                  <a:lnTo>
                    <a:pt x="6416" y="8864"/>
                  </a:lnTo>
                  <a:lnTo>
                    <a:pt x="7653" y="4334"/>
                  </a:lnTo>
                  <a:lnTo>
                    <a:pt x="8350" y="3887"/>
                  </a:lnTo>
                  <a:lnTo>
                    <a:pt x="97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2BC15A3-1F2F-ADE2-753A-527DD7220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8" y="309"/>
              <a:ext cx="2205" cy="1309"/>
            </a:xfrm>
            <a:custGeom>
              <a:avLst/>
              <a:gdLst>
                <a:gd name="T0" fmla="*/ 609 w 9742"/>
                <a:gd name="T1" fmla="*/ 5391 h 5756"/>
                <a:gd name="T2" fmla="*/ 2184 w 9742"/>
                <a:gd name="T3" fmla="*/ 2816 h 5756"/>
                <a:gd name="T4" fmla="*/ 3752 w 9742"/>
                <a:gd name="T5" fmla="*/ 2234 h 5756"/>
                <a:gd name="T6" fmla="*/ 4926 w 9742"/>
                <a:gd name="T7" fmla="*/ 572 h 5756"/>
                <a:gd name="T8" fmla="*/ 5276 w 9742"/>
                <a:gd name="T9" fmla="*/ 3106 h 5756"/>
                <a:gd name="T10" fmla="*/ 3565 w 9742"/>
                <a:gd name="T11" fmla="*/ 4959 h 5756"/>
                <a:gd name="T12" fmla="*/ 5765 w 9742"/>
                <a:gd name="T13" fmla="*/ 3869 h 5756"/>
                <a:gd name="T14" fmla="*/ 7501 w 9742"/>
                <a:gd name="T15" fmla="*/ 5391 h 5756"/>
                <a:gd name="T16" fmla="*/ 609 w 9742"/>
                <a:gd name="T17" fmla="*/ 5391 h 5756"/>
                <a:gd name="T18" fmla="*/ 8542 w 9742"/>
                <a:gd name="T19" fmla="*/ 3547 h 5756"/>
                <a:gd name="T20" fmla="*/ 7194 w 9742"/>
                <a:gd name="T21" fmla="*/ 3147 h 5756"/>
                <a:gd name="T22" fmla="*/ 4924 w 9742"/>
                <a:gd name="T23" fmla="*/ 0 h 5756"/>
                <a:gd name="T24" fmla="*/ 3568 w 9742"/>
                <a:gd name="T25" fmla="*/ 1919 h 5756"/>
                <a:gd name="T26" fmla="*/ 1988 w 9742"/>
                <a:gd name="T27" fmla="*/ 2505 h 5756"/>
                <a:gd name="T28" fmla="*/ 0 w 9742"/>
                <a:gd name="T29" fmla="*/ 5756 h 5756"/>
                <a:gd name="T30" fmla="*/ 9742 w 9742"/>
                <a:gd name="T31" fmla="*/ 5756 h 5756"/>
                <a:gd name="T32" fmla="*/ 8542 w 9742"/>
                <a:gd name="T33" fmla="*/ 3547 h 5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42" h="5756">
                  <a:moveTo>
                    <a:pt x="609" y="5391"/>
                  </a:moveTo>
                  <a:lnTo>
                    <a:pt x="2184" y="2816"/>
                  </a:lnTo>
                  <a:lnTo>
                    <a:pt x="3752" y="2234"/>
                  </a:lnTo>
                  <a:lnTo>
                    <a:pt x="4926" y="572"/>
                  </a:lnTo>
                  <a:lnTo>
                    <a:pt x="5276" y="3106"/>
                  </a:lnTo>
                  <a:lnTo>
                    <a:pt x="3565" y="4959"/>
                  </a:lnTo>
                  <a:lnTo>
                    <a:pt x="5765" y="3869"/>
                  </a:lnTo>
                  <a:lnTo>
                    <a:pt x="7501" y="5391"/>
                  </a:lnTo>
                  <a:lnTo>
                    <a:pt x="609" y="5391"/>
                  </a:lnTo>
                  <a:close/>
                  <a:moveTo>
                    <a:pt x="8542" y="3547"/>
                  </a:moveTo>
                  <a:lnTo>
                    <a:pt x="7194" y="3147"/>
                  </a:lnTo>
                  <a:lnTo>
                    <a:pt x="4924" y="0"/>
                  </a:lnTo>
                  <a:lnTo>
                    <a:pt x="3568" y="1919"/>
                  </a:lnTo>
                  <a:lnTo>
                    <a:pt x="1988" y="2505"/>
                  </a:lnTo>
                  <a:lnTo>
                    <a:pt x="0" y="5756"/>
                  </a:lnTo>
                  <a:lnTo>
                    <a:pt x="9742" y="5756"/>
                  </a:lnTo>
                  <a:lnTo>
                    <a:pt x="8542" y="35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A0B14CAF-F3A0-CDA9-EBB7-88F95DFFD746}"/>
              </a:ext>
            </a:extLst>
          </p:cNvPr>
          <p:cNvSpPr/>
          <p:nvPr/>
        </p:nvSpPr>
        <p:spPr bwMode="auto">
          <a:xfrm>
            <a:off x="1" y="2520964"/>
            <a:ext cx="12192000" cy="9691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endParaRPr lang="de-DE" sz="3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0E41456-C528-7570-EE21-5C978D3D696D}"/>
              </a:ext>
            </a:extLst>
          </p:cNvPr>
          <p:cNvSpPr/>
          <p:nvPr/>
        </p:nvSpPr>
        <p:spPr bwMode="auto">
          <a:xfrm>
            <a:off x="239843" y="872772"/>
            <a:ext cx="11640683" cy="1849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/>
            <a:endParaRPr lang="sv-SE" sz="3200">
              <a:latin typeface="Arial" charset="0"/>
            </a:endParaRPr>
          </a:p>
        </p:txBody>
      </p:sp>
      <p:sp>
        <p:nvSpPr>
          <p:cNvPr id="13" name="TextBox 57">
            <a:extLst>
              <a:ext uri="{FF2B5EF4-FFF2-40B4-BE49-F238E27FC236}">
                <a16:creationId xmlns:a16="http://schemas.microsoft.com/office/drawing/2014/main" id="{CEF15FAF-8A60-7ECF-EF48-A8C51384BA65}"/>
              </a:ext>
            </a:extLst>
          </p:cNvPr>
          <p:cNvSpPr txBox="1"/>
          <p:nvPr/>
        </p:nvSpPr>
        <p:spPr>
          <a:xfrm>
            <a:off x="3852903" y="2130616"/>
            <a:ext cx="19672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67" b="1" dirty="0">
                <a:solidFill>
                  <a:srgbClr val="FFCC33"/>
                </a:solidFill>
                <a:latin typeface="Arial"/>
              </a:rPr>
              <a:t>DIRECT COSTS</a:t>
            </a:r>
          </a:p>
        </p:txBody>
      </p:sp>
      <p:sp>
        <p:nvSpPr>
          <p:cNvPr id="14" name="TextBox 58">
            <a:extLst>
              <a:ext uri="{FF2B5EF4-FFF2-40B4-BE49-F238E27FC236}">
                <a16:creationId xmlns:a16="http://schemas.microsoft.com/office/drawing/2014/main" id="{21178A49-BAF7-9E65-2CBC-9DB1447C554A}"/>
              </a:ext>
            </a:extLst>
          </p:cNvPr>
          <p:cNvSpPr txBox="1"/>
          <p:nvPr/>
        </p:nvSpPr>
        <p:spPr>
          <a:xfrm>
            <a:off x="3852903" y="2687617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67" b="1" dirty="0">
                <a:solidFill>
                  <a:srgbClr val="FFFFFF"/>
                </a:solidFill>
                <a:latin typeface="Arial"/>
              </a:rPr>
              <a:t>INDIRECT COSTS</a:t>
            </a:r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FDB0DF97-969E-7E25-FF34-B0142379895E}"/>
              </a:ext>
            </a:extLst>
          </p:cNvPr>
          <p:cNvSpPr txBox="1"/>
          <p:nvPr/>
        </p:nvSpPr>
        <p:spPr>
          <a:xfrm>
            <a:off x="6416346" y="1202896"/>
            <a:ext cx="1646605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000000"/>
                </a:solidFill>
                <a:latin typeface="Arial"/>
              </a:rPr>
              <a:t>Camera price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Arial"/>
              </a:rPr>
              <a:t>Server price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Deployment</a:t>
            </a:r>
          </a:p>
        </p:txBody>
      </p:sp>
      <p:sp>
        <p:nvSpPr>
          <p:cNvPr id="16" name="TextBox 63">
            <a:extLst>
              <a:ext uri="{FF2B5EF4-FFF2-40B4-BE49-F238E27FC236}">
                <a16:creationId xmlns:a16="http://schemas.microsoft.com/office/drawing/2014/main" id="{F1D3162D-6B4B-B39B-3626-286C64434ED3}"/>
              </a:ext>
            </a:extLst>
          </p:cNvPr>
          <p:cNvSpPr txBox="1"/>
          <p:nvPr/>
        </p:nvSpPr>
        <p:spPr>
          <a:xfrm>
            <a:off x="9075526" y="1202895"/>
            <a:ext cx="1992853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Network costs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Accessories price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Software fees</a:t>
            </a:r>
          </a:p>
        </p:txBody>
      </p:sp>
      <p:sp>
        <p:nvSpPr>
          <p:cNvPr id="17" name="TextBox 64">
            <a:extLst>
              <a:ext uri="{FF2B5EF4-FFF2-40B4-BE49-F238E27FC236}">
                <a16:creationId xmlns:a16="http://schemas.microsoft.com/office/drawing/2014/main" id="{B13A37C4-C494-4A9C-0E36-1ADADFE854CC}"/>
              </a:ext>
            </a:extLst>
          </p:cNvPr>
          <p:cNvSpPr txBox="1"/>
          <p:nvPr/>
        </p:nvSpPr>
        <p:spPr>
          <a:xfrm>
            <a:off x="6416345" y="2625997"/>
            <a:ext cx="1505540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latin typeface="Arial"/>
              </a:rPr>
              <a:t>Monitoring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Arial"/>
              </a:rPr>
              <a:t>Maintenance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Electricity</a:t>
            </a:r>
          </a:p>
        </p:txBody>
      </p:sp>
      <p:sp>
        <p:nvSpPr>
          <p:cNvPr id="18" name="TextBox 65">
            <a:extLst>
              <a:ext uri="{FF2B5EF4-FFF2-40B4-BE49-F238E27FC236}">
                <a16:creationId xmlns:a16="http://schemas.microsoft.com/office/drawing/2014/main" id="{05CB97B5-5241-BE17-3CC3-3A324092EDED}"/>
              </a:ext>
            </a:extLst>
          </p:cNvPr>
          <p:cNvSpPr txBox="1"/>
          <p:nvPr/>
        </p:nvSpPr>
        <p:spPr>
          <a:xfrm>
            <a:off x="9075525" y="2617719"/>
            <a:ext cx="2522870" cy="1702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Cabling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System design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Training and education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Documentation</a:t>
            </a:r>
          </a:p>
        </p:txBody>
      </p:sp>
      <p:sp>
        <p:nvSpPr>
          <p:cNvPr id="19" name="TextBox 66">
            <a:extLst>
              <a:ext uri="{FF2B5EF4-FFF2-40B4-BE49-F238E27FC236}">
                <a16:creationId xmlns:a16="http://schemas.microsoft.com/office/drawing/2014/main" id="{DBC2FDB1-1EB0-5110-6149-8CDE9E97321D}"/>
              </a:ext>
            </a:extLst>
          </p:cNvPr>
          <p:cNvSpPr txBox="1"/>
          <p:nvPr/>
        </p:nvSpPr>
        <p:spPr>
          <a:xfrm>
            <a:off x="6416345" y="4769091"/>
            <a:ext cx="2300630" cy="87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latin typeface="Arial"/>
              </a:rPr>
              <a:t>System failure cost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Downtime cost</a:t>
            </a:r>
          </a:p>
        </p:txBody>
      </p:sp>
      <p:sp>
        <p:nvSpPr>
          <p:cNvPr id="20" name="TextBox 67">
            <a:extLst>
              <a:ext uri="{FF2B5EF4-FFF2-40B4-BE49-F238E27FC236}">
                <a16:creationId xmlns:a16="http://schemas.microsoft.com/office/drawing/2014/main" id="{6072EB7D-8246-C14B-4866-9C5AF28AAB2D}"/>
              </a:ext>
            </a:extLst>
          </p:cNvPr>
          <p:cNvSpPr txBox="1"/>
          <p:nvPr/>
        </p:nvSpPr>
        <p:spPr>
          <a:xfrm>
            <a:off x="3852903" y="4853480"/>
            <a:ext cx="252011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67" b="1" dirty="0">
                <a:solidFill>
                  <a:srgbClr val="FFFFFF">
                    <a:lumMod val="65000"/>
                  </a:srgbClr>
                </a:solidFill>
                <a:latin typeface="Arial"/>
              </a:rPr>
              <a:t>INTANGIBLE COSTS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BF1E45B8-809A-A875-F316-8F76A48BF02D}"/>
              </a:ext>
            </a:extLst>
          </p:cNvPr>
          <p:cNvSpPr txBox="1"/>
          <p:nvPr/>
        </p:nvSpPr>
        <p:spPr>
          <a:xfrm>
            <a:off x="9075526" y="4764951"/>
            <a:ext cx="2198038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Cybersecurity costs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Redesign costs</a:t>
            </a:r>
          </a:p>
          <a:p>
            <a:pPr defTabSz="9143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Decommissioning</a:t>
            </a:r>
          </a:p>
        </p:txBody>
      </p:sp>
    </p:spTree>
    <p:extLst>
      <p:ext uri="{BB962C8B-B14F-4D97-AF65-F5344CB8AC3E}">
        <p14:creationId xmlns:p14="http://schemas.microsoft.com/office/powerpoint/2010/main" val="41748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2B66783-CAD3-7145-38A4-8ADE2CFEF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-1" b="-1"/>
          <a:stretch/>
        </p:blipFill>
        <p:spPr>
          <a:xfrm>
            <a:off x="1" y="1"/>
            <a:ext cx="12191999" cy="6217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77A61-2970-A41D-1357-ECBB5D307028}"/>
              </a:ext>
            </a:extLst>
          </p:cNvPr>
          <p:cNvSpPr txBox="1"/>
          <p:nvPr/>
        </p:nvSpPr>
        <p:spPr>
          <a:xfrm>
            <a:off x="4594250" y="2198369"/>
            <a:ext cx="6745767" cy="2666675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sz="4267" b="1" dirty="0">
                <a:latin typeface="Arial"/>
                <a:ea typeface="ＭＳ Ｐゴシック" charset="0"/>
                <a:cs typeface="Arial"/>
              </a:rPr>
              <a:t>What percentage </a:t>
            </a:r>
            <a:r>
              <a:rPr lang="en-GB" sz="4267" dirty="0">
                <a:latin typeface="Arial"/>
                <a:ea typeface="ＭＳ Ｐゴシック" charset="0"/>
                <a:cs typeface="Arial"/>
              </a:rPr>
              <a:t>of the costs appear after system start?</a:t>
            </a:r>
          </a:p>
        </p:txBody>
      </p:sp>
    </p:spTree>
    <p:extLst>
      <p:ext uri="{BB962C8B-B14F-4D97-AF65-F5344CB8AC3E}">
        <p14:creationId xmlns:p14="http://schemas.microsoft.com/office/powerpoint/2010/main" val="34706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981B406-32A6-2AE6-FCEF-F710B468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Where money is spent</a:t>
            </a:r>
            <a:endParaRPr lang="sv-SE" sz="4400" dirty="0"/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7C239219-B4F1-086A-36BF-1D0C2D2CCA6D}"/>
              </a:ext>
            </a:extLst>
          </p:cNvPr>
          <p:cNvSpPr/>
          <p:nvPr/>
        </p:nvSpPr>
        <p:spPr bwMode="auto">
          <a:xfrm>
            <a:off x="1" y="2520964"/>
            <a:ext cx="12192000" cy="3545057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endParaRPr lang="de-DE" sz="3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7E48980-6129-3391-7617-8305777489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9119" y="1057700"/>
            <a:ext cx="2628107" cy="4412357"/>
            <a:chOff x="2738" y="309"/>
            <a:chExt cx="2205" cy="3702"/>
          </a:xfrm>
          <a:solidFill>
            <a:schemeClr val="accent1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6FB7B0-A465-114D-9D27-885184E6B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1618"/>
              <a:ext cx="2205" cy="2393"/>
            </a:xfrm>
            <a:custGeom>
              <a:avLst/>
              <a:gdLst>
                <a:gd name="T0" fmla="*/ 0 w 9742"/>
                <a:gd name="T1" fmla="*/ 0 h 10523"/>
                <a:gd name="T2" fmla="*/ 1261 w 9742"/>
                <a:gd name="T3" fmla="*/ 2307 h 10523"/>
                <a:gd name="T4" fmla="*/ 2231 w 9742"/>
                <a:gd name="T5" fmla="*/ 6082 h 10523"/>
                <a:gd name="T6" fmla="*/ 2851 w 9742"/>
                <a:gd name="T7" fmla="*/ 5848 h 10523"/>
                <a:gd name="T8" fmla="*/ 4665 w 9742"/>
                <a:gd name="T9" fmla="*/ 10523 h 10523"/>
                <a:gd name="T10" fmla="*/ 5577 w 9742"/>
                <a:gd name="T11" fmla="*/ 8081 h 10523"/>
                <a:gd name="T12" fmla="*/ 6416 w 9742"/>
                <a:gd name="T13" fmla="*/ 8864 h 10523"/>
                <a:gd name="T14" fmla="*/ 7653 w 9742"/>
                <a:gd name="T15" fmla="*/ 4334 h 10523"/>
                <a:gd name="T16" fmla="*/ 8350 w 9742"/>
                <a:gd name="T17" fmla="*/ 3887 h 10523"/>
                <a:gd name="T18" fmla="*/ 9742 w 9742"/>
                <a:gd name="T19" fmla="*/ 0 h 10523"/>
                <a:gd name="T20" fmla="*/ 0 w 9742"/>
                <a:gd name="T21" fmla="*/ 0 h 10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42" h="10523">
                  <a:moveTo>
                    <a:pt x="0" y="0"/>
                  </a:moveTo>
                  <a:lnTo>
                    <a:pt x="1261" y="2307"/>
                  </a:lnTo>
                  <a:lnTo>
                    <a:pt x="2231" y="6082"/>
                  </a:lnTo>
                  <a:lnTo>
                    <a:pt x="2851" y="5848"/>
                  </a:lnTo>
                  <a:lnTo>
                    <a:pt x="4665" y="10523"/>
                  </a:lnTo>
                  <a:lnTo>
                    <a:pt x="5577" y="8081"/>
                  </a:lnTo>
                  <a:lnTo>
                    <a:pt x="6416" y="8864"/>
                  </a:lnTo>
                  <a:lnTo>
                    <a:pt x="7653" y="4334"/>
                  </a:lnTo>
                  <a:lnTo>
                    <a:pt x="8350" y="3887"/>
                  </a:lnTo>
                  <a:lnTo>
                    <a:pt x="974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2BC15A3-1F2F-ADE2-753A-527DD7220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8" y="309"/>
              <a:ext cx="2205" cy="1309"/>
            </a:xfrm>
            <a:custGeom>
              <a:avLst/>
              <a:gdLst>
                <a:gd name="T0" fmla="*/ 609 w 9742"/>
                <a:gd name="T1" fmla="*/ 5391 h 5756"/>
                <a:gd name="T2" fmla="*/ 2184 w 9742"/>
                <a:gd name="T3" fmla="*/ 2816 h 5756"/>
                <a:gd name="T4" fmla="*/ 3752 w 9742"/>
                <a:gd name="T5" fmla="*/ 2234 h 5756"/>
                <a:gd name="T6" fmla="*/ 4926 w 9742"/>
                <a:gd name="T7" fmla="*/ 572 h 5756"/>
                <a:gd name="T8" fmla="*/ 5276 w 9742"/>
                <a:gd name="T9" fmla="*/ 3106 h 5756"/>
                <a:gd name="T10" fmla="*/ 3565 w 9742"/>
                <a:gd name="T11" fmla="*/ 4959 h 5756"/>
                <a:gd name="T12" fmla="*/ 5765 w 9742"/>
                <a:gd name="T13" fmla="*/ 3869 h 5756"/>
                <a:gd name="T14" fmla="*/ 7501 w 9742"/>
                <a:gd name="T15" fmla="*/ 5391 h 5756"/>
                <a:gd name="T16" fmla="*/ 609 w 9742"/>
                <a:gd name="T17" fmla="*/ 5391 h 5756"/>
                <a:gd name="T18" fmla="*/ 8542 w 9742"/>
                <a:gd name="T19" fmla="*/ 3547 h 5756"/>
                <a:gd name="T20" fmla="*/ 7194 w 9742"/>
                <a:gd name="T21" fmla="*/ 3147 h 5756"/>
                <a:gd name="T22" fmla="*/ 4924 w 9742"/>
                <a:gd name="T23" fmla="*/ 0 h 5756"/>
                <a:gd name="T24" fmla="*/ 3568 w 9742"/>
                <a:gd name="T25" fmla="*/ 1919 h 5756"/>
                <a:gd name="T26" fmla="*/ 1988 w 9742"/>
                <a:gd name="T27" fmla="*/ 2505 h 5756"/>
                <a:gd name="T28" fmla="*/ 0 w 9742"/>
                <a:gd name="T29" fmla="*/ 5756 h 5756"/>
                <a:gd name="T30" fmla="*/ 9742 w 9742"/>
                <a:gd name="T31" fmla="*/ 5756 h 5756"/>
                <a:gd name="T32" fmla="*/ 8542 w 9742"/>
                <a:gd name="T33" fmla="*/ 3547 h 5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42" h="5756">
                  <a:moveTo>
                    <a:pt x="609" y="5391"/>
                  </a:moveTo>
                  <a:lnTo>
                    <a:pt x="2184" y="2816"/>
                  </a:lnTo>
                  <a:lnTo>
                    <a:pt x="3752" y="2234"/>
                  </a:lnTo>
                  <a:lnTo>
                    <a:pt x="4926" y="572"/>
                  </a:lnTo>
                  <a:lnTo>
                    <a:pt x="5276" y="3106"/>
                  </a:lnTo>
                  <a:lnTo>
                    <a:pt x="3565" y="4959"/>
                  </a:lnTo>
                  <a:lnTo>
                    <a:pt x="5765" y="3869"/>
                  </a:lnTo>
                  <a:lnTo>
                    <a:pt x="7501" y="5391"/>
                  </a:lnTo>
                  <a:lnTo>
                    <a:pt x="609" y="5391"/>
                  </a:lnTo>
                  <a:close/>
                  <a:moveTo>
                    <a:pt x="8542" y="3547"/>
                  </a:moveTo>
                  <a:lnTo>
                    <a:pt x="7194" y="3147"/>
                  </a:lnTo>
                  <a:lnTo>
                    <a:pt x="4924" y="0"/>
                  </a:lnTo>
                  <a:lnTo>
                    <a:pt x="3568" y="1919"/>
                  </a:lnTo>
                  <a:lnTo>
                    <a:pt x="1988" y="2505"/>
                  </a:lnTo>
                  <a:lnTo>
                    <a:pt x="0" y="5756"/>
                  </a:lnTo>
                  <a:lnTo>
                    <a:pt x="9742" y="5756"/>
                  </a:lnTo>
                  <a:lnTo>
                    <a:pt x="8542" y="35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A0B14CAF-F3A0-CDA9-EBB7-88F95DFFD746}"/>
              </a:ext>
            </a:extLst>
          </p:cNvPr>
          <p:cNvSpPr/>
          <p:nvPr/>
        </p:nvSpPr>
        <p:spPr bwMode="auto">
          <a:xfrm>
            <a:off x="1" y="2520964"/>
            <a:ext cx="12192000" cy="9691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endParaRPr lang="de-DE" sz="3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0E41456-C528-7570-EE21-5C978D3D696D}"/>
              </a:ext>
            </a:extLst>
          </p:cNvPr>
          <p:cNvSpPr/>
          <p:nvPr/>
        </p:nvSpPr>
        <p:spPr bwMode="auto">
          <a:xfrm>
            <a:off x="239843" y="872772"/>
            <a:ext cx="11640683" cy="1849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/>
            <a:endParaRPr lang="sv-SE" sz="3200">
              <a:latin typeface="Arial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D90B3E18-450C-20E2-E430-B66E9E914E0E}"/>
              </a:ext>
            </a:extLst>
          </p:cNvPr>
          <p:cNvSpPr txBox="1"/>
          <p:nvPr/>
        </p:nvSpPr>
        <p:spPr>
          <a:xfrm>
            <a:off x="1716327" y="2359323"/>
            <a:ext cx="1612621" cy="147732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sv-SE" sz="9600" dirty="0">
                <a:solidFill>
                  <a:schemeClr val="bg1"/>
                </a:solidFill>
              </a:rPr>
              <a:t>70</a:t>
            </a:r>
            <a:r>
              <a:rPr lang="sv-SE" sz="2133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A53B6DDE-681F-DACE-CD74-B16602E958BF}"/>
              </a:ext>
            </a:extLst>
          </p:cNvPr>
          <p:cNvSpPr txBox="1"/>
          <p:nvPr/>
        </p:nvSpPr>
        <p:spPr>
          <a:xfrm>
            <a:off x="3852903" y="2130616"/>
            <a:ext cx="378969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67" b="1" dirty="0">
                <a:solidFill>
                  <a:srgbClr val="FFCC33"/>
                </a:solidFill>
                <a:latin typeface="Arial"/>
                <a:ea typeface="+mn-ea"/>
                <a:sym typeface="Wingdings" panose="05000000000000000000" pitchFamily="2" charset="2"/>
              </a:rPr>
              <a:t> </a:t>
            </a:r>
            <a:r>
              <a:rPr lang="en-GB" sz="1867" b="1" dirty="0">
                <a:solidFill>
                  <a:srgbClr val="FFCC33"/>
                </a:solidFill>
                <a:latin typeface="Arial"/>
                <a:ea typeface="+mn-ea"/>
              </a:rPr>
              <a:t>BEFORE STARTING SYSTEM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C055EE85-E159-AA2C-4698-13FF7A365830}"/>
              </a:ext>
            </a:extLst>
          </p:cNvPr>
          <p:cNvSpPr txBox="1"/>
          <p:nvPr/>
        </p:nvSpPr>
        <p:spPr>
          <a:xfrm>
            <a:off x="3852903" y="2687617"/>
            <a:ext cx="35804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67" b="1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sym typeface="Wingdings" panose="05000000000000000000" pitchFamily="2" charset="2"/>
              </a:rPr>
              <a:t> </a:t>
            </a:r>
            <a:r>
              <a:rPr lang="en-GB" sz="1867" b="1" dirty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</a:rPr>
              <a:t>AFTER STARTING SYSTEM</a:t>
            </a:r>
          </a:p>
        </p:txBody>
      </p:sp>
    </p:spTree>
    <p:extLst>
      <p:ext uri="{BB962C8B-B14F-4D97-AF65-F5344CB8AC3E}">
        <p14:creationId xmlns:p14="http://schemas.microsoft.com/office/powerpoint/2010/main" val="3193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E5FC5C-3276-50A1-4049-14727F6FD296}"/>
              </a:ext>
            </a:extLst>
          </p:cNvPr>
          <p:cNvGrpSpPr/>
          <p:nvPr/>
        </p:nvGrpSpPr>
        <p:grpSpPr>
          <a:xfrm>
            <a:off x="905625" y="2801770"/>
            <a:ext cx="2368347" cy="1980569"/>
            <a:chOff x="679219" y="2101327"/>
            <a:chExt cx="1776260" cy="1485427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DE4EA52C-9BE1-4E65-B63F-FB347319216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41495" y="2101327"/>
              <a:ext cx="1004880" cy="940846"/>
              <a:chOff x="827" y="1262"/>
              <a:chExt cx="408" cy="38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55AD3ADB-29C4-402C-A2AF-3D47485E3D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" y="1396"/>
                <a:ext cx="50" cy="202"/>
              </a:xfrm>
              <a:custGeom>
                <a:avLst/>
                <a:gdLst>
                  <a:gd name="T0" fmla="*/ 25 w 26"/>
                  <a:gd name="T1" fmla="*/ 7 h 105"/>
                  <a:gd name="T2" fmla="*/ 17 w 26"/>
                  <a:gd name="T3" fmla="*/ 0 h 105"/>
                  <a:gd name="T4" fmla="*/ 9 w 26"/>
                  <a:gd name="T5" fmla="*/ 0 h 105"/>
                  <a:gd name="T6" fmla="*/ 2 w 26"/>
                  <a:gd name="T7" fmla="*/ 7 h 105"/>
                  <a:gd name="T8" fmla="*/ 0 w 26"/>
                  <a:gd name="T9" fmla="*/ 97 h 105"/>
                  <a:gd name="T10" fmla="*/ 7 w 26"/>
                  <a:gd name="T11" fmla="*/ 105 h 105"/>
                  <a:gd name="T12" fmla="*/ 19 w 26"/>
                  <a:gd name="T13" fmla="*/ 105 h 105"/>
                  <a:gd name="T14" fmla="*/ 26 w 26"/>
                  <a:gd name="T15" fmla="*/ 97 h 105"/>
                  <a:gd name="T16" fmla="*/ 25 w 26"/>
                  <a:gd name="T17" fmla="*/ 7 h 105"/>
                  <a:gd name="T18" fmla="*/ 13 w 26"/>
                  <a:gd name="T19" fmla="*/ 24 h 105"/>
                  <a:gd name="T20" fmla="*/ 9 w 26"/>
                  <a:gd name="T21" fmla="*/ 20 h 105"/>
                  <a:gd name="T22" fmla="*/ 13 w 26"/>
                  <a:gd name="T23" fmla="*/ 16 h 105"/>
                  <a:gd name="T24" fmla="*/ 17 w 26"/>
                  <a:gd name="T25" fmla="*/ 20 h 105"/>
                  <a:gd name="T26" fmla="*/ 13 w 26"/>
                  <a:gd name="T27" fmla="*/ 2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05">
                    <a:moveTo>
                      <a:pt x="25" y="7"/>
                    </a:moveTo>
                    <a:cubicBezTo>
                      <a:pt x="24" y="3"/>
                      <a:pt x="21" y="0"/>
                      <a:pt x="1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2" y="3"/>
                      <a:pt x="2" y="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1"/>
                      <a:pt x="3" y="105"/>
                      <a:pt x="7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3" y="105"/>
                      <a:pt x="26" y="101"/>
                      <a:pt x="26" y="97"/>
                    </a:cubicBezTo>
                    <a:lnTo>
                      <a:pt x="25" y="7"/>
                    </a:lnTo>
                    <a:close/>
                    <a:moveTo>
                      <a:pt x="13" y="24"/>
                    </a:moveTo>
                    <a:cubicBezTo>
                      <a:pt x="11" y="24"/>
                      <a:pt x="9" y="22"/>
                      <a:pt x="9" y="20"/>
                    </a:cubicBezTo>
                    <a:cubicBezTo>
                      <a:pt x="9" y="18"/>
                      <a:pt x="11" y="16"/>
                      <a:pt x="13" y="16"/>
                    </a:cubicBezTo>
                    <a:cubicBezTo>
                      <a:pt x="15" y="16"/>
                      <a:pt x="17" y="18"/>
                      <a:pt x="17" y="20"/>
                    </a:cubicBezTo>
                    <a:cubicBezTo>
                      <a:pt x="17" y="22"/>
                      <a:pt x="15" y="24"/>
                      <a:pt x="13" y="24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D9B9F7D-49EA-4173-9D91-E2FDA098A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1274"/>
                <a:ext cx="77" cy="86"/>
              </a:xfrm>
              <a:custGeom>
                <a:avLst/>
                <a:gdLst>
                  <a:gd name="T0" fmla="*/ 0 w 40"/>
                  <a:gd name="T1" fmla="*/ 7 h 45"/>
                  <a:gd name="T2" fmla="*/ 0 w 40"/>
                  <a:gd name="T3" fmla="*/ 31 h 45"/>
                  <a:gd name="T4" fmla="*/ 8 w 40"/>
                  <a:gd name="T5" fmla="*/ 39 h 45"/>
                  <a:gd name="T6" fmla="*/ 12 w 40"/>
                  <a:gd name="T7" fmla="*/ 39 h 45"/>
                  <a:gd name="T8" fmla="*/ 12 w 40"/>
                  <a:gd name="T9" fmla="*/ 43 h 45"/>
                  <a:gd name="T10" fmla="*/ 14 w 40"/>
                  <a:gd name="T11" fmla="*/ 45 h 45"/>
                  <a:gd name="T12" fmla="*/ 33 w 40"/>
                  <a:gd name="T13" fmla="*/ 45 h 45"/>
                  <a:gd name="T14" fmla="*/ 35 w 40"/>
                  <a:gd name="T15" fmla="*/ 43 h 45"/>
                  <a:gd name="T16" fmla="*/ 35 w 40"/>
                  <a:gd name="T17" fmla="*/ 39 h 45"/>
                  <a:gd name="T18" fmla="*/ 40 w 40"/>
                  <a:gd name="T19" fmla="*/ 39 h 45"/>
                  <a:gd name="T20" fmla="*/ 40 w 40"/>
                  <a:gd name="T21" fmla="*/ 0 h 45"/>
                  <a:gd name="T22" fmla="*/ 8 w 40"/>
                  <a:gd name="T23" fmla="*/ 0 h 45"/>
                  <a:gd name="T24" fmla="*/ 0 w 40"/>
                  <a:gd name="T25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45">
                    <a:moveTo>
                      <a:pt x="0" y="7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5"/>
                      <a:pt x="4" y="39"/>
                      <a:pt x="8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4"/>
                      <a:pt x="13" y="45"/>
                      <a:pt x="14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5"/>
                      <a:pt x="35" y="44"/>
                      <a:pt x="35" y="43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B94CC0A8-1616-4099-A70D-3F576F04C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" y="1274"/>
                <a:ext cx="18" cy="75"/>
              </a:xfrm>
              <a:custGeom>
                <a:avLst/>
                <a:gdLst>
                  <a:gd name="T0" fmla="*/ 2 w 9"/>
                  <a:gd name="T1" fmla="*/ 0 h 39"/>
                  <a:gd name="T2" fmla="*/ 0 w 9"/>
                  <a:gd name="T3" fmla="*/ 0 h 39"/>
                  <a:gd name="T4" fmla="*/ 0 w 9"/>
                  <a:gd name="T5" fmla="*/ 39 h 39"/>
                  <a:gd name="T6" fmla="*/ 2 w 9"/>
                  <a:gd name="T7" fmla="*/ 39 h 39"/>
                  <a:gd name="T8" fmla="*/ 9 w 9"/>
                  <a:gd name="T9" fmla="*/ 31 h 39"/>
                  <a:gd name="T10" fmla="*/ 9 w 9"/>
                  <a:gd name="T11" fmla="*/ 7 h 39"/>
                  <a:gd name="T12" fmla="*/ 2 w 9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9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6" y="39"/>
                      <a:pt x="9" y="35"/>
                      <a:pt x="9" y="3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3"/>
                      <a:pt x="6" y="0"/>
                      <a:pt x="2" y="0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E6893AAC-BC4F-4CFD-B411-8C03CADE0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" y="1609"/>
                <a:ext cx="201" cy="35"/>
              </a:xfrm>
              <a:custGeom>
                <a:avLst/>
                <a:gdLst>
                  <a:gd name="T0" fmla="*/ 104 w 105"/>
                  <a:gd name="T1" fmla="*/ 10 h 18"/>
                  <a:gd name="T2" fmla="*/ 98 w 105"/>
                  <a:gd name="T3" fmla="*/ 18 h 18"/>
                  <a:gd name="T4" fmla="*/ 7 w 105"/>
                  <a:gd name="T5" fmla="*/ 18 h 18"/>
                  <a:gd name="T6" fmla="*/ 0 w 105"/>
                  <a:gd name="T7" fmla="*/ 10 h 18"/>
                  <a:gd name="T8" fmla="*/ 1 w 105"/>
                  <a:gd name="T9" fmla="*/ 8 h 18"/>
                  <a:gd name="T10" fmla="*/ 9 w 105"/>
                  <a:gd name="T11" fmla="*/ 0 h 18"/>
                  <a:gd name="T12" fmla="*/ 95 w 105"/>
                  <a:gd name="T13" fmla="*/ 0 h 18"/>
                  <a:gd name="T14" fmla="*/ 104 w 105"/>
                  <a:gd name="T15" fmla="*/ 8 h 18"/>
                  <a:gd name="T16" fmla="*/ 104 w 105"/>
                  <a:gd name="T1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18">
                    <a:moveTo>
                      <a:pt x="104" y="10"/>
                    </a:moveTo>
                    <a:cubicBezTo>
                      <a:pt x="105" y="14"/>
                      <a:pt x="102" y="18"/>
                      <a:pt x="9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0" y="14"/>
                      <a:pt x="0" y="1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3"/>
                      <a:pt x="5" y="0"/>
                      <a:pt x="9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9" y="0"/>
                      <a:pt x="103" y="3"/>
                      <a:pt x="104" y="8"/>
                    </a:cubicBez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72CE67D-8D13-473C-9D21-86295567C4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7" y="1262"/>
                <a:ext cx="295" cy="125"/>
              </a:xfrm>
              <a:custGeom>
                <a:avLst/>
                <a:gdLst>
                  <a:gd name="T0" fmla="*/ 149 w 154"/>
                  <a:gd name="T1" fmla="*/ 0 h 65"/>
                  <a:gd name="T2" fmla="*/ 6 w 154"/>
                  <a:gd name="T3" fmla="*/ 0 h 65"/>
                  <a:gd name="T4" fmla="*/ 0 w 154"/>
                  <a:gd name="T5" fmla="*/ 6 h 65"/>
                  <a:gd name="T6" fmla="*/ 0 w 154"/>
                  <a:gd name="T7" fmla="*/ 28 h 65"/>
                  <a:gd name="T8" fmla="*/ 6 w 154"/>
                  <a:gd name="T9" fmla="*/ 35 h 65"/>
                  <a:gd name="T10" fmla="*/ 73 w 154"/>
                  <a:gd name="T11" fmla="*/ 42 h 65"/>
                  <a:gd name="T12" fmla="*/ 82 w 154"/>
                  <a:gd name="T13" fmla="*/ 48 h 65"/>
                  <a:gd name="T14" fmla="*/ 89 w 154"/>
                  <a:gd name="T15" fmla="*/ 60 h 65"/>
                  <a:gd name="T16" fmla="*/ 98 w 154"/>
                  <a:gd name="T17" fmla="*/ 65 h 65"/>
                  <a:gd name="T18" fmla="*/ 140 w 154"/>
                  <a:gd name="T19" fmla="*/ 65 h 65"/>
                  <a:gd name="T20" fmla="*/ 150 w 154"/>
                  <a:gd name="T21" fmla="*/ 61 h 65"/>
                  <a:gd name="T22" fmla="*/ 150 w 154"/>
                  <a:gd name="T23" fmla="*/ 60 h 65"/>
                  <a:gd name="T24" fmla="*/ 154 w 154"/>
                  <a:gd name="T25" fmla="*/ 51 h 65"/>
                  <a:gd name="T26" fmla="*/ 154 w 154"/>
                  <a:gd name="T27" fmla="*/ 6 h 65"/>
                  <a:gd name="T28" fmla="*/ 149 w 154"/>
                  <a:gd name="T29" fmla="*/ 0 h 65"/>
                  <a:gd name="T30" fmla="*/ 147 w 154"/>
                  <a:gd name="T31" fmla="*/ 31 h 65"/>
                  <a:gd name="T32" fmla="*/ 146 w 154"/>
                  <a:gd name="T33" fmla="*/ 31 h 65"/>
                  <a:gd name="T34" fmla="*/ 8 w 154"/>
                  <a:gd name="T35" fmla="*/ 27 h 65"/>
                  <a:gd name="T36" fmla="*/ 6 w 154"/>
                  <a:gd name="T37" fmla="*/ 24 h 65"/>
                  <a:gd name="T38" fmla="*/ 8 w 154"/>
                  <a:gd name="T39" fmla="*/ 22 h 65"/>
                  <a:gd name="T40" fmla="*/ 8 w 154"/>
                  <a:gd name="T41" fmla="*/ 22 h 65"/>
                  <a:gd name="T42" fmla="*/ 147 w 154"/>
                  <a:gd name="T43" fmla="*/ 26 h 65"/>
                  <a:gd name="T44" fmla="*/ 149 w 154"/>
                  <a:gd name="T45" fmla="*/ 29 h 65"/>
                  <a:gd name="T46" fmla="*/ 147 w 154"/>
                  <a:gd name="T47" fmla="*/ 31 h 65"/>
                  <a:gd name="T48" fmla="*/ 147 w 154"/>
                  <a:gd name="T49" fmla="*/ 12 h 65"/>
                  <a:gd name="T50" fmla="*/ 8 w 154"/>
                  <a:gd name="T51" fmla="*/ 12 h 65"/>
                  <a:gd name="T52" fmla="*/ 6 w 154"/>
                  <a:gd name="T53" fmla="*/ 10 h 65"/>
                  <a:gd name="T54" fmla="*/ 8 w 154"/>
                  <a:gd name="T55" fmla="*/ 7 h 65"/>
                  <a:gd name="T56" fmla="*/ 147 w 154"/>
                  <a:gd name="T57" fmla="*/ 7 h 65"/>
                  <a:gd name="T58" fmla="*/ 149 w 154"/>
                  <a:gd name="T59" fmla="*/ 10 h 65"/>
                  <a:gd name="T60" fmla="*/ 147 w 154"/>
                  <a:gd name="T61" fmla="*/ 1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4" h="65">
                    <a:moveTo>
                      <a:pt x="14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3" y="34"/>
                      <a:pt x="6" y="35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6" y="43"/>
                      <a:pt x="80" y="45"/>
                      <a:pt x="82" y="48"/>
                    </a:cubicBezTo>
                    <a:cubicBezTo>
                      <a:pt x="89" y="60"/>
                      <a:pt x="89" y="60"/>
                      <a:pt x="89" y="60"/>
                    </a:cubicBezTo>
                    <a:cubicBezTo>
                      <a:pt x="91" y="63"/>
                      <a:pt x="95" y="65"/>
                      <a:pt x="98" y="6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143" y="65"/>
                      <a:pt x="147" y="63"/>
                      <a:pt x="150" y="61"/>
                    </a:cubicBezTo>
                    <a:cubicBezTo>
                      <a:pt x="150" y="60"/>
                      <a:pt x="150" y="60"/>
                      <a:pt x="150" y="60"/>
                    </a:cubicBezTo>
                    <a:cubicBezTo>
                      <a:pt x="152" y="58"/>
                      <a:pt x="154" y="54"/>
                      <a:pt x="154" y="51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4" y="3"/>
                      <a:pt x="152" y="0"/>
                      <a:pt x="149" y="0"/>
                    </a:cubicBezTo>
                    <a:close/>
                    <a:moveTo>
                      <a:pt x="147" y="31"/>
                    </a:moveTo>
                    <a:cubicBezTo>
                      <a:pt x="147" y="31"/>
                      <a:pt x="146" y="31"/>
                      <a:pt x="146" y="31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27"/>
                      <a:pt x="6" y="26"/>
                      <a:pt x="6" y="24"/>
                    </a:cubicBezTo>
                    <a:cubicBezTo>
                      <a:pt x="6" y="23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47" y="26"/>
                      <a:pt x="147" y="26"/>
                      <a:pt x="147" y="26"/>
                    </a:cubicBezTo>
                    <a:cubicBezTo>
                      <a:pt x="148" y="26"/>
                      <a:pt x="149" y="27"/>
                      <a:pt x="149" y="29"/>
                    </a:cubicBezTo>
                    <a:cubicBezTo>
                      <a:pt x="149" y="30"/>
                      <a:pt x="148" y="31"/>
                      <a:pt x="147" y="31"/>
                    </a:cubicBezTo>
                    <a:close/>
                    <a:moveTo>
                      <a:pt x="147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147" y="7"/>
                      <a:pt x="147" y="7"/>
                      <a:pt x="147" y="7"/>
                    </a:cubicBezTo>
                    <a:cubicBezTo>
                      <a:pt x="148" y="7"/>
                      <a:pt x="149" y="8"/>
                      <a:pt x="149" y="10"/>
                    </a:cubicBezTo>
                    <a:cubicBezTo>
                      <a:pt x="149" y="11"/>
                      <a:pt x="148" y="12"/>
                      <a:pt x="147" y="12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F4595F-D9DA-439F-AFC4-180EC824F4DA}"/>
                </a:ext>
              </a:extLst>
            </p:cNvPr>
            <p:cNvSpPr txBox="1"/>
            <p:nvPr/>
          </p:nvSpPr>
          <p:spPr>
            <a:xfrm>
              <a:off x="679219" y="3302012"/>
              <a:ext cx="177626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67" b="1"/>
                <a:t>Camera</a:t>
              </a:r>
              <a:endParaRPr lang="en-GB" sz="1867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C3C995-E34F-D201-F86F-0046E7024543}"/>
              </a:ext>
            </a:extLst>
          </p:cNvPr>
          <p:cNvGrpSpPr/>
          <p:nvPr/>
        </p:nvGrpSpPr>
        <p:grpSpPr>
          <a:xfrm>
            <a:off x="2888132" y="2870735"/>
            <a:ext cx="2368347" cy="1911604"/>
            <a:chOff x="2166099" y="2153051"/>
            <a:chExt cx="1776260" cy="1433703"/>
          </a:xfrm>
        </p:grpSpPr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534855A2-73D9-4EF0-BACF-85B4F36226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31584" y="2153051"/>
              <a:ext cx="645290" cy="837398"/>
              <a:chOff x="1873" y="1226"/>
              <a:chExt cx="262" cy="340"/>
            </a:xfrm>
          </p:grpSpPr>
          <p:sp>
            <p:nvSpPr>
              <p:cNvPr id="17" name="Oval 17">
                <a:extLst>
                  <a:ext uri="{FF2B5EF4-FFF2-40B4-BE49-F238E27FC236}">
                    <a16:creationId xmlns:a16="http://schemas.microsoft.com/office/drawing/2014/main" id="{8ECAA285-B8DF-4012-9E97-1829BE17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345"/>
                <a:ext cx="34" cy="36"/>
              </a:xfrm>
              <a:prstGeom prst="ellipse">
                <a:avLst/>
              </a:pr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092C2E0F-7C07-4434-8793-00DEF47212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3" y="1226"/>
                <a:ext cx="262" cy="340"/>
              </a:xfrm>
              <a:custGeom>
                <a:avLst/>
                <a:gdLst>
                  <a:gd name="T0" fmla="*/ 126 w 139"/>
                  <a:gd name="T1" fmla="*/ 0 h 180"/>
                  <a:gd name="T2" fmla="*/ 13 w 139"/>
                  <a:gd name="T3" fmla="*/ 0 h 180"/>
                  <a:gd name="T4" fmla="*/ 0 w 139"/>
                  <a:gd name="T5" fmla="*/ 13 h 180"/>
                  <a:gd name="T6" fmla="*/ 0 w 139"/>
                  <a:gd name="T7" fmla="*/ 167 h 180"/>
                  <a:gd name="T8" fmla="*/ 13 w 139"/>
                  <a:gd name="T9" fmla="*/ 180 h 180"/>
                  <a:gd name="T10" fmla="*/ 126 w 139"/>
                  <a:gd name="T11" fmla="*/ 180 h 180"/>
                  <a:gd name="T12" fmla="*/ 139 w 139"/>
                  <a:gd name="T13" fmla="*/ 167 h 180"/>
                  <a:gd name="T14" fmla="*/ 139 w 139"/>
                  <a:gd name="T15" fmla="*/ 13 h 180"/>
                  <a:gd name="T16" fmla="*/ 126 w 139"/>
                  <a:gd name="T17" fmla="*/ 0 h 180"/>
                  <a:gd name="T18" fmla="*/ 14 w 139"/>
                  <a:gd name="T19" fmla="*/ 7 h 180"/>
                  <a:gd name="T20" fmla="*/ 21 w 139"/>
                  <a:gd name="T21" fmla="*/ 14 h 180"/>
                  <a:gd name="T22" fmla="*/ 14 w 139"/>
                  <a:gd name="T23" fmla="*/ 21 h 180"/>
                  <a:gd name="T24" fmla="*/ 7 w 139"/>
                  <a:gd name="T25" fmla="*/ 14 h 180"/>
                  <a:gd name="T26" fmla="*/ 14 w 139"/>
                  <a:gd name="T27" fmla="*/ 7 h 180"/>
                  <a:gd name="T28" fmla="*/ 14 w 139"/>
                  <a:gd name="T29" fmla="*/ 173 h 180"/>
                  <a:gd name="T30" fmla="*/ 7 w 139"/>
                  <a:gd name="T31" fmla="*/ 166 h 180"/>
                  <a:gd name="T32" fmla="*/ 14 w 139"/>
                  <a:gd name="T33" fmla="*/ 159 h 180"/>
                  <a:gd name="T34" fmla="*/ 21 w 139"/>
                  <a:gd name="T35" fmla="*/ 166 h 180"/>
                  <a:gd name="T36" fmla="*/ 14 w 139"/>
                  <a:gd name="T37" fmla="*/ 173 h 180"/>
                  <a:gd name="T38" fmla="*/ 71 w 139"/>
                  <a:gd name="T39" fmla="*/ 131 h 180"/>
                  <a:gd name="T40" fmla="*/ 12 w 139"/>
                  <a:gd name="T41" fmla="*/ 72 h 180"/>
                  <a:gd name="T42" fmla="*/ 71 w 139"/>
                  <a:gd name="T43" fmla="*/ 14 h 180"/>
                  <a:gd name="T44" fmla="*/ 130 w 139"/>
                  <a:gd name="T45" fmla="*/ 72 h 180"/>
                  <a:gd name="T46" fmla="*/ 71 w 139"/>
                  <a:gd name="T47" fmla="*/ 131 h 180"/>
                  <a:gd name="T48" fmla="*/ 125 w 139"/>
                  <a:gd name="T49" fmla="*/ 173 h 180"/>
                  <a:gd name="T50" fmla="*/ 118 w 139"/>
                  <a:gd name="T51" fmla="*/ 166 h 180"/>
                  <a:gd name="T52" fmla="*/ 125 w 139"/>
                  <a:gd name="T53" fmla="*/ 159 h 180"/>
                  <a:gd name="T54" fmla="*/ 133 w 139"/>
                  <a:gd name="T55" fmla="*/ 166 h 180"/>
                  <a:gd name="T56" fmla="*/ 125 w 139"/>
                  <a:gd name="T57" fmla="*/ 173 h 180"/>
                  <a:gd name="T58" fmla="*/ 125 w 139"/>
                  <a:gd name="T59" fmla="*/ 21 h 180"/>
                  <a:gd name="T60" fmla="*/ 118 w 139"/>
                  <a:gd name="T61" fmla="*/ 14 h 180"/>
                  <a:gd name="T62" fmla="*/ 125 w 139"/>
                  <a:gd name="T63" fmla="*/ 7 h 180"/>
                  <a:gd name="T64" fmla="*/ 133 w 139"/>
                  <a:gd name="T65" fmla="*/ 14 h 180"/>
                  <a:gd name="T66" fmla="*/ 125 w 139"/>
                  <a:gd name="T67" fmla="*/ 2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9" h="180">
                    <a:moveTo>
                      <a:pt x="12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74"/>
                      <a:pt x="6" y="180"/>
                      <a:pt x="13" y="180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33" y="180"/>
                      <a:pt x="139" y="174"/>
                      <a:pt x="139" y="167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6"/>
                      <a:pt x="133" y="0"/>
                      <a:pt x="126" y="0"/>
                    </a:cubicBezTo>
                    <a:close/>
                    <a:moveTo>
                      <a:pt x="14" y="7"/>
                    </a:moveTo>
                    <a:cubicBezTo>
                      <a:pt x="18" y="7"/>
                      <a:pt x="21" y="10"/>
                      <a:pt x="21" y="14"/>
                    </a:cubicBezTo>
                    <a:cubicBezTo>
                      <a:pt x="21" y="18"/>
                      <a:pt x="18" y="21"/>
                      <a:pt x="14" y="21"/>
                    </a:cubicBezTo>
                    <a:cubicBezTo>
                      <a:pt x="10" y="21"/>
                      <a:pt x="7" y="18"/>
                      <a:pt x="7" y="14"/>
                    </a:cubicBezTo>
                    <a:cubicBezTo>
                      <a:pt x="7" y="10"/>
                      <a:pt x="10" y="7"/>
                      <a:pt x="14" y="7"/>
                    </a:cubicBezTo>
                    <a:close/>
                    <a:moveTo>
                      <a:pt x="14" y="173"/>
                    </a:moveTo>
                    <a:cubicBezTo>
                      <a:pt x="10" y="173"/>
                      <a:pt x="7" y="170"/>
                      <a:pt x="7" y="166"/>
                    </a:cubicBezTo>
                    <a:cubicBezTo>
                      <a:pt x="7" y="162"/>
                      <a:pt x="10" y="159"/>
                      <a:pt x="14" y="159"/>
                    </a:cubicBezTo>
                    <a:cubicBezTo>
                      <a:pt x="18" y="159"/>
                      <a:pt x="21" y="162"/>
                      <a:pt x="21" y="166"/>
                    </a:cubicBezTo>
                    <a:cubicBezTo>
                      <a:pt x="21" y="170"/>
                      <a:pt x="18" y="173"/>
                      <a:pt x="14" y="173"/>
                    </a:cubicBezTo>
                    <a:close/>
                    <a:moveTo>
                      <a:pt x="71" y="131"/>
                    </a:moveTo>
                    <a:cubicBezTo>
                      <a:pt x="39" y="131"/>
                      <a:pt x="12" y="105"/>
                      <a:pt x="12" y="72"/>
                    </a:cubicBezTo>
                    <a:cubicBezTo>
                      <a:pt x="12" y="40"/>
                      <a:pt x="39" y="14"/>
                      <a:pt x="71" y="14"/>
                    </a:cubicBezTo>
                    <a:cubicBezTo>
                      <a:pt x="103" y="14"/>
                      <a:pt x="130" y="40"/>
                      <a:pt x="130" y="72"/>
                    </a:cubicBezTo>
                    <a:cubicBezTo>
                      <a:pt x="130" y="105"/>
                      <a:pt x="103" y="131"/>
                      <a:pt x="71" y="131"/>
                    </a:cubicBezTo>
                    <a:close/>
                    <a:moveTo>
                      <a:pt x="125" y="173"/>
                    </a:moveTo>
                    <a:cubicBezTo>
                      <a:pt x="121" y="173"/>
                      <a:pt x="118" y="170"/>
                      <a:pt x="118" y="166"/>
                    </a:cubicBezTo>
                    <a:cubicBezTo>
                      <a:pt x="118" y="162"/>
                      <a:pt x="121" y="159"/>
                      <a:pt x="125" y="159"/>
                    </a:cubicBezTo>
                    <a:cubicBezTo>
                      <a:pt x="129" y="159"/>
                      <a:pt x="133" y="162"/>
                      <a:pt x="133" y="166"/>
                    </a:cubicBezTo>
                    <a:cubicBezTo>
                      <a:pt x="133" y="170"/>
                      <a:pt x="129" y="173"/>
                      <a:pt x="125" y="173"/>
                    </a:cubicBezTo>
                    <a:close/>
                    <a:moveTo>
                      <a:pt x="125" y="21"/>
                    </a:moveTo>
                    <a:cubicBezTo>
                      <a:pt x="121" y="21"/>
                      <a:pt x="118" y="18"/>
                      <a:pt x="118" y="14"/>
                    </a:cubicBezTo>
                    <a:cubicBezTo>
                      <a:pt x="118" y="10"/>
                      <a:pt x="121" y="7"/>
                      <a:pt x="125" y="7"/>
                    </a:cubicBezTo>
                    <a:cubicBezTo>
                      <a:pt x="129" y="7"/>
                      <a:pt x="133" y="10"/>
                      <a:pt x="133" y="14"/>
                    </a:cubicBezTo>
                    <a:cubicBezTo>
                      <a:pt x="133" y="18"/>
                      <a:pt x="129" y="21"/>
                      <a:pt x="125" y="21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B0C0762-0F4B-4016-8932-111B9130C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1273"/>
                <a:ext cx="81" cy="96"/>
              </a:xfrm>
              <a:custGeom>
                <a:avLst/>
                <a:gdLst>
                  <a:gd name="T0" fmla="*/ 42 w 43"/>
                  <a:gd name="T1" fmla="*/ 3 h 51"/>
                  <a:gd name="T2" fmla="*/ 39 w 43"/>
                  <a:gd name="T3" fmla="*/ 1 h 51"/>
                  <a:gd name="T4" fmla="*/ 0 w 43"/>
                  <a:gd name="T5" fmla="*/ 48 h 51"/>
                  <a:gd name="T6" fmla="*/ 3 w 43"/>
                  <a:gd name="T7" fmla="*/ 51 h 51"/>
                  <a:gd name="T8" fmla="*/ 3 w 43"/>
                  <a:gd name="T9" fmla="*/ 51 h 51"/>
                  <a:gd name="T10" fmla="*/ 6 w 43"/>
                  <a:gd name="T11" fmla="*/ 48 h 51"/>
                  <a:gd name="T12" fmla="*/ 40 w 43"/>
                  <a:gd name="T13" fmla="*/ 7 h 51"/>
                  <a:gd name="T14" fmla="*/ 42 w 43"/>
                  <a:gd name="T15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51">
                    <a:moveTo>
                      <a:pt x="42" y="3"/>
                    </a:moveTo>
                    <a:cubicBezTo>
                      <a:pt x="42" y="2"/>
                      <a:pt x="41" y="0"/>
                      <a:pt x="39" y="1"/>
                    </a:cubicBezTo>
                    <a:cubicBezTo>
                      <a:pt x="16" y="5"/>
                      <a:pt x="0" y="25"/>
                      <a:pt x="0" y="48"/>
                    </a:cubicBezTo>
                    <a:cubicBezTo>
                      <a:pt x="0" y="49"/>
                      <a:pt x="1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5" y="51"/>
                      <a:pt x="6" y="49"/>
                      <a:pt x="6" y="48"/>
                    </a:cubicBezTo>
                    <a:cubicBezTo>
                      <a:pt x="6" y="28"/>
                      <a:pt x="20" y="11"/>
                      <a:pt x="40" y="7"/>
                    </a:cubicBezTo>
                    <a:cubicBezTo>
                      <a:pt x="42" y="7"/>
                      <a:pt x="43" y="5"/>
                      <a:pt x="42" y="3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DA087757-798B-4A92-A136-510011BD1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" y="1386"/>
                <a:ext cx="111" cy="135"/>
              </a:xfrm>
              <a:custGeom>
                <a:avLst/>
                <a:gdLst>
                  <a:gd name="T0" fmla="*/ 57 w 59"/>
                  <a:gd name="T1" fmla="*/ 5 h 71"/>
                  <a:gd name="T2" fmla="*/ 55 w 59"/>
                  <a:gd name="T3" fmla="*/ 3 h 71"/>
                  <a:gd name="T4" fmla="*/ 4 w 59"/>
                  <a:gd name="T5" fmla="*/ 49 h 71"/>
                  <a:gd name="T6" fmla="*/ 4 w 59"/>
                  <a:gd name="T7" fmla="*/ 61 h 71"/>
                  <a:gd name="T8" fmla="*/ 13 w 59"/>
                  <a:gd name="T9" fmla="*/ 68 h 71"/>
                  <a:gd name="T10" fmla="*/ 24 w 59"/>
                  <a:gd name="T11" fmla="*/ 65 h 71"/>
                  <a:gd name="T12" fmla="*/ 57 w 59"/>
                  <a:gd name="T13" fmla="*/ 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71">
                    <a:moveTo>
                      <a:pt x="57" y="5"/>
                    </a:moveTo>
                    <a:cubicBezTo>
                      <a:pt x="59" y="0"/>
                      <a:pt x="58" y="0"/>
                      <a:pt x="55" y="3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0" y="53"/>
                      <a:pt x="0" y="58"/>
                      <a:pt x="4" y="61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6" y="71"/>
                      <a:pt x="21" y="69"/>
                      <a:pt x="24" y="65"/>
                    </a:cubicBezTo>
                    <a:lnTo>
                      <a:pt x="57" y="5"/>
                    </a:ln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95A0FD-39BC-4256-871D-C2281476A1F7}"/>
                </a:ext>
              </a:extLst>
            </p:cNvPr>
            <p:cNvSpPr txBox="1"/>
            <p:nvPr/>
          </p:nvSpPr>
          <p:spPr>
            <a:xfrm>
              <a:off x="2166099" y="3302012"/>
              <a:ext cx="177626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67" b="1"/>
                <a:t>System</a:t>
              </a:r>
              <a:endParaRPr lang="en-GB" sz="1867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C97064-E195-6403-C153-4C751E71863E}"/>
              </a:ext>
            </a:extLst>
          </p:cNvPr>
          <p:cNvGrpSpPr/>
          <p:nvPr/>
        </p:nvGrpSpPr>
        <p:grpSpPr>
          <a:xfrm>
            <a:off x="4842748" y="2793560"/>
            <a:ext cx="2368347" cy="1988779"/>
            <a:chOff x="3632061" y="2095170"/>
            <a:chExt cx="1776260" cy="1491584"/>
          </a:xfrm>
        </p:grpSpPr>
        <p:grpSp>
          <p:nvGrpSpPr>
            <p:cNvPr id="28" name="Group 29">
              <a:extLst>
                <a:ext uri="{FF2B5EF4-FFF2-40B4-BE49-F238E27FC236}">
                  <a16:creationId xmlns:a16="http://schemas.microsoft.com/office/drawing/2014/main" id="{94996C73-4749-40BB-8DD0-06F8A99C31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62083" y="2095170"/>
              <a:ext cx="778290" cy="953160"/>
              <a:chOff x="2562" y="1314"/>
              <a:chExt cx="316" cy="387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142DD42C-1939-4F88-82F9-57A969449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1314"/>
                <a:ext cx="149" cy="204"/>
              </a:xfrm>
              <a:custGeom>
                <a:avLst/>
                <a:gdLst>
                  <a:gd name="T0" fmla="*/ 71 w 78"/>
                  <a:gd name="T1" fmla="*/ 35 h 107"/>
                  <a:gd name="T2" fmla="*/ 63 w 78"/>
                  <a:gd name="T3" fmla="*/ 35 h 107"/>
                  <a:gd name="T4" fmla="*/ 63 w 78"/>
                  <a:gd name="T5" fmla="*/ 4 h 107"/>
                  <a:gd name="T6" fmla="*/ 58 w 78"/>
                  <a:gd name="T7" fmla="*/ 0 h 107"/>
                  <a:gd name="T8" fmla="*/ 54 w 78"/>
                  <a:gd name="T9" fmla="*/ 4 h 107"/>
                  <a:gd name="T10" fmla="*/ 54 w 78"/>
                  <a:gd name="T11" fmla="*/ 35 h 107"/>
                  <a:gd name="T12" fmla="*/ 24 w 78"/>
                  <a:gd name="T13" fmla="*/ 35 h 107"/>
                  <a:gd name="T14" fmla="*/ 24 w 78"/>
                  <a:gd name="T15" fmla="*/ 4 h 107"/>
                  <a:gd name="T16" fmla="*/ 20 w 78"/>
                  <a:gd name="T17" fmla="*/ 0 h 107"/>
                  <a:gd name="T18" fmla="*/ 15 w 78"/>
                  <a:gd name="T19" fmla="*/ 4 h 107"/>
                  <a:gd name="T20" fmla="*/ 15 w 78"/>
                  <a:gd name="T21" fmla="*/ 35 h 107"/>
                  <a:gd name="T22" fmla="*/ 7 w 78"/>
                  <a:gd name="T23" fmla="*/ 35 h 107"/>
                  <a:gd name="T24" fmla="*/ 0 w 78"/>
                  <a:gd name="T25" fmla="*/ 41 h 107"/>
                  <a:gd name="T26" fmla="*/ 0 w 78"/>
                  <a:gd name="T27" fmla="*/ 68 h 107"/>
                  <a:gd name="T28" fmla="*/ 32 w 78"/>
                  <a:gd name="T29" fmla="*/ 107 h 107"/>
                  <a:gd name="T30" fmla="*/ 34 w 78"/>
                  <a:gd name="T31" fmla="*/ 107 h 107"/>
                  <a:gd name="T32" fmla="*/ 44 w 78"/>
                  <a:gd name="T33" fmla="*/ 107 h 107"/>
                  <a:gd name="T34" fmla="*/ 46 w 78"/>
                  <a:gd name="T35" fmla="*/ 107 h 107"/>
                  <a:gd name="T36" fmla="*/ 75 w 78"/>
                  <a:gd name="T37" fmla="*/ 84 h 107"/>
                  <a:gd name="T38" fmla="*/ 78 w 78"/>
                  <a:gd name="T39" fmla="*/ 69 h 107"/>
                  <a:gd name="T40" fmla="*/ 78 w 78"/>
                  <a:gd name="T41" fmla="*/ 41 h 107"/>
                  <a:gd name="T42" fmla="*/ 71 w 78"/>
                  <a:gd name="T43" fmla="*/ 3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107">
                    <a:moveTo>
                      <a:pt x="71" y="35"/>
                    </a:move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2"/>
                      <a:pt x="61" y="0"/>
                      <a:pt x="58" y="0"/>
                    </a:cubicBezTo>
                    <a:cubicBezTo>
                      <a:pt x="56" y="0"/>
                      <a:pt x="54" y="2"/>
                      <a:pt x="54" y="4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2"/>
                      <a:pt x="22" y="0"/>
                      <a:pt x="20" y="0"/>
                    </a:cubicBezTo>
                    <a:cubicBezTo>
                      <a:pt x="17" y="0"/>
                      <a:pt x="15" y="2"/>
                      <a:pt x="15" y="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3" y="35"/>
                      <a:pt x="0" y="38"/>
                      <a:pt x="0" y="4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87"/>
                      <a:pt x="14" y="103"/>
                      <a:pt x="32" y="107"/>
                    </a:cubicBezTo>
                    <a:cubicBezTo>
                      <a:pt x="33" y="107"/>
                      <a:pt x="33" y="107"/>
                      <a:pt x="3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5" y="107"/>
                      <a:pt x="46" y="107"/>
                      <a:pt x="46" y="107"/>
                    </a:cubicBezTo>
                    <a:cubicBezTo>
                      <a:pt x="59" y="104"/>
                      <a:pt x="69" y="96"/>
                      <a:pt x="75" y="84"/>
                    </a:cubicBezTo>
                    <a:cubicBezTo>
                      <a:pt x="77" y="79"/>
                      <a:pt x="78" y="74"/>
                      <a:pt x="78" y="69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38"/>
                      <a:pt x="75" y="35"/>
                      <a:pt x="71" y="35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B9321169-0021-4F38-B479-9AF199B98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1325"/>
                <a:ext cx="121" cy="252"/>
              </a:xfrm>
              <a:custGeom>
                <a:avLst/>
                <a:gdLst>
                  <a:gd name="T0" fmla="*/ 11 w 121"/>
                  <a:gd name="T1" fmla="*/ 252 h 252"/>
                  <a:gd name="T2" fmla="*/ 57 w 121"/>
                  <a:gd name="T3" fmla="*/ 139 h 252"/>
                  <a:gd name="T4" fmla="*/ 0 w 121"/>
                  <a:gd name="T5" fmla="*/ 139 h 252"/>
                  <a:gd name="T6" fmla="*/ 55 w 121"/>
                  <a:gd name="T7" fmla="*/ 0 h 252"/>
                  <a:gd name="T8" fmla="*/ 121 w 121"/>
                  <a:gd name="T9" fmla="*/ 0 h 252"/>
                  <a:gd name="T10" fmla="*/ 57 w 121"/>
                  <a:gd name="T11" fmla="*/ 103 h 252"/>
                  <a:gd name="T12" fmla="*/ 121 w 121"/>
                  <a:gd name="T13" fmla="*/ 103 h 252"/>
                  <a:gd name="T14" fmla="*/ 17 w 121"/>
                  <a:gd name="T15" fmla="*/ 252 h 252"/>
                  <a:gd name="T16" fmla="*/ 11 w 121"/>
                  <a:gd name="T17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52">
                    <a:moveTo>
                      <a:pt x="11" y="252"/>
                    </a:moveTo>
                    <a:lnTo>
                      <a:pt x="57" y="139"/>
                    </a:lnTo>
                    <a:lnTo>
                      <a:pt x="0" y="139"/>
                    </a:lnTo>
                    <a:lnTo>
                      <a:pt x="55" y="0"/>
                    </a:lnTo>
                    <a:lnTo>
                      <a:pt x="121" y="0"/>
                    </a:lnTo>
                    <a:lnTo>
                      <a:pt x="57" y="103"/>
                    </a:lnTo>
                    <a:lnTo>
                      <a:pt x="121" y="103"/>
                    </a:lnTo>
                    <a:lnTo>
                      <a:pt x="17" y="252"/>
                    </a:lnTo>
                    <a:lnTo>
                      <a:pt x="11" y="252"/>
                    </a:ln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2EF04A5-8140-4043-B8B1-34E28DBEC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1502"/>
                <a:ext cx="250" cy="199"/>
              </a:xfrm>
              <a:custGeom>
                <a:avLst/>
                <a:gdLst>
                  <a:gd name="T0" fmla="*/ 131 w 131"/>
                  <a:gd name="T1" fmla="*/ 97 h 104"/>
                  <a:gd name="T2" fmla="*/ 124 w 131"/>
                  <a:gd name="T3" fmla="*/ 88 h 104"/>
                  <a:gd name="T4" fmla="*/ 92 w 131"/>
                  <a:gd name="T5" fmla="*/ 71 h 104"/>
                  <a:gd name="T6" fmla="*/ 40 w 131"/>
                  <a:gd name="T7" fmla="*/ 71 h 104"/>
                  <a:gd name="T8" fmla="*/ 14 w 131"/>
                  <a:gd name="T9" fmla="*/ 45 h 104"/>
                  <a:gd name="T10" fmla="*/ 14 w 131"/>
                  <a:gd name="T11" fmla="*/ 0 h 104"/>
                  <a:gd name="T12" fmla="*/ 0 w 131"/>
                  <a:gd name="T13" fmla="*/ 0 h 104"/>
                  <a:gd name="T14" fmla="*/ 0 w 131"/>
                  <a:gd name="T15" fmla="*/ 45 h 104"/>
                  <a:gd name="T16" fmla="*/ 40 w 131"/>
                  <a:gd name="T17" fmla="*/ 85 h 104"/>
                  <a:gd name="T18" fmla="*/ 92 w 131"/>
                  <a:gd name="T19" fmla="*/ 85 h 104"/>
                  <a:gd name="T20" fmla="*/ 112 w 131"/>
                  <a:gd name="T21" fmla="*/ 95 h 104"/>
                  <a:gd name="T22" fmla="*/ 118 w 131"/>
                  <a:gd name="T23" fmla="*/ 104 h 104"/>
                  <a:gd name="T24" fmla="*/ 131 w 131"/>
                  <a:gd name="T25" fmla="*/ 9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1" h="104">
                    <a:moveTo>
                      <a:pt x="131" y="97"/>
                    </a:moveTo>
                    <a:cubicBezTo>
                      <a:pt x="124" y="88"/>
                      <a:pt x="124" y="88"/>
                      <a:pt x="124" y="88"/>
                    </a:cubicBezTo>
                    <a:cubicBezTo>
                      <a:pt x="117" y="78"/>
                      <a:pt x="105" y="71"/>
                      <a:pt x="92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26" y="71"/>
                      <a:pt x="14" y="59"/>
                      <a:pt x="14" y="4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67"/>
                      <a:pt x="18" y="85"/>
                      <a:pt x="40" y="85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100" y="85"/>
                      <a:pt x="107" y="89"/>
                      <a:pt x="112" y="95"/>
                    </a:cubicBezTo>
                    <a:cubicBezTo>
                      <a:pt x="118" y="104"/>
                      <a:pt x="118" y="104"/>
                      <a:pt x="118" y="104"/>
                    </a:cubicBezTo>
                    <a:lnTo>
                      <a:pt x="131" y="97"/>
                    </a:ln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C1D974-4729-412E-BE8F-C97BD4510AD1}"/>
                </a:ext>
              </a:extLst>
            </p:cNvPr>
            <p:cNvSpPr txBox="1"/>
            <p:nvPr/>
          </p:nvSpPr>
          <p:spPr>
            <a:xfrm>
              <a:off x="3632061" y="3302012"/>
              <a:ext cx="177626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67" b="1"/>
                <a:t>Use</a:t>
              </a:r>
              <a:endParaRPr lang="en-GB" sz="1867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4D664E-25A1-51E5-5980-8361775103D8}"/>
              </a:ext>
            </a:extLst>
          </p:cNvPr>
          <p:cNvGrpSpPr/>
          <p:nvPr/>
        </p:nvGrpSpPr>
        <p:grpSpPr>
          <a:xfrm>
            <a:off x="6966116" y="2846103"/>
            <a:ext cx="2368347" cy="1936236"/>
            <a:chOff x="5224587" y="2134577"/>
            <a:chExt cx="1776260" cy="1452177"/>
          </a:xfrm>
        </p:grpSpPr>
        <p:grpSp>
          <p:nvGrpSpPr>
            <p:cNvPr id="44" name="Group 45">
              <a:extLst>
                <a:ext uri="{FF2B5EF4-FFF2-40B4-BE49-F238E27FC236}">
                  <a16:creationId xmlns:a16="http://schemas.microsoft.com/office/drawing/2014/main" id="{29397214-3CCA-4EF0-ACA8-5E99E47C32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38600" y="2134577"/>
              <a:ext cx="948234" cy="874346"/>
              <a:chOff x="4371" y="1244"/>
              <a:chExt cx="385" cy="355"/>
            </a:xfrm>
          </p:grpSpPr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67AE334F-7121-4E01-8AA6-1472BF390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8" y="1244"/>
                <a:ext cx="337" cy="181"/>
              </a:xfrm>
              <a:custGeom>
                <a:avLst/>
                <a:gdLst>
                  <a:gd name="T0" fmla="*/ 173 w 177"/>
                  <a:gd name="T1" fmla="*/ 1 h 95"/>
                  <a:gd name="T2" fmla="*/ 133 w 177"/>
                  <a:gd name="T3" fmla="*/ 13 h 95"/>
                  <a:gd name="T4" fmla="*/ 132 w 177"/>
                  <a:gd name="T5" fmla="*/ 19 h 95"/>
                  <a:gd name="T6" fmla="*/ 141 w 177"/>
                  <a:gd name="T7" fmla="*/ 31 h 95"/>
                  <a:gd name="T8" fmla="*/ 34 w 177"/>
                  <a:gd name="T9" fmla="*/ 84 h 95"/>
                  <a:gd name="T10" fmla="*/ 0 w 177"/>
                  <a:gd name="T11" fmla="*/ 90 h 95"/>
                  <a:gd name="T12" fmla="*/ 0 w 177"/>
                  <a:gd name="T13" fmla="*/ 94 h 95"/>
                  <a:gd name="T14" fmla="*/ 36 w 177"/>
                  <a:gd name="T15" fmla="*/ 92 h 95"/>
                  <a:gd name="T16" fmla="*/ 149 w 177"/>
                  <a:gd name="T17" fmla="*/ 41 h 95"/>
                  <a:gd name="T18" fmla="*/ 157 w 177"/>
                  <a:gd name="T19" fmla="*/ 51 h 95"/>
                  <a:gd name="T20" fmla="*/ 162 w 177"/>
                  <a:gd name="T21" fmla="*/ 50 h 95"/>
                  <a:gd name="T22" fmla="*/ 176 w 177"/>
                  <a:gd name="T23" fmla="*/ 5 h 95"/>
                  <a:gd name="T24" fmla="*/ 173 w 177"/>
                  <a:gd name="T25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7" h="95">
                    <a:moveTo>
                      <a:pt x="173" y="1"/>
                    </a:moveTo>
                    <a:cubicBezTo>
                      <a:pt x="133" y="13"/>
                      <a:pt x="133" y="13"/>
                      <a:pt x="133" y="13"/>
                    </a:cubicBezTo>
                    <a:cubicBezTo>
                      <a:pt x="130" y="14"/>
                      <a:pt x="130" y="16"/>
                      <a:pt x="132" y="19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16" y="53"/>
                      <a:pt x="78" y="71"/>
                      <a:pt x="34" y="84"/>
                    </a:cubicBezTo>
                    <a:cubicBezTo>
                      <a:pt x="20" y="88"/>
                      <a:pt x="9" y="90"/>
                      <a:pt x="0" y="9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9" y="95"/>
                      <a:pt x="21" y="95"/>
                      <a:pt x="36" y="92"/>
                    </a:cubicBezTo>
                    <a:cubicBezTo>
                      <a:pt x="82" y="82"/>
                      <a:pt x="122" y="63"/>
                      <a:pt x="149" y="41"/>
                    </a:cubicBezTo>
                    <a:cubicBezTo>
                      <a:pt x="157" y="51"/>
                      <a:pt x="157" y="51"/>
                      <a:pt x="157" y="51"/>
                    </a:cubicBezTo>
                    <a:cubicBezTo>
                      <a:pt x="159" y="53"/>
                      <a:pt x="161" y="53"/>
                      <a:pt x="162" y="50"/>
                    </a:cubicBezTo>
                    <a:cubicBezTo>
                      <a:pt x="176" y="5"/>
                      <a:pt x="176" y="5"/>
                      <a:pt x="176" y="5"/>
                    </a:cubicBezTo>
                    <a:cubicBezTo>
                      <a:pt x="177" y="2"/>
                      <a:pt x="176" y="0"/>
                      <a:pt x="173" y="1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C8021969-0435-41B2-9BB9-42D2F56B3A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1" y="1252"/>
                <a:ext cx="385" cy="347"/>
              </a:xfrm>
              <a:custGeom>
                <a:avLst/>
                <a:gdLst>
                  <a:gd name="T0" fmla="*/ 58 w 202"/>
                  <a:gd name="T1" fmla="*/ 165 h 182"/>
                  <a:gd name="T2" fmla="*/ 52 w 202"/>
                  <a:gd name="T3" fmla="*/ 170 h 182"/>
                  <a:gd name="T4" fmla="*/ 31 w 202"/>
                  <a:gd name="T5" fmla="*/ 170 h 182"/>
                  <a:gd name="T6" fmla="*/ 26 w 202"/>
                  <a:gd name="T7" fmla="*/ 165 h 182"/>
                  <a:gd name="T8" fmla="*/ 26 w 202"/>
                  <a:gd name="T9" fmla="*/ 105 h 182"/>
                  <a:gd name="T10" fmla="*/ 31 w 202"/>
                  <a:gd name="T11" fmla="*/ 99 h 182"/>
                  <a:gd name="T12" fmla="*/ 52 w 202"/>
                  <a:gd name="T13" fmla="*/ 99 h 182"/>
                  <a:gd name="T14" fmla="*/ 58 w 202"/>
                  <a:gd name="T15" fmla="*/ 105 h 182"/>
                  <a:gd name="T16" fmla="*/ 58 w 202"/>
                  <a:gd name="T17" fmla="*/ 165 h 182"/>
                  <a:gd name="T18" fmla="*/ 114 w 202"/>
                  <a:gd name="T19" fmla="*/ 90 h 182"/>
                  <a:gd name="T20" fmla="*/ 109 w 202"/>
                  <a:gd name="T21" fmla="*/ 85 h 182"/>
                  <a:gd name="T22" fmla="*/ 87 w 202"/>
                  <a:gd name="T23" fmla="*/ 85 h 182"/>
                  <a:gd name="T24" fmla="*/ 82 w 202"/>
                  <a:gd name="T25" fmla="*/ 90 h 182"/>
                  <a:gd name="T26" fmla="*/ 82 w 202"/>
                  <a:gd name="T27" fmla="*/ 165 h 182"/>
                  <a:gd name="T28" fmla="*/ 87 w 202"/>
                  <a:gd name="T29" fmla="*/ 170 h 182"/>
                  <a:gd name="T30" fmla="*/ 109 w 202"/>
                  <a:gd name="T31" fmla="*/ 170 h 182"/>
                  <a:gd name="T32" fmla="*/ 114 w 202"/>
                  <a:gd name="T33" fmla="*/ 165 h 182"/>
                  <a:gd name="T34" fmla="*/ 114 w 202"/>
                  <a:gd name="T35" fmla="*/ 90 h 182"/>
                  <a:gd name="T36" fmla="*/ 171 w 202"/>
                  <a:gd name="T37" fmla="*/ 62 h 182"/>
                  <a:gd name="T38" fmla="*/ 165 w 202"/>
                  <a:gd name="T39" fmla="*/ 57 h 182"/>
                  <a:gd name="T40" fmla="*/ 144 w 202"/>
                  <a:gd name="T41" fmla="*/ 57 h 182"/>
                  <a:gd name="T42" fmla="*/ 138 w 202"/>
                  <a:gd name="T43" fmla="*/ 62 h 182"/>
                  <a:gd name="T44" fmla="*/ 138 w 202"/>
                  <a:gd name="T45" fmla="*/ 165 h 182"/>
                  <a:gd name="T46" fmla="*/ 144 w 202"/>
                  <a:gd name="T47" fmla="*/ 170 h 182"/>
                  <a:gd name="T48" fmla="*/ 165 w 202"/>
                  <a:gd name="T49" fmla="*/ 170 h 182"/>
                  <a:gd name="T50" fmla="*/ 171 w 202"/>
                  <a:gd name="T51" fmla="*/ 165 h 182"/>
                  <a:gd name="T52" fmla="*/ 171 w 202"/>
                  <a:gd name="T53" fmla="*/ 62 h 182"/>
                  <a:gd name="T54" fmla="*/ 202 w 202"/>
                  <a:gd name="T55" fmla="*/ 179 h 182"/>
                  <a:gd name="T56" fmla="*/ 199 w 202"/>
                  <a:gd name="T57" fmla="*/ 175 h 182"/>
                  <a:gd name="T58" fmla="*/ 6 w 202"/>
                  <a:gd name="T59" fmla="*/ 175 h 182"/>
                  <a:gd name="T60" fmla="*/ 6 w 202"/>
                  <a:gd name="T61" fmla="*/ 3 h 182"/>
                  <a:gd name="T62" fmla="*/ 3 w 202"/>
                  <a:gd name="T63" fmla="*/ 0 h 182"/>
                  <a:gd name="T64" fmla="*/ 0 w 202"/>
                  <a:gd name="T65" fmla="*/ 3 h 182"/>
                  <a:gd name="T66" fmla="*/ 0 w 202"/>
                  <a:gd name="T67" fmla="*/ 179 h 182"/>
                  <a:gd name="T68" fmla="*/ 3 w 202"/>
                  <a:gd name="T69" fmla="*/ 182 h 182"/>
                  <a:gd name="T70" fmla="*/ 199 w 202"/>
                  <a:gd name="T71" fmla="*/ 182 h 182"/>
                  <a:gd name="T72" fmla="*/ 202 w 202"/>
                  <a:gd name="T73" fmla="*/ 179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2" h="182">
                    <a:moveTo>
                      <a:pt x="58" y="165"/>
                    </a:moveTo>
                    <a:cubicBezTo>
                      <a:pt x="58" y="168"/>
                      <a:pt x="56" y="170"/>
                      <a:pt x="52" y="170"/>
                    </a:cubicBezTo>
                    <a:cubicBezTo>
                      <a:pt x="31" y="170"/>
                      <a:pt x="31" y="170"/>
                      <a:pt x="31" y="170"/>
                    </a:cubicBezTo>
                    <a:cubicBezTo>
                      <a:pt x="28" y="170"/>
                      <a:pt x="26" y="168"/>
                      <a:pt x="26" y="165"/>
                    </a:cubicBezTo>
                    <a:cubicBezTo>
                      <a:pt x="26" y="105"/>
                      <a:pt x="26" y="105"/>
                      <a:pt x="26" y="105"/>
                    </a:cubicBezTo>
                    <a:cubicBezTo>
                      <a:pt x="26" y="101"/>
                      <a:pt x="28" y="99"/>
                      <a:pt x="31" y="99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6" y="99"/>
                      <a:pt x="58" y="101"/>
                      <a:pt x="58" y="105"/>
                    </a:cubicBezTo>
                    <a:lnTo>
                      <a:pt x="58" y="165"/>
                    </a:lnTo>
                    <a:close/>
                    <a:moveTo>
                      <a:pt x="114" y="90"/>
                    </a:moveTo>
                    <a:cubicBezTo>
                      <a:pt x="114" y="87"/>
                      <a:pt x="112" y="85"/>
                      <a:pt x="109" y="85"/>
                    </a:cubicBezTo>
                    <a:cubicBezTo>
                      <a:pt x="87" y="85"/>
                      <a:pt x="87" y="85"/>
                      <a:pt x="87" y="85"/>
                    </a:cubicBezTo>
                    <a:cubicBezTo>
                      <a:pt x="84" y="85"/>
                      <a:pt x="82" y="87"/>
                      <a:pt x="82" y="90"/>
                    </a:cubicBezTo>
                    <a:cubicBezTo>
                      <a:pt x="82" y="165"/>
                      <a:pt x="82" y="165"/>
                      <a:pt x="82" y="165"/>
                    </a:cubicBezTo>
                    <a:cubicBezTo>
                      <a:pt x="82" y="168"/>
                      <a:pt x="84" y="170"/>
                      <a:pt x="87" y="170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12" y="170"/>
                      <a:pt x="114" y="168"/>
                      <a:pt x="114" y="165"/>
                    </a:cubicBezTo>
                    <a:lnTo>
                      <a:pt x="114" y="90"/>
                    </a:lnTo>
                    <a:close/>
                    <a:moveTo>
                      <a:pt x="171" y="62"/>
                    </a:moveTo>
                    <a:cubicBezTo>
                      <a:pt x="171" y="59"/>
                      <a:pt x="168" y="57"/>
                      <a:pt x="165" y="57"/>
                    </a:cubicBezTo>
                    <a:cubicBezTo>
                      <a:pt x="144" y="57"/>
                      <a:pt x="144" y="57"/>
                      <a:pt x="144" y="57"/>
                    </a:cubicBezTo>
                    <a:cubicBezTo>
                      <a:pt x="141" y="57"/>
                      <a:pt x="138" y="59"/>
                      <a:pt x="138" y="62"/>
                    </a:cubicBezTo>
                    <a:cubicBezTo>
                      <a:pt x="138" y="165"/>
                      <a:pt x="138" y="165"/>
                      <a:pt x="138" y="165"/>
                    </a:cubicBezTo>
                    <a:cubicBezTo>
                      <a:pt x="138" y="168"/>
                      <a:pt x="141" y="170"/>
                      <a:pt x="144" y="170"/>
                    </a:cubicBezTo>
                    <a:cubicBezTo>
                      <a:pt x="165" y="170"/>
                      <a:pt x="165" y="170"/>
                      <a:pt x="165" y="170"/>
                    </a:cubicBezTo>
                    <a:cubicBezTo>
                      <a:pt x="168" y="170"/>
                      <a:pt x="171" y="168"/>
                      <a:pt x="171" y="165"/>
                    </a:cubicBezTo>
                    <a:lnTo>
                      <a:pt x="171" y="62"/>
                    </a:lnTo>
                    <a:close/>
                    <a:moveTo>
                      <a:pt x="202" y="179"/>
                    </a:moveTo>
                    <a:cubicBezTo>
                      <a:pt x="202" y="177"/>
                      <a:pt x="200" y="175"/>
                      <a:pt x="199" y="175"/>
                    </a:cubicBezTo>
                    <a:cubicBezTo>
                      <a:pt x="6" y="175"/>
                      <a:pt x="6" y="175"/>
                      <a:pt x="6" y="17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80"/>
                      <a:pt x="1" y="182"/>
                      <a:pt x="3" y="182"/>
                    </a:cubicBezTo>
                    <a:cubicBezTo>
                      <a:pt x="199" y="182"/>
                      <a:pt x="199" y="182"/>
                      <a:pt x="199" y="182"/>
                    </a:cubicBezTo>
                    <a:cubicBezTo>
                      <a:pt x="200" y="182"/>
                      <a:pt x="202" y="180"/>
                      <a:pt x="202" y="179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34AC3F2-D483-4A9A-A696-F45D4914D6B8}"/>
                </a:ext>
              </a:extLst>
            </p:cNvPr>
            <p:cNvSpPr txBox="1"/>
            <p:nvPr/>
          </p:nvSpPr>
          <p:spPr>
            <a:xfrm>
              <a:off x="5224587" y="3302012"/>
              <a:ext cx="177626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67" b="1"/>
                <a:t>Business</a:t>
              </a:r>
              <a:endParaRPr lang="en-GB" sz="1867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7F4667-4244-EAE8-0B40-BE3EDE027981}"/>
              </a:ext>
            </a:extLst>
          </p:cNvPr>
          <p:cNvGrpSpPr/>
          <p:nvPr/>
        </p:nvGrpSpPr>
        <p:grpSpPr>
          <a:xfrm>
            <a:off x="9249769" y="2543798"/>
            <a:ext cx="2368347" cy="2234365"/>
            <a:chOff x="6937327" y="1907848"/>
            <a:chExt cx="1776260" cy="1675774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4ADA51CA-699A-46AD-B535-1C9F5D253A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59026" y="1907848"/>
              <a:ext cx="1330334" cy="1327804"/>
              <a:chOff x="4694" y="1382"/>
              <a:chExt cx="526" cy="525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6C76619-8B6B-4B61-A21A-8000CCC6A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6" y="1825"/>
                <a:ext cx="23" cy="82"/>
              </a:xfrm>
              <a:custGeom>
                <a:avLst/>
                <a:gdLst>
                  <a:gd name="T0" fmla="*/ 6 w 12"/>
                  <a:gd name="T1" fmla="*/ 43 h 43"/>
                  <a:gd name="T2" fmla="*/ 0 w 12"/>
                  <a:gd name="T3" fmla="*/ 37 h 43"/>
                  <a:gd name="T4" fmla="*/ 0 w 12"/>
                  <a:gd name="T5" fmla="*/ 6 h 43"/>
                  <a:gd name="T6" fmla="*/ 6 w 12"/>
                  <a:gd name="T7" fmla="*/ 0 h 43"/>
                  <a:gd name="T8" fmla="*/ 12 w 12"/>
                  <a:gd name="T9" fmla="*/ 6 h 43"/>
                  <a:gd name="T10" fmla="*/ 12 w 12"/>
                  <a:gd name="T11" fmla="*/ 37 h 43"/>
                  <a:gd name="T12" fmla="*/ 6 w 12"/>
                  <a:gd name="T1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3">
                    <a:moveTo>
                      <a:pt x="6" y="43"/>
                    </a:moveTo>
                    <a:cubicBezTo>
                      <a:pt x="2" y="43"/>
                      <a:pt x="0" y="40"/>
                      <a:pt x="0" y="3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40"/>
                      <a:pt x="9" y="43"/>
                      <a:pt x="6" y="43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FC052D64-B54E-4E33-94CB-CE89C680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6" y="1382"/>
                <a:ext cx="23" cy="84"/>
              </a:xfrm>
              <a:custGeom>
                <a:avLst/>
                <a:gdLst>
                  <a:gd name="T0" fmla="*/ 6 w 12"/>
                  <a:gd name="T1" fmla="*/ 44 h 44"/>
                  <a:gd name="T2" fmla="*/ 0 w 12"/>
                  <a:gd name="T3" fmla="*/ 38 h 44"/>
                  <a:gd name="T4" fmla="*/ 0 w 12"/>
                  <a:gd name="T5" fmla="*/ 7 h 44"/>
                  <a:gd name="T6" fmla="*/ 6 w 12"/>
                  <a:gd name="T7" fmla="*/ 0 h 44"/>
                  <a:gd name="T8" fmla="*/ 12 w 12"/>
                  <a:gd name="T9" fmla="*/ 7 h 44"/>
                  <a:gd name="T10" fmla="*/ 12 w 12"/>
                  <a:gd name="T11" fmla="*/ 38 h 44"/>
                  <a:gd name="T12" fmla="*/ 6 w 12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4">
                    <a:moveTo>
                      <a:pt x="6" y="44"/>
                    </a:moveTo>
                    <a:cubicBezTo>
                      <a:pt x="2" y="44"/>
                      <a:pt x="0" y="41"/>
                      <a:pt x="0" y="3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3"/>
                      <a:pt x="12" y="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41"/>
                      <a:pt x="9" y="44"/>
                      <a:pt x="6" y="44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D4CF8BC6-D41C-45BB-988A-EE926D9E6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" y="1634"/>
                <a:ext cx="84" cy="23"/>
              </a:xfrm>
              <a:custGeom>
                <a:avLst/>
                <a:gdLst>
                  <a:gd name="T0" fmla="*/ 38 w 44"/>
                  <a:gd name="T1" fmla="*/ 12 h 12"/>
                  <a:gd name="T2" fmla="*/ 7 w 44"/>
                  <a:gd name="T3" fmla="*/ 12 h 12"/>
                  <a:gd name="T4" fmla="*/ 0 w 44"/>
                  <a:gd name="T5" fmla="*/ 6 h 12"/>
                  <a:gd name="T6" fmla="*/ 7 w 44"/>
                  <a:gd name="T7" fmla="*/ 0 h 12"/>
                  <a:gd name="T8" fmla="*/ 38 w 44"/>
                  <a:gd name="T9" fmla="*/ 0 h 12"/>
                  <a:gd name="T10" fmla="*/ 44 w 44"/>
                  <a:gd name="T11" fmla="*/ 6 h 12"/>
                  <a:gd name="T12" fmla="*/ 38 w 4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2">
                    <a:moveTo>
                      <a:pt x="38" y="12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2"/>
                      <a:pt x="3" y="0"/>
                      <a:pt x="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0"/>
                      <a:pt x="44" y="2"/>
                      <a:pt x="44" y="6"/>
                    </a:cubicBezTo>
                    <a:cubicBezTo>
                      <a:pt x="44" y="9"/>
                      <a:pt x="41" y="12"/>
                      <a:pt x="38" y="12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C9AA53B3-EEAC-4D8A-99D0-DB6F05767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7" y="1634"/>
                <a:ext cx="83" cy="23"/>
              </a:xfrm>
              <a:custGeom>
                <a:avLst/>
                <a:gdLst>
                  <a:gd name="T0" fmla="*/ 37 w 43"/>
                  <a:gd name="T1" fmla="*/ 12 h 12"/>
                  <a:gd name="T2" fmla="*/ 6 w 43"/>
                  <a:gd name="T3" fmla="*/ 12 h 12"/>
                  <a:gd name="T4" fmla="*/ 0 w 43"/>
                  <a:gd name="T5" fmla="*/ 6 h 12"/>
                  <a:gd name="T6" fmla="*/ 6 w 43"/>
                  <a:gd name="T7" fmla="*/ 0 h 12"/>
                  <a:gd name="T8" fmla="*/ 37 w 43"/>
                  <a:gd name="T9" fmla="*/ 0 h 12"/>
                  <a:gd name="T10" fmla="*/ 43 w 43"/>
                  <a:gd name="T11" fmla="*/ 6 h 12"/>
                  <a:gd name="T12" fmla="*/ 37 w 4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2">
                    <a:moveTo>
                      <a:pt x="37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0" y="0"/>
                      <a:pt x="43" y="2"/>
                      <a:pt x="43" y="6"/>
                    </a:cubicBezTo>
                    <a:cubicBezTo>
                      <a:pt x="43" y="9"/>
                      <a:pt x="40" y="12"/>
                      <a:pt x="37" y="12"/>
                    </a:cubicBezTo>
                    <a:close/>
                  </a:path>
                </a:pathLst>
              </a:custGeom>
              <a:solidFill>
                <a:srgbClr val="9A8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2A6E5D0-D91C-4CCB-9B29-2993E5526D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6" y="1486"/>
                <a:ext cx="373" cy="385"/>
              </a:xfrm>
              <a:custGeom>
                <a:avLst/>
                <a:gdLst>
                  <a:gd name="T0" fmla="*/ 110 w 194"/>
                  <a:gd name="T1" fmla="*/ 0 h 200"/>
                  <a:gd name="T2" fmla="*/ 26 w 194"/>
                  <a:gd name="T3" fmla="*/ 84 h 200"/>
                  <a:gd name="T4" fmla="*/ 37 w 194"/>
                  <a:gd name="T5" fmla="*/ 126 h 200"/>
                  <a:gd name="T6" fmla="*/ 4 w 194"/>
                  <a:gd name="T7" fmla="*/ 161 h 200"/>
                  <a:gd name="T8" fmla="*/ 4 w 194"/>
                  <a:gd name="T9" fmla="*/ 162 h 200"/>
                  <a:gd name="T10" fmla="*/ 4 w 194"/>
                  <a:gd name="T11" fmla="*/ 162 h 200"/>
                  <a:gd name="T12" fmla="*/ 3 w 194"/>
                  <a:gd name="T13" fmla="*/ 163 h 200"/>
                  <a:gd name="T14" fmla="*/ 1 w 194"/>
                  <a:gd name="T15" fmla="*/ 167 h 200"/>
                  <a:gd name="T16" fmla="*/ 11 w 194"/>
                  <a:gd name="T17" fmla="*/ 191 h 200"/>
                  <a:gd name="T18" fmla="*/ 33 w 194"/>
                  <a:gd name="T19" fmla="*/ 198 h 200"/>
                  <a:gd name="T20" fmla="*/ 39 w 194"/>
                  <a:gd name="T21" fmla="*/ 195 h 200"/>
                  <a:gd name="T22" fmla="*/ 72 w 194"/>
                  <a:gd name="T23" fmla="*/ 159 h 200"/>
                  <a:gd name="T24" fmla="*/ 110 w 194"/>
                  <a:gd name="T25" fmla="*/ 168 h 200"/>
                  <a:gd name="T26" fmla="*/ 194 w 194"/>
                  <a:gd name="T27" fmla="*/ 84 h 200"/>
                  <a:gd name="T28" fmla="*/ 110 w 194"/>
                  <a:gd name="T29" fmla="*/ 0 h 200"/>
                  <a:gd name="T30" fmla="*/ 110 w 194"/>
                  <a:gd name="T31" fmla="*/ 155 h 200"/>
                  <a:gd name="T32" fmla="*/ 39 w 194"/>
                  <a:gd name="T33" fmla="*/ 84 h 200"/>
                  <a:gd name="T34" fmla="*/ 110 w 194"/>
                  <a:gd name="T35" fmla="*/ 14 h 200"/>
                  <a:gd name="T36" fmla="*/ 180 w 194"/>
                  <a:gd name="T37" fmla="*/ 84 h 200"/>
                  <a:gd name="T38" fmla="*/ 110 w 194"/>
                  <a:gd name="T39" fmla="*/ 155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4" h="200">
                    <a:moveTo>
                      <a:pt x="110" y="0"/>
                    </a:moveTo>
                    <a:cubicBezTo>
                      <a:pt x="63" y="0"/>
                      <a:pt x="26" y="38"/>
                      <a:pt x="26" y="84"/>
                    </a:cubicBezTo>
                    <a:cubicBezTo>
                      <a:pt x="26" y="99"/>
                      <a:pt x="30" y="113"/>
                      <a:pt x="37" y="126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162"/>
                      <a:pt x="4" y="162"/>
                      <a:pt x="4" y="162"/>
                    </a:cubicBezTo>
                    <a:cubicBezTo>
                      <a:pt x="4" y="162"/>
                      <a:pt x="4" y="162"/>
                      <a:pt x="4" y="162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2" y="164"/>
                      <a:pt x="1" y="166"/>
                      <a:pt x="1" y="167"/>
                    </a:cubicBezTo>
                    <a:cubicBezTo>
                      <a:pt x="0" y="175"/>
                      <a:pt x="3" y="184"/>
                      <a:pt x="11" y="191"/>
                    </a:cubicBezTo>
                    <a:cubicBezTo>
                      <a:pt x="18" y="197"/>
                      <a:pt x="26" y="200"/>
                      <a:pt x="33" y="198"/>
                    </a:cubicBezTo>
                    <a:cubicBezTo>
                      <a:pt x="35" y="198"/>
                      <a:pt x="38" y="197"/>
                      <a:pt x="39" y="195"/>
                    </a:cubicBezTo>
                    <a:cubicBezTo>
                      <a:pt x="72" y="159"/>
                      <a:pt x="72" y="159"/>
                      <a:pt x="72" y="159"/>
                    </a:cubicBezTo>
                    <a:cubicBezTo>
                      <a:pt x="84" y="165"/>
                      <a:pt x="96" y="168"/>
                      <a:pt x="110" y="168"/>
                    </a:cubicBezTo>
                    <a:cubicBezTo>
                      <a:pt x="156" y="168"/>
                      <a:pt x="194" y="131"/>
                      <a:pt x="194" y="84"/>
                    </a:cubicBezTo>
                    <a:cubicBezTo>
                      <a:pt x="194" y="38"/>
                      <a:pt x="156" y="0"/>
                      <a:pt x="110" y="0"/>
                    </a:cubicBezTo>
                    <a:close/>
                    <a:moveTo>
                      <a:pt x="110" y="155"/>
                    </a:moveTo>
                    <a:cubicBezTo>
                      <a:pt x="71" y="155"/>
                      <a:pt x="39" y="123"/>
                      <a:pt x="39" y="84"/>
                    </a:cubicBezTo>
                    <a:cubicBezTo>
                      <a:pt x="39" y="45"/>
                      <a:pt x="71" y="14"/>
                      <a:pt x="110" y="14"/>
                    </a:cubicBezTo>
                    <a:cubicBezTo>
                      <a:pt x="149" y="14"/>
                      <a:pt x="180" y="45"/>
                      <a:pt x="180" y="84"/>
                    </a:cubicBezTo>
                    <a:cubicBezTo>
                      <a:pt x="180" y="123"/>
                      <a:pt x="149" y="155"/>
                      <a:pt x="110" y="155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A021D4DB-2C6B-47F3-8043-51807EF7E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661"/>
                <a:ext cx="139" cy="96"/>
              </a:xfrm>
              <a:custGeom>
                <a:avLst/>
                <a:gdLst>
                  <a:gd name="T0" fmla="*/ 70 w 72"/>
                  <a:gd name="T1" fmla="*/ 26 h 50"/>
                  <a:gd name="T2" fmla="*/ 70 w 72"/>
                  <a:gd name="T3" fmla="*/ 37 h 50"/>
                  <a:gd name="T4" fmla="*/ 2 w 72"/>
                  <a:gd name="T5" fmla="*/ 37 h 50"/>
                  <a:gd name="T6" fmla="*/ 1 w 72"/>
                  <a:gd name="T7" fmla="*/ 26 h 50"/>
                  <a:gd name="T8" fmla="*/ 70 w 72"/>
                  <a:gd name="T9" fmla="*/ 2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50">
                    <a:moveTo>
                      <a:pt x="70" y="26"/>
                    </a:moveTo>
                    <a:cubicBezTo>
                      <a:pt x="70" y="37"/>
                      <a:pt x="70" y="37"/>
                      <a:pt x="70" y="37"/>
                    </a:cubicBezTo>
                    <a:cubicBezTo>
                      <a:pt x="51" y="50"/>
                      <a:pt x="20" y="50"/>
                      <a:pt x="2" y="3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0"/>
                      <a:pt x="72" y="0"/>
                      <a:pt x="70" y="26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D52CC0FE-FF8A-4F75-9C1D-BDE90CD7A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" y="1580"/>
                <a:ext cx="73" cy="85"/>
              </a:xfrm>
              <a:custGeom>
                <a:avLst/>
                <a:gdLst>
                  <a:gd name="T0" fmla="*/ 0 w 38"/>
                  <a:gd name="T1" fmla="*/ 14 h 44"/>
                  <a:gd name="T2" fmla="*/ 19 w 38"/>
                  <a:gd name="T3" fmla="*/ 0 h 44"/>
                  <a:gd name="T4" fmla="*/ 37 w 38"/>
                  <a:gd name="T5" fmla="*/ 14 h 44"/>
                  <a:gd name="T6" fmla="*/ 34 w 38"/>
                  <a:gd name="T7" fmla="*/ 34 h 44"/>
                  <a:gd name="T8" fmla="*/ 22 w 38"/>
                  <a:gd name="T9" fmla="*/ 43 h 44"/>
                  <a:gd name="T10" fmla="*/ 16 w 38"/>
                  <a:gd name="T11" fmla="*/ 43 h 44"/>
                  <a:gd name="T12" fmla="*/ 3 w 38"/>
                  <a:gd name="T13" fmla="*/ 34 h 44"/>
                  <a:gd name="T14" fmla="*/ 0 w 38"/>
                  <a:gd name="T15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4">
                    <a:moveTo>
                      <a:pt x="0" y="14"/>
                    </a:moveTo>
                    <a:cubicBezTo>
                      <a:pt x="1" y="4"/>
                      <a:pt x="9" y="0"/>
                      <a:pt x="19" y="0"/>
                    </a:cubicBezTo>
                    <a:cubicBezTo>
                      <a:pt x="28" y="0"/>
                      <a:pt x="36" y="4"/>
                      <a:pt x="37" y="14"/>
                    </a:cubicBezTo>
                    <a:cubicBezTo>
                      <a:pt x="38" y="19"/>
                      <a:pt x="37" y="30"/>
                      <a:pt x="34" y="34"/>
                    </a:cubicBezTo>
                    <a:cubicBezTo>
                      <a:pt x="32" y="38"/>
                      <a:pt x="27" y="42"/>
                      <a:pt x="22" y="43"/>
                    </a:cubicBezTo>
                    <a:cubicBezTo>
                      <a:pt x="19" y="44"/>
                      <a:pt x="18" y="44"/>
                      <a:pt x="16" y="43"/>
                    </a:cubicBezTo>
                    <a:cubicBezTo>
                      <a:pt x="10" y="42"/>
                      <a:pt x="5" y="38"/>
                      <a:pt x="3" y="34"/>
                    </a:cubicBezTo>
                    <a:cubicBezTo>
                      <a:pt x="1" y="30"/>
                      <a:pt x="0" y="19"/>
                      <a:pt x="0" y="14"/>
                    </a:cubicBezTo>
                    <a:close/>
                  </a:path>
                </a:pathLst>
              </a:custGeom>
              <a:solidFill>
                <a:srgbClr val="D8C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320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0557BD-1C0A-4B63-A2A8-1449D34E82C9}"/>
                </a:ext>
              </a:extLst>
            </p:cNvPr>
            <p:cNvSpPr txBox="1"/>
            <p:nvPr/>
          </p:nvSpPr>
          <p:spPr>
            <a:xfrm>
              <a:off x="6937327" y="3298880"/>
              <a:ext cx="177626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67" b="1"/>
                <a:t>Decision</a:t>
              </a:r>
              <a:endParaRPr lang="en-GB" sz="1867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3B251A2-9CBA-4E53-AA9A-93ED9006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TCO – a platform for informed decisions</a:t>
            </a:r>
          </a:p>
        </p:txBody>
      </p:sp>
    </p:spTree>
    <p:extLst>
      <p:ext uri="{BB962C8B-B14F-4D97-AF65-F5344CB8AC3E}">
        <p14:creationId xmlns:p14="http://schemas.microsoft.com/office/powerpoint/2010/main" val="17288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5" y="365125"/>
            <a:ext cx="11285316" cy="72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Let’s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582"/>
            <a:ext cx="10515600" cy="4614381"/>
          </a:xfrm>
        </p:spPr>
        <p:txBody>
          <a:bodyPr>
            <a:normAutofit/>
          </a:bodyPr>
          <a:lstStyle/>
          <a:p>
            <a:r>
              <a:rPr lang="en-US" dirty="0"/>
              <a:t>What are some ways of thinking about long-term impact that might resonate well with my stakeholders?</a:t>
            </a:r>
          </a:p>
          <a:p>
            <a:endParaRPr lang="en-US" dirty="0"/>
          </a:p>
          <a:p>
            <a:r>
              <a:rPr lang="en-US" dirty="0"/>
              <a:t>How do I even find my stakeholders for some of these impacts?</a:t>
            </a:r>
          </a:p>
          <a:p>
            <a:endParaRPr lang="en-US" dirty="0"/>
          </a:p>
          <a:p>
            <a:r>
              <a:rPr lang="en-US" dirty="0"/>
              <a:t>Long term impact as a residual risk – thoughts?</a:t>
            </a:r>
          </a:p>
        </p:txBody>
      </p:sp>
    </p:spTree>
    <p:extLst>
      <p:ext uri="{BB962C8B-B14F-4D97-AF65-F5344CB8AC3E}">
        <p14:creationId xmlns:p14="http://schemas.microsoft.com/office/powerpoint/2010/main" val="110543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851B-6668-BFFF-4371-94A45A02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BE960-DD8F-8F72-C810-C2BF53EF3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6EE26-7EC5-AA47-002F-9F7F97CD16A2}"/>
              </a:ext>
            </a:extLst>
          </p:cNvPr>
          <p:cNvGrpSpPr/>
          <p:nvPr/>
        </p:nvGrpSpPr>
        <p:grpSpPr>
          <a:xfrm>
            <a:off x="2750554" y="2064613"/>
            <a:ext cx="2854962" cy="3121689"/>
            <a:chOff x="5790080" y="2143991"/>
            <a:chExt cx="2231365" cy="2661259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5EA56BAB-26BA-A7EE-1D7E-D2767A99C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6185822" y="2143991"/>
              <a:ext cx="1397197" cy="1524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47FB3A-B422-7747-29E1-A1A45E6852FA}"/>
                </a:ext>
              </a:extLst>
            </p:cNvPr>
            <p:cNvSpPr txBox="1"/>
            <p:nvPr/>
          </p:nvSpPr>
          <p:spPr>
            <a:xfrm>
              <a:off x="5790080" y="3886915"/>
              <a:ext cx="2231365" cy="918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James Marcella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Axis Communications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508DDA-204B-838E-F4CB-CBDD62781F5B}"/>
              </a:ext>
            </a:extLst>
          </p:cNvPr>
          <p:cNvGrpSpPr/>
          <p:nvPr/>
        </p:nvGrpSpPr>
        <p:grpSpPr>
          <a:xfrm>
            <a:off x="6670963" y="2064613"/>
            <a:ext cx="2746054" cy="3121689"/>
            <a:chOff x="8450266" y="2143991"/>
            <a:chExt cx="2146245" cy="2661259"/>
          </a:xfrm>
        </p:grpSpPr>
        <p:pic>
          <p:nvPicPr>
            <p:cNvPr id="21" name="Picture 13" descr="Session image">
              <a:extLst>
                <a:ext uri="{FF2B5EF4-FFF2-40B4-BE49-F238E27FC236}">
                  <a16:creationId xmlns:a16="http://schemas.microsoft.com/office/drawing/2014/main" id="{9912AB46-9F48-3C25-DAA4-134E14F0F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552" y="2143991"/>
              <a:ext cx="1524000" cy="1524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8BCE0F-FDE4-2AF9-CC3A-A6FDF788A543}"/>
                </a:ext>
              </a:extLst>
            </p:cNvPr>
            <p:cNvSpPr txBox="1"/>
            <p:nvPr/>
          </p:nvSpPr>
          <p:spPr>
            <a:xfrm>
              <a:off x="8450266" y="3886915"/>
              <a:ext cx="2146245" cy="918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Rachelle Loyear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Allied Universal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2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BDCF69-DC65-D31B-B016-0A2DC016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Balancing People, Process, and Technology for Optimal ROI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8;p9">
            <a:extLst>
              <a:ext uri="{FF2B5EF4-FFF2-40B4-BE49-F238E27FC236}">
                <a16:creationId xmlns:a16="http://schemas.microsoft.com/office/drawing/2014/main" id="{53FBA1AB-1DBD-4EAC-8906-17D8104505BD}"/>
              </a:ext>
            </a:extLst>
          </p:cNvPr>
          <p:cNvSpPr txBox="1">
            <a:spLocks/>
          </p:cNvSpPr>
          <p:nvPr/>
        </p:nvSpPr>
        <p:spPr>
          <a:xfrm>
            <a:off x="1" y="-9747"/>
            <a:ext cx="12191999" cy="837217"/>
          </a:xfrm>
          <a:prstGeom prst="rect">
            <a:avLst/>
          </a:prstGeom>
          <a:solidFill>
            <a:srgbClr val="164469"/>
          </a:solidFill>
          <a:ln>
            <a:noFill/>
          </a:ln>
        </p:spPr>
        <p:txBody>
          <a:bodyPr spcFirstLastPara="1" wrap="square" lIns="487680" tIns="121920" rIns="0" bIns="12192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4">
              <a:lnSpc>
                <a:spcPct val="90000"/>
              </a:lnSpc>
              <a:buClr>
                <a:srgbClr val="404040"/>
              </a:buClr>
              <a:buSzPts val="2400"/>
            </a:pPr>
            <a:r>
              <a:rPr lang="en-US" sz="4267" b="1" kern="0">
                <a:solidFill>
                  <a:schemeClr val="bg1"/>
                </a:solidFill>
              </a:rPr>
              <a:t>The Future is Technology + People</a:t>
            </a:r>
            <a:endParaRPr lang="en-US" sz="2667" b="1" kern="0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26814C5-811D-4317-6BE4-05737A995F96}"/>
              </a:ext>
            </a:extLst>
          </p:cNvPr>
          <p:cNvGraphicFramePr/>
          <p:nvPr/>
        </p:nvGraphicFramePr>
        <p:xfrm>
          <a:off x="-365906" y="1201303"/>
          <a:ext cx="12005815" cy="4669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80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07" y="198715"/>
            <a:ext cx="10515600" cy="764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Kinds of Efficiency Can Be Achieved?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05815-84B7-4D81-7F32-169C2542C9A9}"/>
              </a:ext>
            </a:extLst>
          </p:cNvPr>
          <p:cNvGrpSpPr/>
          <p:nvPr/>
        </p:nvGrpSpPr>
        <p:grpSpPr>
          <a:xfrm>
            <a:off x="1701163" y="3263546"/>
            <a:ext cx="4412261" cy="3152580"/>
            <a:chOff x="1701163" y="3263546"/>
            <a:chExt cx="4412261" cy="31525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A56B0E-64EF-091B-6D8F-9DC0F553672D}"/>
                </a:ext>
              </a:extLst>
            </p:cNvPr>
            <p:cNvGrpSpPr/>
            <p:nvPr/>
          </p:nvGrpSpPr>
          <p:grpSpPr>
            <a:xfrm>
              <a:off x="3734596" y="4365161"/>
              <a:ext cx="2378828" cy="2050965"/>
              <a:chOff x="3590793" y="3367701"/>
              <a:chExt cx="2378828" cy="2050965"/>
            </a:xfrm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FE960D70-D0B3-E954-D07E-A72D51296265}"/>
                  </a:ext>
                </a:extLst>
              </p:cNvPr>
              <p:cNvSpPr/>
              <p:nvPr/>
            </p:nvSpPr>
            <p:spPr>
              <a:xfrm>
                <a:off x="3590793" y="3367701"/>
                <a:ext cx="2378828" cy="205096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5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shade val="8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shade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Hexagon 4">
                <a:extLst>
                  <a:ext uri="{FF2B5EF4-FFF2-40B4-BE49-F238E27FC236}">
                    <a16:creationId xmlns:a16="http://schemas.microsoft.com/office/drawing/2014/main" id="{6A27BFF1-DDDB-509D-0B3C-E3E7A05F76B1}"/>
                  </a:ext>
                </a:extLst>
              </p:cNvPr>
              <p:cNvSpPr txBox="1"/>
              <p:nvPr/>
            </p:nvSpPr>
            <p:spPr>
              <a:xfrm>
                <a:off x="3959942" y="3685972"/>
                <a:ext cx="1640530" cy="1414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1750" rIns="0" bIns="31750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500" kern="1200"/>
                  <a:t>Hours-Per-Week Efficiency </a:t>
                </a:r>
              </a:p>
            </p:txBody>
          </p:sp>
        </p:grp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38148F31-BB09-F14C-904D-8930CAB7B53C}"/>
                </a:ext>
              </a:extLst>
            </p:cNvPr>
            <p:cNvSpPr/>
            <p:nvPr/>
          </p:nvSpPr>
          <p:spPr>
            <a:xfrm>
              <a:off x="3796395" y="5270620"/>
              <a:ext cx="278517" cy="2400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Hexagon 5" descr="Graph on document with pen">
              <a:extLst>
                <a:ext uri="{FF2B5EF4-FFF2-40B4-BE49-F238E27FC236}">
                  <a16:creationId xmlns:a16="http://schemas.microsoft.com/office/drawing/2014/main" id="{943D5B54-B2AE-1F97-CBEE-958DE09ADE47}"/>
                </a:ext>
              </a:extLst>
            </p:cNvPr>
            <p:cNvSpPr/>
            <p:nvPr/>
          </p:nvSpPr>
          <p:spPr>
            <a:xfrm>
              <a:off x="1701163" y="3263546"/>
              <a:ext cx="2378828" cy="2050965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AED30D22-72C8-E205-9132-E6BCAE8842EF}"/>
                </a:ext>
              </a:extLst>
            </p:cNvPr>
            <p:cNvSpPr/>
            <p:nvPr/>
          </p:nvSpPr>
          <p:spPr>
            <a:xfrm>
              <a:off x="3320629" y="5043578"/>
              <a:ext cx="278517" cy="2400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9C9D66-210A-A4C1-F237-F81837079620}"/>
              </a:ext>
            </a:extLst>
          </p:cNvPr>
          <p:cNvGrpSpPr/>
          <p:nvPr/>
        </p:nvGrpSpPr>
        <p:grpSpPr>
          <a:xfrm>
            <a:off x="5761257" y="3239162"/>
            <a:ext cx="4405489" cy="3176964"/>
            <a:chOff x="5761257" y="3239162"/>
            <a:chExt cx="4405489" cy="31769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33DA31-3099-12FA-AF98-986061F220DC}"/>
                </a:ext>
              </a:extLst>
            </p:cNvPr>
            <p:cNvGrpSpPr/>
            <p:nvPr/>
          </p:nvGrpSpPr>
          <p:grpSpPr>
            <a:xfrm>
              <a:off x="5761257" y="3239162"/>
              <a:ext cx="2378828" cy="2050965"/>
              <a:chOff x="5617454" y="2241702"/>
              <a:chExt cx="2378828" cy="2050965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B0D6D30D-5FCE-16E0-07B6-5EA2DA6F38B2}"/>
                  </a:ext>
                </a:extLst>
              </p:cNvPr>
              <p:cNvSpPr/>
              <p:nvPr/>
            </p:nvSpPr>
            <p:spPr>
              <a:xfrm>
                <a:off x="5617454" y="2241702"/>
                <a:ext cx="2378828" cy="205096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5">
                  <a:shade val="80000"/>
                  <a:hueOff val="375349"/>
                  <a:satOff val="-44752"/>
                  <a:lumOff val="23142"/>
                  <a:alphaOff val="0"/>
                </a:schemeClr>
              </a:lnRef>
              <a:fillRef idx="1">
                <a:schemeClr val="accent5">
                  <a:shade val="80000"/>
                  <a:hueOff val="375349"/>
                  <a:satOff val="-44752"/>
                  <a:lumOff val="23142"/>
                  <a:alphaOff val="0"/>
                </a:schemeClr>
              </a:fillRef>
              <a:effectRef idx="0">
                <a:schemeClr val="accent5">
                  <a:shade val="80000"/>
                  <a:hueOff val="375349"/>
                  <a:satOff val="-44752"/>
                  <a:lumOff val="2314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Hexagon 9">
                <a:extLst>
                  <a:ext uri="{FF2B5EF4-FFF2-40B4-BE49-F238E27FC236}">
                    <a16:creationId xmlns:a16="http://schemas.microsoft.com/office/drawing/2014/main" id="{B605D2A0-59CD-242E-C84A-196E518A7198}"/>
                  </a:ext>
                </a:extLst>
              </p:cNvPr>
              <p:cNvSpPr txBox="1"/>
              <p:nvPr/>
            </p:nvSpPr>
            <p:spPr>
              <a:xfrm>
                <a:off x="5986603" y="2559973"/>
                <a:ext cx="1640530" cy="1414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1750" rIns="0" bIns="31750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500" kern="1200"/>
                  <a:t>Process Duration Efficiency </a:t>
                </a:r>
              </a:p>
            </p:txBody>
          </p:sp>
        </p:grp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574A58C2-48A9-8104-B342-A4FF293A4A3C}"/>
                </a:ext>
              </a:extLst>
            </p:cNvPr>
            <p:cNvSpPr/>
            <p:nvPr/>
          </p:nvSpPr>
          <p:spPr>
            <a:xfrm>
              <a:off x="7387496" y="5017027"/>
              <a:ext cx="278517" cy="2400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Hexagon 9" descr="White stopwatch">
              <a:extLst>
                <a:ext uri="{FF2B5EF4-FFF2-40B4-BE49-F238E27FC236}">
                  <a16:creationId xmlns:a16="http://schemas.microsoft.com/office/drawing/2014/main" id="{CDCECBBA-9B19-E3E1-9E7C-A73D34A61A07}"/>
                </a:ext>
              </a:extLst>
            </p:cNvPr>
            <p:cNvSpPr/>
            <p:nvPr/>
          </p:nvSpPr>
          <p:spPr>
            <a:xfrm>
              <a:off x="7787918" y="4365161"/>
              <a:ext cx="2378828" cy="2050965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540"/>
              </a:stretch>
            </a:blipFill>
          </p:spPr>
          <p:style>
            <a:lnRef idx="2">
              <a:schemeClr val="accent5">
                <a:shade val="80000"/>
                <a:hueOff val="375349"/>
                <a:satOff val="-44752"/>
                <a:lumOff val="2314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4DA5AAA9-CD70-205E-5119-5A43F2816C66}"/>
                </a:ext>
              </a:extLst>
            </p:cNvPr>
            <p:cNvSpPr/>
            <p:nvPr/>
          </p:nvSpPr>
          <p:spPr>
            <a:xfrm>
              <a:off x="7849717" y="5270620"/>
              <a:ext cx="278517" cy="2400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93226C-58C7-C15D-2572-864AC802E1FD}"/>
              </a:ext>
            </a:extLst>
          </p:cNvPr>
          <p:cNvGrpSpPr/>
          <p:nvPr/>
        </p:nvGrpSpPr>
        <p:grpSpPr>
          <a:xfrm>
            <a:off x="3734596" y="997460"/>
            <a:ext cx="4405489" cy="3171545"/>
            <a:chOff x="3734596" y="997460"/>
            <a:chExt cx="4405489" cy="317154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8E826F-712F-C1CC-981F-0EBF3BEE9655}"/>
                </a:ext>
              </a:extLst>
            </p:cNvPr>
            <p:cNvGrpSpPr/>
            <p:nvPr/>
          </p:nvGrpSpPr>
          <p:grpSpPr>
            <a:xfrm>
              <a:off x="3734596" y="2118040"/>
              <a:ext cx="2378828" cy="2050965"/>
              <a:chOff x="3590793" y="1120580"/>
              <a:chExt cx="2378828" cy="2050965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4EBA1DAF-A76E-ACEF-FAFA-7C898C732130}"/>
                  </a:ext>
                </a:extLst>
              </p:cNvPr>
              <p:cNvSpPr/>
              <p:nvPr/>
            </p:nvSpPr>
            <p:spPr>
              <a:xfrm>
                <a:off x="3590793" y="1120580"/>
                <a:ext cx="2378828" cy="205096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accent5">
                  <a:shade val="80000"/>
                  <a:hueOff val="750698"/>
                  <a:satOff val="-89505"/>
                  <a:lumOff val="46283"/>
                  <a:alphaOff val="0"/>
                </a:schemeClr>
              </a:lnRef>
              <a:fillRef idx="1">
                <a:schemeClr val="accent5">
                  <a:shade val="80000"/>
                  <a:hueOff val="750698"/>
                  <a:satOff val="-89505"/>
                  <a:lumOff val="46283"/>
                  <a:alphaOff val="0"/>
                </a:schemeClr>
              </a:fillRef>
              <a:effectRef idx="0">
                <a:schemeClr val="accent5">
                  <a:shade val="80000"/>
                  <a:hueOff val="750698"/>
                  <a:satOff val="-89505"/>
                  <a:lumOff val="4628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Hexagon 14">
                <a:extLst>
                  <a:ext uri="{FF2B5EF4-FFF2-40B4-BE49-F238E27FC236}">
                    <a16:creationId xmlns:a16="http://schemas.microsoft.com/office/drawing/2014/main" id="{D0F3FBAE-8E41-BF7C-5582-677B04B15258}"/>
                  </a:ext>
                </a:extLst>
              </p:cNvPr>
              <p:cNvSpPr txBox="1"/>
              <p:nvPr/>
            </p:nvSpPr>
            <p:spPr>
              <a:xfrm>
                <a:off x="3959942" y="1438851"/>
                <a:ext cx="1640530" cy="14144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1750" rIns="0" bIns="31750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500" kern="1200"/>
                  <a:t>Work Distribution Efficiency</a:t>
                </a:r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F5E0337A-37AB-6C44-E717-E120BDF1C78E}"/>
                </a:ext>
              </a:extLst>
            </p:cNvPr>
            <p:cNvSpPr/>
            <p:nvPr/>
          </p:nvSpPr>
          <p:spPr>
            <a:xfrm>
              <a:off x="5347290" y="2162473"/>
              <a:ext cx="278517" cy="2400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81A73AD2-A1D9-1F7B-8D51-5D65F4A81AB9}"/>
                </a:ext>
              </a:extLst>
            </p:cNvPr>
            <p:cNvSpPr/>
            <p:nvPr/>
          </p:nvSpPr>
          <p:spPr>
            <a:xfrm>
              <a:off x="5761257" y="997460"/>
              <a:ext cx="2378828" cy="2050965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5">
                <a:shade val="80000"/>
                <a:hueOff val="750698"/>
                <a:satOff val="-89505"/>
                <a:lumOff val="46283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71B4F428-647F-7D08-4A68-8E32C0942704}"/>
                </a:ext>
              </a:extLst>
            </p:cNvPr>
            <p:cNvSpPr/>
            <p:nvPr/>
          </p:nvSpPr>
          <p:spPr>
            <a:xfrm>
              <a:off x="5831521" y="1898042"/>
              <a:ext cx="278517" cy="24004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49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B7A2F-12F1-944A-453E-DE4125E3388F}"/>
              </a:ext>
            </a:extLst>
          </p:cNvPr>
          <p:cNvSpPr/>
          <p:nvPr/>
        </p:nvSpPr>
        <p:spPr>
          <a:xfrm>
            <a:off x="16215" y="-15060"/>
            <a:ext cx="12192000" cy="6428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utoShape 25">
            <a:extLst>
              <a:ext uri="{FF2B5EF4-FFF2-40B4-BE49-F238E27FC236}">
                <a16:creationId xmlns:a16="http://schemas.microsoft.com/office/drawing/2014/main" id="{C4A171AF-F2D0-407E-9792-1AEB2774F10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314670" y="277405"/>
            <a:ext cx="541303" cy="3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47F9F8C6-9042-768D-6D88-EF0FF49C886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25156" y="252083"/>
            <a:ext cx="2718690" cy="4160888"/>
          </a:xfrm>
          <a:prstGeom prst="bentConnector2">
            <a:avLst/>
          </a:prstGeom>
          <a:solidFill>
            <a:srgbClr val="FFFFFF">
              <a:alpha val="60000"/>
            </a:srgbClr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1AEED-31FA-B96B-FAC1-DA057BE25F72}"/>
              </a:ext>
            </a:extLst>
          </p:cNvPr>
          <p:cNvGrpSpPr/>
          <p:nvPr/>
        </p:nvGrpSpPr>
        <p:grpSpPr>
          <a:xfrm>
            <a:off x="4140921" y="922382"/>
            <a:ext cx="6573224" cy="3955668"/>
            <a:chOff x="4156284" y="958343"/>
            <a:chExt cx="6573224" cy="395566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9A05DA-B5C2-C641-0480-5EB47B7DBF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6284" y="4002350"/>
              <a:ext cx="1874271" cy="14525"/>
            </a:xfrm>
            <a:prstGeom prst="line">
              <a:avLst/>
            </a:prstGeom>
            <a:solidFill>
              <a:srgbClr val="FFFFFF">
                <a:alpha val="60000"/>
              </a:srgbClr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039A5F9-4491-FC35-1D72-E9906DABD7DE}"/>
                </a:ext>
              </a:extLst>
            </p:cNvPr>
            <p:cNvGrpSpPr/>
            <p:nvPr/>
          </p:nvGrpSpPr>
          <p:grpSpPr>
            <a:xfrm>
              <a:off x="5462457" y="958343"/>
              <a:ext cx="5267051" cy="3955668"/>
              <a:chOff x="5462457" y="796320"/>
              <a:chExt cx="5267051" cy="3955668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0C8D413-D3F1-9FF0-27D4-41F41B137790}"/>
                  </a:ext>
                </a:extLst>
              </p:cNvPr>
              <p:cNvCxnSpPr>
                <a:cxnSpLocks/>
                <a:stCxn id="39" idx="3"/>
              </p:cNvCxnSpPr>
              <p:nvPr/>
            </p:nvCxnSpPr>
            <p:spPr>
              <a:xfrm>
                <a:off x="7103544" y="4035466"/>
                <a:ext cx="167283" cy="1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E6BD4BA-54E1-E122-22F0-3C7BA2D939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41676" y="3344752"/>
                <a:ext cx="244487" cy="228665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05ECBB3-8F27-72AD-14A7-8A77DE7BA7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9467" y="2195042"/>
                <a:ext cx="577401" cy="1328499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7EF0094-518C-C158-A738-B6E6B26069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16517" y="2180907"/>
                <a:ext cx="545922" cy="1329336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25AAC4F3-020B-4F3B-E42B-DBA92A1DCC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7289719" y="75221"/>
                <a:ext cx="2718690" cy="4160888"/>
              </a:xfrm>
              <a:prstGeom prst="bentConnector2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E512752-0B4C-1A2B-45ED-5F1E2D3CBC03}"/>
                  </a:ext>
                </a:extLst>
              </p:cNvPr>
              <p:cNvCxnSpPr>
                <a:cxnSpLocks/>
                <a:stCxn id="39" idx="1"/>
              </p:cNvCxnSpPr>
              <p:nvPr/>
            </p:nvCxnSpPr>
            <p:spPr>
              <a:xfrm flipH="1">
                <a:off x="5462457" y="4035466"/>
                <a:ext cx="571239" cy="379898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D3F15F2-9EF0-46F3-C1B0-23E5E34E6F70}"/>
                  </a:ext>
                </a:extLst>
              </p:cNvPr>
              <p:cNvSpPr/>
              <p:nvPr/>
            </p:nvSpPr>
            <p:spPr>
              <a:xfrm>
                <a:off x="6033696" y="3515010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3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23FEFA0-32D3-CBBE-2000-1EAE693EBB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51077" y="3293977"/>
                <a:ext cx="244923" cy="262562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0D188AA-84F6-2E68-E78B-78256AF04B1A}"/>
                  </a:ext>
                </a:extLst>
              </p:cNvPr>
              <p:cNvCxnSpPr>
                <a:cxnSpLocks/>
                <a:stCxn id="39" idx="2"/>
              </p:cNvCxnSpPr>
              <p:nvPr/>
            </p:nvCxnSpPr>
            <p:spPr>
              <a:xfrm>
                <a:off x="6568620" y="4555921"/>
                <a:ext cx="0" cy="170258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D8690D8-C009-C384-2972-3BAB3A469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7503" y="4501319"/>
                <a:ext cx="263892" cy="250669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45" name="Graphic 44" descr="Online Network with solid fill">
                <a:extLst>
                  <a:ext uri="{FF2B5EF4-FFF2-40B4-BE49-F238E27FC236}">
                    <a16:creationId xmlns:a16="http://schemas.microsoft.com/office/drawing/2014/main" id="{B8645CEE-0BBA-A900-1FE5-857A27A22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78095" y="3619242"/>
                <a:ext cx="814382" cy="81438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9BF46B-3141-2248-4559-75E7ACF0C512}"/>
              </a:ext>
            </a:extLst>
          </p:cNvPr>
          <p:cNvGrpSpPr/>
          <p:nvPr/>
        </p:nvGrpSpPr>
        <p:grpSpPr>
          <a:xfrm>
            <a:off x="1700862" y="2415869"/>
            <a:ext cx="4173417" cy="1103924"/>
            <a:chOff x="1700862" y="2121229"/>
            <a:chExt cx="4173417" cy="110392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B9B03CE-7E6F-6196-3805-B9681F02FC30}"/>
                </a:ext>
              </a:extLst>
            </p:cNvPr>
            <p:cNvGrpSpPr/>
            <p:nvPr/>
          </p:nvGrpSpPr>
          <p:grpSpPr>
            <a:xfrm>
              <a:off x="4804431" y="2184242"/>
              <a:ext cx="1069848" cy="1040911"/>
              <a:chOff x="4075350" y="3723890"/>
              <a:chExt cx="1069848" cy="1040911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5B0AE8F-4A7F-87F8-0BAF-3E14B447D9FC}"/>
                  </a:ext>
                </a:extLst>
              </p:cNvPr>
              <p:cNvSpPr/>
              <p:nvPr/>
            </p:nvSpPr>
            <p:spPr>
              <a:xfrm>
                <a:off x="4075350" y="3723890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Graphic 49" descr="Online meeting with solid fill">
                <a:extLst>
                  <a:ext uri="{FF2B5EF4-FFF2-40B4-BE49-F238E27FC236}">
                    <a16:creationId xmlns:a16="http://schemas.microsoft.com/office/drawing/2014/main" id="{331E1558-6C8E-CCE7-3F24-38D523EF9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53074" y="378714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F4ACB88-3CBD-4CAE-50F6-71686C5A0667}"/>
                </a:ext>
              </a:extLst>
            </p:cNvPr>
            <p:cNvSpPr txBox="1"/>
            <p:nvPr/>
          </p:nvSpPr>
          <p:spPr>
            <a:xfrm>
              <a:off x="1700862" y="2121229"/>
              <a:ext cx="2892486" cy="46166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B050"/>
                  </a:solidFill>
                </a:rPr>
                <a:t>Smart access control and identity management systems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0391D0-61B6-627E-5C70-FD213A3201F0}"/>
              </a:ext>
            </a:extLst>
          </p:cNvPr>
          <p:cNvGrpSpPr/>
          <p:nvPr/>
        </p:nvGrpSpPr>
        <p:grpSpPr>
          <a:xfrm>
            <a:off x="7270827" y="3677571"/>
            <a:ext cx="2552960" cy="1040911"/>
            <a:chOff x="7270827" y="3382931"/>
            <a:chExt cx="2552960" cy="104091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341257-D612-2CEF-A485-D1297F974F1D}"/>
                </a:ext>
              </a:extLst>
            </p:cNvPr>
            <p:cNvGrpSpPr/>
            <p:nvPr/>
          </p:nvGrpSpPr>
          <p:grpSpPr>
            <a:xfrm>
              <a:off x="7270827" y="3382931"/>
              <a:ext cx="1069848" cy="1040911"/>
              <a:chOff x="8089890" y="3110951"/>
              <a:chExt cx="1069848" cy="1040911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1CC467A8-5EAA-2327-E99A-4F0E3B020DF6}"/>
                  </a:ext>
                </a:extLst>
              </p:cNvPr>
              <p:cNvSpPr/>
              <p:nvPr/>
            </p:nvSpPr>
            <p:spPr>
              <a:xfrm>
                <a:off x="8089890" y="3110951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Graphic 66" descr="Robot Hand with solid fill">
                <a:extLst>
                  <a:ext uri="{FF2B5EF4-FFF2-40B4-BE49-F238E27FC236}">
                    <a16:creationId xmlns:a16="http://schemas.microsoft.com/office/drawing/2014/main" id="{C3FC8E5A-60B3-4A8E-34C0-395A781C0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43698" y="3250290"/>
                <a:ext cx="762232" cy="762232"/>
              </a:xfrm>
              <a:prstGeom prst="rect">
                <a:avLst/>
              </a:prstGeom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9B63378-51E1-97DC-BD75-EEB451452289}"/>
                </a:ext>
              </a:extLst>
            </p:cNvPr>
            <p:cNvSpPr txBox="1"/>
            <p:nvPr/>
          </p:nvSpPr>
          <p:spPr>
            <a:xfrm>
              <a:off x="8489560" y="3390924"/>
              <a:ext cx="1334227" cy="101566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Physical automation through</a:t>
              </a:r>
            </a:p>
            <a:p>
              <a:r>
                <a:rPr lang="en-US" sz="1200" b="1" dirty="0">
                  <a:solidFill>
                    <a:srgbClr val="00B050"/>
                  </a:solidFill>
                </a:rPr>
                <a:t>Integration with ACS / VMS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10B6B54-358F-7531-F25E-1A4ECD308388}"/>
              </a:ext>
            </a:extLst>
          </p:cNvPr>
          <p:cNvGrpSpPr/>
          <p:nvPr/>
        </p:nvGrpSpPr>
        <p:grpSpPr>
          <a:xfrm>
            <a:off x="7268797" y="2491418"/>
            <a:ext cx="2080976" cy="1040911"/>
            <a:chOff x="7268797" y="2196778"/>
            <a:chExt cx="2080976" cy="1040911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D221967-CF00-3809-0681-411697721D87}"/>
                </a:ext>
              </a:extLst>
            </p:cNvPr>
            <p:cNvGrpSpPr/>
            <p:nvPr/>
          </p:nvGrpSpPr>
          <p:grpSpPr>
            <a:xfrm>
              <a:off x="7268797" y="2196778"/>
              <a:ext cx="1069848" cy="1040911"/>
              <a:chOff x="3309723" y="4700554"/>
              <a:chExt cx="1069848" cy="1040911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39C2BF2-2613-61D8-0BC3-846A7DDE7AC5}"/>
                  </a:ext>
                </a:extLst>
              </p:cNvPr>
              <p:cNvSpPr/>
              <p:nvPr/>
            </p:nvSpPr>
            <p:spPr>
              <a:xfrm>
                <a:off x="3309723" y="4700554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8" name="Graphic 87" descr="Security camera with solid fill">
                <a:extLst>
                  <a:ext uri="{FF2B5EF4-FFF2-40B4-BE49-F238E27FC236}">
                    <a16:creationId xmlns:a16="http://schemas.microsoft.com/office/drawing/2014/main" id="{BA4C269D-A0CB-B91B-9741-E1D1A40FD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466205" y="4842567"/>
                <a:ext cx="756884" cy="756884"/>
              </a:xfrm>
              <a:prstGeom prst="rect">
                <a:avLst/>
              </a:prstGeom>
            </p:spPr>
          </p:pic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B1D605B-DDC6-3843-81EE-3BBF7BEA747E}"/>
                </a:ext>
              </a:extLst>
            </p:cNvPr>
            <p:cNvSpPr txBox="1"/>
            <p:nvPr/>
          </p:nvSpPr>
          <p:spPr>
            <a:xfrm>
              <a:off x="8420039" y="2371028"/>
              <a:ext cx="929734" cy="64633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Intelligent video solutions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DFACCA6-2C2D-2F37-5201-4109A2647DC6}"/>
              </a:ext>
            </a:extLst>
          </p:cNvPr>
          <p:cNvGrpSpPr/>
          <p:nvPr/>
        </p:nvGrpSpPr>
        <p:grpSpPr>
          <a:xfrm>
            <a:off x="7271966" y="1302361"/>
            <a:ext cx="2387695" cy="1041448"/>
            <a:chOff x="7271966" y="1007721"/>
            <a:chExt cx="2387695" cy="104144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E6101E3-B911-D15A-5FD7-CD2FFF1C01B9}"/>
                </a:ext>
              </a:extLst>
            </p:cNvPr>
            <p:cNvGrpSpPr/>
            <p:nvPr/>
          </p:nvGrpSpPr>
          <p:grpSpPr>
            <a:xfrm>
              <a:off x="7271966" y="1008258"/>
              <a:ext cx="1069848" cy="1040911"/>
              <a:chOff x="10653408" y="3724633"/>
              <a:chExt cx="1069848" cy="1040911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E30DE21F-D8F6-CE4A-256D-E98C30A6634E}"/>
                  </a:ext>
                </a:extLst>
              </p:cNvPr>
              <p:cNvSpPr/>
              <p:nvPr/>
            </p:nvSpPr>
            <p:spPr>
              <a:xfrm>
                <a:off x="10653408" y="3724633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Graphic 93" descr="Quadcopter with solid fill">
                <a:extLst>
                  <a:ext uri="{FF2B5EF4-FFF2-40B4-BE49-F238E27FC236}">
                    <a16:creationId xmlns:a16="http://schemas.microsoft.com/office/drawing/2014/main" id="{F06D0554-78EB-60FC-9BD4-8AA17417A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731132" y="378788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663E48C-339D-D808-803D-0B8043C374F2}"/>
                </a:ext>
              </a:extLst>
            </p:cNvPr>
            <p:cNvSpPr txBox="1"/>
            <p:nvPr/>
          </p:nvSpPr>
          <p:spPr>
            <a:xfrm>
              <a:off x="8442933" y="1007721"/>
              <a:ext cx="1216728" cy="83099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Aerial or ground drone and drone detection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BEEFC12-6C39-4346-FC03-7C24A5D0F5AF}"/>
              </a:ext>
            </a:extLst>
          </p:cNvPr>
          <p:cNvGrpSpPr/>
          <p:nvPr/>
        </p:nvGrpSpPr>
        <p:grpSpPr>
          <a:xfrm>
            <a:off x="2734051" y="1280193"/>
            <a:ext cx="3140228" cy="1040911"/>
            <a:chOff x="2734051" y="985553"/>
            <a:chExt cx="3140228" cy="104091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DCAF38E-672B-5250-4DC0-837890813250}"/>
                </a:ext>
              </a:extLst>
            </p:cNvPr>
            <p:cNvSpPr txBox="1"/>
            <p:nvPr/>
          </p:nvSpPr>
          <p:spPr>
            <a:xfrm>
              <a:off x="2734051" y="1037235"/>
              <a:ext cx="1937593" cy="46166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1"/>
                  </a:solidFill>
                </a:rPr>
                <a:t>Intelligence and threat analysis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F644918-4B49-3509-3E45-D7110C0868C9}"/>
                </a:ext>
              </a:extLst>
            </p:cNvPr>
            <p:cNvGrpSpPr/>
            <p:nvPr/>
          </p:nvGrpSpPr>
          <p:grpSpPr>
            <a:xfrm>
              <a:off x="4804431" y="985553"/>
              <a:ext cx="1069848" cy="1040911"/>
              <a:chOff x="4782312" y="1912263"/>
              <a:chExt cx="1069848" cy="1040911"/>
            </a:xfrm>
          </p:grpSpPr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3DDAC68A-CD29-3C22-7514-36894E27CFFC}"/>
                  </a:ext>
                </a:extLst>
              </p:cNvPr>
              <p:cNvSpPr/>
              <p:nvPr/>
            </p:nvSpPr>
            <p:spPr>
              <a:xfrm>
                <a:off x="4782312" y="1912263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9" name="Graphic 98" descr="Earth Globe - Asia with solid fill">
                <a:extLst>
                  <a:ext uri="{FF2B5EF4-FFF2-40B4-BE49-F238E27FC236}">
                    <a16:creationId xmlns:a16="http://schemas.microsoft.com/office/drawing/2014/main" id="{2FCC4E10-293E-0F8B-EB57-86BAC3585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860036" y="197551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3B2BFE-BDED-7294-0A49-86B4A24B036C}"/>
              </a:ext>
            </a:extLst>
          </p:cNvPr>
          <p:cNvGrpSpPr/>
          <p:nvPr/>
        </p:nvGrpSpPr>
        <p:grpSpPr>
          <a:xfrm>
            <a:off x="4416581" y="4466121"/>
            <a:ext cx="1069848" cy="1844975"/>
            <a:chOff x="2790936" y="3803904"/>
            <a:chExt cx="1069848" cy="1844975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E26330D4-115A-287F-A3E3-D9133BEB51F0}"/>
                </a:ext>
              </a:extLst>
            </p:cNvPr>
            <p:cNvSpPr/>
            <p:nvPr/>
          </p:nvSpPr>
          <p:spPr>
            <a:xfrm>
              <a:off x="2790936" y="3803904"/>
              <a:ext cx="1069848" cy="18449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B633F3C-AA96-BF6F-6D4D-52E0BB3C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35347" y="4015967"/>
              <a:ext cx="581025" cy="1428750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1B4D9D-B64C-86E5-470C-B621C04E24A5}"/>
              </a:ext>
            </a:extLst>
          </p:cNvPr>
          <p:cNvGrpSpPr/>
          <p:nvPr/>
        </p:nvGrpSpPr>
        <p:grpSpPr>
          <a:xfrm>
            <a:off x="7268797" y="4876492"/>
            <a:ext cx="2555915" cy="1120082"/>
            <a:chOff x="7268797" y="4581852"/>
            <a:chExt cx="2555915" cy="1120082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57C873E-2A65-3FC1-75A4-A1FBF86620F6}"/>
                </a:ext>
              </a:extLst>
            </p:cNvPr>
            <p:cNvGrpSpPr/>
            <p:nvPr/>
          </p:nvGrpSpPr>
          <p:grpSpPr>
            <a:xfrm>
              <a:off x="7268797" y="4581852"/>
              <a:ext cx="1069848" cy="1040911"/>
              <a:chOff x="3063365" y="3385706"/>
              <a:chExt cx="1069848" cy="1040911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A4CA87DD-8362-6F1C-268F-F7460D7C488F}"/>
                  </a:ext>
                </a:extLst>
              </p:cNvPr>
              <p:cNvSpPr/>
              <p:nvPr/>
            </p:nvSpPr>
            <p:spPr>
              <a:xfrm>
                <a:off x="3063365" y="3385706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9" name="Graphic 108" descr="Gauge with solid fill">
                <a:extLst>
                  <a:ext uri="{FF2B5EF4-FFF2-40B4-BE49-F238E27FC236}">
                    <a16:creationId xmlns:a16="http://schemas.microsoft.com/office/drawing/2014/main" id="{EE2151EA-E253-AD59-3727-3271CDE4B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178408" y="3448661"/>
                <a:ext cx="839762" cy="839762"/>
              </a:xfrm>
              <a:prstGeom prst="rect">
                <a:avLst/>
              </a:prstGeom>
            </p:spPr>
          </p:pic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A7AD257-4D4D-A630-EC10-F2CD6F8191CA}"/>
                </a:ext>
              </a:extLst>
            </p:cNvPr>
            <p:cNvSpPr txBox="1"/>
            <p:nvPr/>
          </p:nvSpPr>
          <p:spPr>
            <a:xfrm>
              <a:off x="8428592" y="4686271"/>
              <a:ext cx="1396120" cy="101566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Environmental monitoring through intelligent video and sensors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729267E-9B82-350F-A356-BFA563280183}"/>
              </a:ext>
            </a:extLst>
          </p:cNvPr>
          <p:cNvGrpSpPr/>
          <p:nvPr/>
        </p:nvGrpSpPr>
        <p:grpSpPr>
          <a:xfrm>
            <a:off x="500638" y="3608506"/>
            <a:ext cx="3624920" cy="1040911"/>
            <a:chOff x="43438" y="3313866"/>
            <a:chExt cx="3624920" cy="1040911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1FF9ECD-D792-CAFF-7871-40A30058235F}"/>
                </a:ext>
              </a:extLst>
            </p:cNvPr>
            <p:cNvGrpSpPr/>
            <p:nvPr/>
          </p:nvGrpSpPr>
          <p:grpSpPr>
            <a:xfrm>
              <a:off x="2598510" y="3313866"/>
              <a:ext cx="1069848" cy="1040911"/>
              <a:chOff x="2081195" y="3506234"/>
              <a:chExt cx="1069848" cy="1040911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5EB46DCF-CBC8-CCE4-57A8-8B7144030B4F}"/>
                  </a:ext>
                </a:extLst>
              </p:cNvPr>
              <p:cNvSpPr/>
              <p:nvPr/>
            </p:nvSpPr>
            <p:spPr>
              <a:xfrm>
                <a:off x="2081195" y="3506234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Graphic 113" descr="Clipboard Partially Checked with solid fill">
                <a:extLst>
                  <a:ext uri="{FF2B5EF4-FFF2-40B4-BE49-F238E27FC236}">
                    <a16:creationId xmlns:a16="http://schemas.microsoft.com/office/drawing/2014/main" id="{EF32587E-0902-7D8F-768E-D768EAD58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158919" y="356948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F42F9F9-4978-FDDD-5CF5-5406810DA627}"/>
                </a:ext>
              </a:extLst>
            </p:cNvPr>
            <p:cNvSpPr txBox="1"/>
            <p:nvPr/>
          </p:nvSpPr>
          <p:spPr>
            <a:xfrm>
              <a:off x="43438" y="3415039"/>
              <a:ext cx="2423669" cy="83099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>
                  <a:solidFill>
                    <a:srgbClr val="00476C"/>
                  </a:solidFill>
                </a:rPr>
                <a:t>Development of policies and SOPs, including emergency preparedness and disaster recovery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BED82C3-26BC-F5A7-0AF2-6B3A99A36648}"/>
              </a:ext>
            </a:extLst>
          </p:cNvPr>
          <p:cNvGrpSpPr/>
          <p:nvPr/>
        </p:nvGrpSpPr>
        <p:grpSpPr>
          <a:xfrm>
            <a:off x="10315894" y="437539"/>
            <a:ext cx="1896444" cy="3291523"/>
            <a:chOff x="10315894" y="437539"/>
            <a:chExt cx="1896444" cy="329152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C24423E-49D6-6F1F-6EA9-63565BCFAC65}"/>
                </a:ext>
              </a:extLst>
            </p:cNvPr>
            <p:cNvGrpSpPr/>
            <p:nvPr/>
          </p:nvGrpSpPr>
          <p:grpSpPr>
            <a:xfrm>
              <a:off x="10315894" y="437539"/>
              <a:ext cx="1896444" cy="3291523"/>
              <a:chOff x="10316210" y="143784"/>
              <a:chExt cx="1896444" cy="3291523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7DD6C3C1-ACB0-4563-57D5-D24A722685FF}"/>
                  </a:ext>
                </a:extLst>
              </p:cNvPr>
              <p:cNvGrpSpPr/>
              <p:nvPr/>
            </p:nvGrpSpPr>
            <p:grpSpPr>
              <a:xfrm>
                <a:off x="10729508" y="143784"/>
                <a:ext cx="1069848" cy="1040911"/>
                <a:chOff x="10729508" y="143784"/>
                <a:chExt cx="1069848" cy="1040911"/>
              </a:xfrm>
            </p:grpSpPr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502E2945-5D23-8382-3047-CAD965AD13E0}"/>
                    </a:ext>
                  </a:extLst>
                </p:cNvPr>
                <p:cNvSpPr/>
                <p:nvPr/>
              </p:nvSpPr>
              <p:spPr>
                <a:xfrm>
                  <a:off x="10729508" y="143784"/>
                  <a:ext cx="1069848" cy="1040911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  <p:pic>
              <p:nvPicPr>
                <p:cNvPr id="126" name="Graphic 125" descr="Call center with solid fill">
                  <a:extLst>
                    <a:ext uri="{FF2B5EF4-FFF2-40B4-BE49-F238E27FC236}">
                      <a16:creationId xmlns:a16="http://schemas.microsoft.com/office/drawing/2014/main" id="{E86C8E59-9656-1A1C-1D99-6A1B068313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07231" y="207038"/>
                  <a:ext cx="591993" cy="591993"/>
                </a:xfrm>
                <a:prstGeom prst="rect">
                  <a:avLst/>
                </a:prstGeom>
              </p:spPr>
            </p:pic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7173392-4616-F720-3DFE-9D487FE66DA0}"/>
                  </a:ext>
                </a:extLst>
              </p:cNvPr>
              <p:cNvSpPr txBox="1"/>
              <p:nvPr/>
            </p:nvSpPr>
            <p:spPr>
              <a:xfrm>
                <a:off x="10316210" y="2604310"/>
                <a:ext cx="1896444" cy="830997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Remote monitoring, system administration, data analysis and dispatch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203E440-1769-0C64-2468-FC669FE55FE1}"/>
                  </a:ext>
                </a:extLst>
              </p:cNvPr>
              <p:cNvCxnSpPr>
                <a:cxnSpLocks/>
                <a:endCxn id="125" idx="2"/>
              </p:cNvCxnSpPr>
              <p:nvPr/>
            </p:nvCxnSpPr>
            <p:spPr>
              <a:xfrm flipV="1">
                <a:off x="11264432" y="1184695"/>
                <a:ext cx="0" cy="344366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6CE03B0-4DA6-B941-357C-92CF87DA1477}"/>
                </a:ext>
              </a:extLst>
            </p:cNvPr>
            <p:cNvGrpSpPr/>
            <p:nvPr/>
          </p:nvGrpSpPr>
          <p:grpSpPr>
            <a:xfrm>
              <a:off x="10648427" y="1810329"/>
              <a:ext cx="1140453" cy="1062704"/>
              <a:chOff x="10334736" y="4217502"/>
              <a:chExt cx="1140453" cy="106270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D41D087-39B3-F606-8639-4698709D00D7}"/>
                  </a:ext>
                </a:extLst>
              </p:cNvPr>
              <p:cNvGrpSpPr/>
              <p:nvPr/>
            </p:nvGrpSpPr>
            <p:grpSpPr>
              <a:xfrm>
                <a:off x="10405341" y="4217502"/>
                <a:ext cx="1069848" cy="1040911"/>
                <a:chOff x="10805332" y="4217502"/>
                <a:chExt cx="1069848" cy="1040911"/>
              </a:xfrm>
            </p:grpSpPr>
            <p:sp>
              <p:nvSpPr>
                <p:cNvPr id="120" name="Rectangle: Rounded Corners 119">
                  <a:extLst>
                    <a:ext uri="{FF2B5EF4-FFF2-40B4-BE49-F238E27FC236}">
                      <a16:creationId xmlns:a16="http://schemas.microsoft.com/office/drawing/2014/main" id="{1F5BCDAA-792C-4038-24FC-054684130E84}"/>
                    </a:ext>
                  </a:extLst>
                </p:cNvPr>
                <p:cNvSpPr/>
                <p:nvPr/>
              </p:nvSpPr>
              <p:spPr>
                <a:xfrm>
                  <a:off x="10805332" y="4217502"/>
                  <a:ext cx="1069848" cy="1040911"/>
                </a:xfrm>
                <a:prstGeom prst="round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1" name="Graphic 120" descr="Artificial Intelligence with solid fill">
                  <a:extLst>
                    <a:ext uri="{FF2B5EF4-FFF2-40B4-BE49-F238E27FC236}">
                      <a16:creationId xmlns:a16="http://schemas.microsoft.com/office/drawing/2014/main" id="{FC69F2DA-D1F2-906E-8768-1C40DFC6EC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5769" y="4333470"/>
                  <a:ext cx="808975" cy="808975"/>
                </a:xfrm>
                <a:prstGeom prst="rect">
                  <a:avLst/>
                </a:prstGeom>
              </p:spPr>
            </p:pic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E4AC0B8-B397-DAAF-BFBE-7EE506DC1A7A}"/>
                  </a:ext>
                </a:extLst>
              </p:cNvPr>
              <p:cNvSpPr txBox="1"/>
              <p:nvPr/>
            </p:nvSpPr>
            <p:spPr>
              <a:xfrm>
                <a:off x="10334736" y="5003207"/>
                <a:ext cx="111227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AI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5E13AD-5C25-587C-7E05-C56CF42DB84A}"/>
              </a:ext>
            </a:extLst>
          </p:cNvPr>
          <p:cNvGrpSpPr/>
          <p:nvPr/>
        </p:nvGrpSpPr>
        <p:grpSpPr>
          <a:xfrm>
            <a:off x="5973196" y="4876728"/>
            <a:ext cx="1396120" cy="1551573"/>
            <a:chOff x="5973196" y="4876728"/>
            <a:chExt cx="1396120" cy="1551573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86D989C-3F27-D796-6B9A-8EDFB2A628A1}"/>
                </a:ext>
              </a:extLst>
            </p:cNvPr>
            <p:cNvGrpSpPr/>
            <p:nvPr/>
          </p:nvGrpSpPr>
          <p:grpSpPr>
            <a:xfrm>
              <a:off x="5994533" y="4876728"/>
              <a:ext cx="1069848" cy="1040911"/>
              <a:chOff x="5994533" y="4582088"/>
              <a:chExt cx="1069848" cy="1040911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84EA10C2-CDA8-FFBC-6799-4FA77ACC3C51}"/>
                  </a:ext>
                </a:extLst>
              </p:cNvPr>
              <p:cNvSpPr/>
              <p:nvPr/>
            </p:nvSpPr>
            <p:spPr>
              <a:xfrm>
                <a:off x="5994533" y="4582088"/>
                <a:ext cx="1069848" cy="1040911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1" name="Graphic 130" descr="Fire with solid fill">
                <a:extLst>
                  <a:ext uri="{FF2B5EF4-FFF2-40B4-BE49-F238E27FC236}">
                    <a16:creationId xmlns:a16="http://schemas.microsoft.com/office/drawing/2014/main" id="{EB543E27-0AA6-A172-26FA-0E849EB74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6162024" y="4704630"/>
                <a:ext cx="795826" cy="795826"/>
              </a:xfrm>
              <a:prstGeom prst="rect">
                <a:avLst/>
              </a:prstGeom>
            </p:spPr>
          </p:pic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B5E850B-DE73-516A-7121-56002F6E3913}"/>
                </a:ext>
              </a:extLst>
            </p:cNvPr>
            <p:cNvSpPr txBox="1"/>
            <p:nvPr/>
          </p:nvSpPr>
          <p:spPr>
            <a:xfrm>
              <a:off x="5973196" y="5966636"/>
              <a:ext cx="1396120" cy="46166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</a:rPr>
                <a:t>Fire and safety monitoring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F84F4691-5039-8352-BF64-B1DF778B9FAF}"/>
              </a:ext>
            </a:extLst>
          </p:cNvPr>
          <p:cNvSpPr txBox="1"/>
          <p:nvPr/>
        </p:nvSpPr>
        <p:spPr>
          <a:xfrm>
            <a:off x="2943665" y="6015263"/>
            <a:ext cx="1518364" cy="27699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476C"/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Connected Officer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A3130E8-6C54-8A86-549D-D2FA3F5C1CA6}"/>
              </a:ext>
            </a:extLst>
          </p:cNvPr>
          <p:cNvSpPr txBox="1"/>
          <p:nvPr/>
        </p:nvSpPr>
        <p:spPr>
          <a:xfrm>
            <a:off x="183281" y="5156696"/>
            <a:ext cx="334870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0" i="0" u="none" strike="noStrike" cap="none">
                <a:solidFill>
                  <a:srgbClr val="003660"/>
                </a:solidFill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9pPr>
          </a:lstStyle>
          <a:p>
            <a:r>
              <a:rPr lang="en-US" sz="1400" dirty="0">
                <a:solidFill>
                  <a:schemeClr val="tx2"/>
                </a:solidFill>
              </a:rPr>
              <a:t>Security Enhancements Through </a:t>
            </a:r>
            <a:r>
              <a:rPr lang="en-US" sz="1400" dirty="0">
                <a:solidFill>
                  <a:srgbClr val="FFC000"/>
                </a:solidFill>
              </a:rPr>
              <a:t>People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tx1"/>
                </a:solidFill>
              </a:rPr>
              <a:t>Process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rgbClr val="00B050"/>
                </a:solidFill>
              </a:rPr>
              <a:t>Technology</a:t>
            </a:r>
          </a:p>
        </p:txBody>
      </p:sp>
      <p:sp>
        <p:nvSpPr>
          <p:cNvPr id="86" name="Slide Number Placeholder 4" hidden="1">
            <a:extLst>
              <a:ext uri="{FF2B5EF4-FFF2-40B4-BE49-F238E27FC236}">
                <a16:creationId xmlns:a16="http://schemas.microsoft.com/office/drawing/2014/main" id="{D077A886-0057-4922-8C0D-0982B286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5A47A0F2-6D10-4939-9D0D-F77857CFE722}" type="slidenum">
              <a:rPr lang="en-US" noProof="0" smtClean="0"/>
              <a:pPr lvl="0"/>
              <a:t>23</a:t>
            </a:fld>
            <a:endParaRPr lang="en-US" noProof="0"/>
          </a:p>
        </p:txBody>
      </p:sp>
      <p:sp>
        <p:nvSpPr>
          <p:cNvPr id="83" name="Title 8">
            <a:extLst>
              <a:ext uri="{FF2B5EF4-FFF2-40B4-BE49-F238E27FC236}">
                <a16:creationId xmlns:a16="http://schemas.microsoft.com/office/drawing/2014/main" id="{021B6A2C-2167-4F66-BF79-A1200369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81" y="223862"/>
            <a:ext cx="6054959" cy="705642"/>
          </a:xfrm>
          <a:solidFill>
            <a:schemeClr val="tx1"/>
          </a:solidFill>
          <a:ln>
            <a:solidFill>
              <a:srgbClr val="164469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kern="1200" dirty="0">
                <a:solidFill>
                  <a:schemeClr val="bg1"/>
                </a:solidFill>
              </a:rPr>
              <a:t>Big Picture ROI</a:t>
            </a:r>
          </a:p>
        </p:txBody>
      </p:sp>
      <p:pic>
        <p:nvPicPr>
          <p:cNvPr id="4" name="Graphic 3" descr="Clipboard Partially Checked with solid fill">
            <a:extLst>
              <a:ext uri="{FF2B5EF4-FFF2-40B4-BE49-F238E27FC236}">
                <a16:creationId xmlns:a16="http://schemas.microsoft.com/office/drawing/2014/main" id="{F8B783DA-5F51-A11F-C322-36A89AE53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97728" y="882443"/>
            <a:ext cx="562976" cy="5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5" y="365125"/>
            <a:ext cx="11285316" cy="72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Let’s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582"/>
            <a:ext cx="10515600" cy="4614381"/>
          </a:xfrm>
        </p:spPr>
        <p:txBody>
          <a:bodyPr>
            <a:normAutofit/>
          </a:bodyPr>
          <a:lstStyle/>
          <a:p>
            <a:r>
              <a:rPr lang="en-US" dirty="0"/>
              <a:t>How can I find the right mix of controls for the best security and financial outcome?</a:t>
            </a:r>
          </a:p>
          <a:p>
            <a:endParaRPr lang="en-US" dirty="0"/>
          </a:p>
          <a:p>
            <a:r>
              <a:rPr lang="en-US" dirty="0"/>
              <a:t>What are some current optimal ROI cases?</a:t>
            </a:r>
          </a:p>
        </p:txBody>
      </p:sp>
    </p:spTree>
    <p:extLst>
      <p:ext uri="{BB962C8B-B14F-4D97-AF65-F5344CB8AC3E}">
        <p14:creationId xmlns:p14="http://schemas.microsoft.com/office/powerpoint/2010/main" val="2317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Q&amp;A / Discussion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Comment">
            <a:extLst>
              <a:ext uri="{FF2B5EF4-FFF2-40B4-BE49-F238E27FC236}">
                <a16:creationId xmlns:a16="http://schemas.microsoft.com/office/drawing/2014/main" id="{DF52F554-E7EC-241F-67C9-607718B93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84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150860" y="1491686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3801931-9A30-284D-F0D3-5383F54C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4180642"/>
            <a:ext cx="2551176" cy="255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52B99-15CD-9555-E740-613FE7ED1128}"/>
              </a:ext>
            </a:extLst>
          </p:cNvPr>
          <p:cNvSpPr txBox="1"/>
          <p:nvPr/>
        </p:nvSpPr>
        <p:spPr>
          <a:xfrm>
            <a:off x="2936748" y="3451704"/>
            <a:ext cx="60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Please scan the QR code below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851B-6668-BFFF-4371-94A45A02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BE960-DD8F-8F72-C810-C2BF53EF3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B349C-439D-2D63-764E-621AB0FB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Risk-Led Security Design: Aligning Controls with Risks</a:t>
            </a:r>
          </a:p>
          <a:p>
            <a:pPr marL="0" indent="0">
              <a:buNone/>
            </a:pPr>
            <a:r>
              <a:rPr lang="en-US" b="1" dirty="0"/>
              <a:t>Beyond Upfront Costs: Evaluating Long-Term Expenses</a:t>
            </a:r>
          </a:p>
          <a:p>
            <a:pPr marL="0" indent="0">
              <a:buNone/>
            </a:pPr>
            <a:r>
              <a:rPr lang="en-US" b="1" dirty="0"/>
              <a:t>Balancing People, Process, and Technology for Optimal ROI</a:t>
            </a:r>
          </a:p>
          <a:p>
            <a:pPr marL="0" indent="0">
              <a:buNone/>
            </a:pPr>
            <a:r>
              <a:rPr lang="en-US" b="1" dirty="0"/>
              <a:t>Q&amp;A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BDCF69-DC65-D31B-B016-0A2DC016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Risk-Led Security Design: Aligning Controls with Risks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3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6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Risk-Led Planning Links Business Goals to Security Risk Mitigation</a:t>
            </a:r>
            <a:endParaRPr dirty="0"/>
          </a:p>
        </p:txBody>
      </p:sp>
      <p:grpSp>
        <p:nvGrpSpPr>
          <p:cNvPr id="949" name="Google Shape;949;p67"/>
          <p:cNvGrpSpPr/>
          <p:nvPr/>
        </p:nvGrpSpPr>
        <p:grpSpPr>
          <a:xfrm>
            <a:off x="599183" y="2155243"/>
            <a:ext cx="11131475" cy="3170303"/>
            <a:chOff x="3118" y="475905"/>
            <a:chExt cx="10638894" cy="3129000"/>
          </a:xfrm>
        </p:grpSpPr>
        <p:sp>
          <p:nvSpPr>
            <p:cNvPr id="950" name="Google Shape;950;p67"/>
            <p:cNvSpPr/>
            <p:nvPr/>
          </p:nvSpPr>
          <p:spPr>
            <a:xfrm>
              <a:off x="3118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67"/>
            <p:cNvSpPr txBox="1"/>
            <p:nvPr/>
          </p:nvSpPr>
          <p:spPr>
            <a:xfrm>
              <a:off x="233387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Business </a:t>
              </a:r>
              <a:r>
                <a:rPr lang="en-US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and Goals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67"/>
            <p:cNvSpPr/>
            <p:nvPr/>
          </p:nvSpPr>
          <p:spPr>
            <a:xfrm>
              <a:off x="2506416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67"/>
            <p:cNvSpPr txBox="1"/>
            <p:nvPr/>
          </p:nvSpPr>
          <p:spPr>
            <a:xfrm>
              <a:off x="2964665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Organization Assets That Support The </a:t>
              </a:r>
              <a:r>
                <a:rPr lang="en-US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67"/>
            <p:cNvSpPr/>
            <p:nvPr/>
          </p:nvSpPr>
          <p:spPr>
            <a:xfrm>
              <a:off x="5009714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67"/>
            <p:cNvSpPr txBox="1"/>
            <p:nvPr/>
          </p:nvSpPr>
          <p:spPr>
            <a:xfrm>
              <a:off x="5467963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Risks to </a:t>
              </a:r>
              <a:r>
                <a:rPr lang="en-US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Critical Assets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67"/>
            <p:cNvSpPr/>
            <p:nvPr/>
          </p:nvSpPr>
          <p:spPr>
            <a:xfrm>
              <a:off x="7513012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67"/>
            <p:cNvSpPr txBox="1"/>
            <p:nvPr/>
          </p:nvSpPr>
          <p:spPr>
            <a:xfrm>
              <a:off x="8123247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AI-Enabled Risk Mitigation / 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Protection Activities</a:t>
              </a:r>
              <a:endParaRPr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91922B-473F-4699-BB4C-A969B1BEA80B}"/>
              </a:ext>
            </a:extLst>
          </p:cNvPr>
          <p:cNvSpPr/>
          <p:nvPr/>
        </p:nvSpPr>
        <p:spPr>
          <a:xfrm>
            <a:off x="766622" y="2026840"/>
            <a:ext cx="4555053" cy="933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  <a:tabLst>
                <a:tab pos="4119563" algn="l"/>
              </a:tabLst>
            </a:pPr>
            <a:r>
              <a:rPr lang="en-US" b="0" dirty="0">
                <a:solidFill>
                  <a:srgbClr val="033660"/>
                </a:solidFill>
              </a:rPr>
              <a:t>Risks are Typically Most Effectively </a:t>
            </a:r>
            <a:br>
              <a:rPr lang="en-US" b="0" dirty="0">
                <a:solidFill>
                  <a:srgbClr val="033660"/>
                </a:solidFill>
              </a:rPr>
            </a:br>
            <a:r>
              <a:rPr lang="en-US" b="0" dirty="0">
                <a:solidFill>
                  <a:srgbClr val="033660"/>
                </a:solidFill>
              </a:rPr>
              <a:t>Mitigated by Integrated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630E62-4B3D-1486-FEB7-A765FA8E2E98}"/>
              </a:ext>
            </a:extLst>
          </p:cNvPr>
          <p:cNvSpPr/>
          <p:nvPr/>
        </p:nvSpPr>
        <p:spPr>
          <a:xfrm>
            <a:off x="766622" y="3390596"/>
            <a:ext cx="4555053" cy="933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600"/>
              </a:spcBef>
            </a:pPr>
            <a:r>
              <a:rPr lang="en-US" sz="1800" b="0" dirty="0">
                <a:solidFill>
                  <a:srgbClr val="033660"/>
                </a:solidFill>
              </a:rPr>
              <a:t>People</a:t>
            </a:r>
            <a:r>
              <a:rPr lang="en-US" dirty="0">
                <a:solidFill>
                  <a:srgbClr val="033660"/>
                </a:solidFill>
              </a:rPr>
              <a:t> +</a:t>
            </a:r>
            <a:r>
              <a:rPr lang="en-US" sz="1800" b="0" dirty="0">
                <a:solidFill>
                  <a:srgbClr val="033660"/>
                </a:solidFill>
              </a:rPr>
              <a:t> Process</a:t>
            </a:r>
            <a:r>
              <a:rPr lang="en-US" dirty="0">
                <a:solidFill>
                  <a:srgbClr val="033660"/>
                </a:solidFill>
              </a:rPr>
              <a:t> +</a:t>
            </a:r>
            <a:r>
              <a:rPr lang="en-US" sz="1800" b="0" dirty="0">
                <a:solidFill>
                  <a:srgbClr val="033660"/>
                </a:solidFill>
              </a:rPr>
              <a:t>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F5A40-9874-78FF-1016-2DA21B52DBAF}"/>
              </a:ext>
            </a:extLst>
          </p:cNvPr>
          <p:cNvSpPr/>
          <p:nvPr/>
        </p:nvSpPr>
        <p:spPr>
          <a:xfrm>
            <a:off x="766622" y="4712076"/>
            <a:ext cx="4555053" cy="933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33660"/>
                </a:solidFill>
              </a:rPr>
              <a:t>Which </a:t>
            </a:r>
            <a:r>
              <a:rPr lang="en-US" sz="1800" b="0" dirty="0">
                <a:solidFill>
                  <a:srgbClr val="033660"/>
                </a:solidFill>
              </a:rPr>
              <a:t>risk?</a:t>
            </a:r>
            <a:r>
              <a:rPr lang="en-US" dirty="0">
                <a:solidFill>
                  <a:srgbClr val="033660"/>
                </a:solidFill>
              </a:rPr>
              <a:t> </a:t>
            </a:r>
            <a:r>
              <a:rPr lang="en-US" sz="1800" b="0" dirty="0">
                <a:solidFill>
                  <a:srgbClr val="033660"/>
                </a:solidFill>
              </a:rPr>
              <a:t> Which control?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25479-0180-EC08-D3ED-2E11096E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r>
              <a:rPr lang="en-US" dirty="0"/>
              <a:t>One Size Does Not Fit 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1EA9A-1D36-DD9A-E755-BD786347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28" y="1277345"/>
            <a:ext cx="6690489" cy="493325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540F1-7F7F-4474-CE62-E60BE84E3FBD}"/>
              </a:ext>
            </a:extLst>
          </p:cNvPr>
          <p:cNvCxnSpPr/>
          <p:nvPr/>
        </p:nvCxnSpPr>
        <p:spPr>
          <a:xfrm>
            <a:off x="5006107" y="2082256"/>
            <a:ext cx="0" cy="789529"/>
          </a:xfrm>
          <a:prstGeom prst="line">
            <a:avLst/>
          </a:prstGeom>
          <a:ln w="38100">
            <a:solidFill>
              <a:srgbClr val="008B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4F8D9F-0A78-CCDE-BA9C-4871F6E8630B}"/>
              </a:ext>
            </a:extLst>
          </p:cNvPr>
          <p:cNvCxnSpPr/>
          <p:nvPr/>
        </p:nvCxnSpPr>
        <p:spPr>
          <a:xfrm>
            <a:off x="5015347" y="3460413"/>
            <a:ext cx="0" cy="789529"/>
          </a:xfrm>
          <a:prstGeom prst="line">
            <a:avLst/>
          </a:prstGeom>
          <a:ln w="38100">
            <a:solidFill>
              <a:srgbClr val="008B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F85407-2E40-BAE2-D876-EF3A0CF91EFD}"/>
              </a:ext>
            </a:extLst>
          </p:cNvPr>
          <p:cNvCxnSpPr/>
          <p:nvPr/>
        </p:nvCxnSpPr>
        <p:spPr>
          <a:xfrm>
            <a:off x="5010725" y="4783928"/>
            <a:ext cx="0" cy="789529"/>
          </a:xfrm>
          <a:prstGeom prst="line">
            <a:avLst/>
          </a:prstGeom>
          <a:ln w="38100">
            <a:solidFill>
              <a:srgbClr val="008B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2B9844-51DC-E3BF-5ED3-BF33E0F9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978041"/>
              </p:ext>
            </p:extLst>
          </p:nvPr>
        </p:nvGraphicFramePr>
        <p:xfrm>
          <a:off x="0" y="1276234"/>
          <a:ext cx="12192000" cy="456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02119453"/>
                    </a:ext>
                  </a:extLst>
                </a:gridCol>
                <a:gridCol w="1015999">
                  <a:extLst>
                    <a:ext uri="{9D8B030D-6E8A-4147-A177-3AD203B41FA5}">
                      <a16:colId xmlns:a16="http://schemas.microsoft.com/office/drawing/2014/main" val="524020351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2884809783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2290558424"/>
                    </a:ext>
                  </a:extLst>
                </a:gridCol>
                <a:gridCol w="1015999">
                  <a:extLst>
                    <a:ext uri="{9D8B030D-6E8A-4147-A177-3AD203B41FA5}">
                      <a16:colId xmlns:a16="http://schemas.microsoft.com/office/drawing/2014/main" val="395411087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72742527"/>
                    </a:ext>
                  </a:extLst>
                </a:gridCol>
              </a:tblGrid>
              <a:tr h="228442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Deter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Make asset a less attractive target.   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182880" marB="182880" anchor="b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Control Access 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Keep the asset out of reach. </a:t>
                      </a:r>
                      <a:endParaRPr lang="en-CA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182880" marB="18288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Detect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Discover a harmful event happening.</a:t>
                      </a:r>
                    </a:p>
                  </a:txBody>
                  <a:tcPr marT="182880" marB="18288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85750"/>
                  </a:ext>
                </a:extLst>
              </a:tr>
              <a:tr h="22844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Delay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Slow progress or impact.</a:t>
                      </a:r>
                    </a:p>
                  </a:txBody>
                  <a:tcPr marT="182880" marB="182880" anchor="b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Assess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Identify needed action.</a:t>
                      </a:r>
                    </a:p>
                  </a:txBody>
                  <a:tcPr marT="182880" marB="18288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Respond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Interrupt or reduce impact.</a:t>
                      </a:r>
                    </a:p>
                  </a:txBody>
                  <a:tcPr marT="182880" marB="18288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Record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For incident for follow-up.</a:t>
                      </a:r>
                    </a:p>
                  </a:txBody>
                  <a:tcPr marT="182880" marB="18288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80392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F4AC0C4-E342-7260-D08D-0EECFF54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Functions of Countermeasures and Controls</a:t>
            </a:r>
            <a:br>
              <a:rPr lang="en-US" dirty="0"/>
            </a:br>
            <a:endParaRPr lang="en-US" dirty="0"/>
          </a:p>
        </p:txBody>
      </p:sp>
      <p:pic>
        <p:nvPicPr>
          <p:cNvPr id="1032" name="Picture 8" descr="Icon&#10;&#10;Description automatically generated">
            <a:extLst>
              <a:ext uri="{FF2B5EF4-FFF2-40B4-BE49-F238E27FC236}">
                <a16:creationId xmlns:a16="http://schemas.microsoft.com/office/drawing/2014/main" id="{B9F58B0B-C483-C8F4-E9F2-5246C4CC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40" y="3770654"/>
            <a:ext cx="79230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con&#10;&#10;Description automatically generated">
            <a:extLst>
              <a:ext uri="{FF2B5EF4-FFF2-40B4-BE49-F238E27FC236}">
                <a16:creationId xmlns:a16="http://schemas.microsoft.com/office/drawing/2014/main" id="{AE2D7D22-44FF-04E1-9ECA-64F1EEBB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25" y="1433739"/>
            <a:ext cx="81174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&#10;&#10;Description automatically generated">
            <a:extLst>
              <a:ext uri="{FF2B5EF4-FFF2-40B4-BE49-F238E27FC236}">
                <a16:creationId xmlns:a16="http://schemas.microsoft.com/office/drawing/2014/main" id="{CE9A7007-B05B-48F8-4B33-79208BD9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959" y="1443239"/>
            <a:ext cx="109853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con&#10;&#10;Description automatically generated">
            <a:extLst>
              <a:ext uri="{FF2B5EF4-FFF2-40B4-BE49-F238E27FC236}">
                <a16:creationId xmlns:a16="http://schemas.microsoft.com/office/drawing/2014/main" id="{9CD645B8-B85D-DF9C-FB97-2A0EDF05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3" y="3770654"/>
            <a:ext cx="92840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n&#10;&#10;Description automatically generated">
            <a:extLst>
              <a:ext uri="{FF2B5EF4-FFF2-40B4-BE49-F238E27FC236}">
                <a16:creationId xmlns:a16="http://schemas.microsoft.com/office/drawing/2014/main" id="{086F235A-0D1A-8AED-2A9E-ECB468B6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75" y="3837856"/>
            <a:ext cx="109853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con&#10;&#10;Description automatically generated">
            <a:extLst>
              <a:ext uri="{FF2B5EF4-FFF2-40B4-BE49-F238E27FC236}">
                <a16:creationId xmlns:a16="http://schemas.microsoft.com/office/drawing/2014/main" id="{015A0448-B054-47EF-FDE1-3133CAC1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41" y="3837856"/>
            <a:ext cx="110341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&#10;&#10;Description automatically generated">
            <a:extLst>
              <a:ext uri="{FF2B5EF4-FFF2-40B4-BE49-F238E27FC236}">
                <a16:creationId xmlns:a16="http://schemas.microsoft.com/office/drawing/2014/main" id="{06456737-D61F-D59E-3133-30B11743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06" y="1433739"/>
            <a:ext cx="109853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0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6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Align the Threat to Be Mitigated to the Best Effect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532260-870F-787E-0084-981A5A4C300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20068984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358008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Threat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High Impact Security Effects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45178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9C8D1F1-CF26-C99F-1201-775D2C398D1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69967247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54504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Destruction/Vandalism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Detect,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1125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686187-EBE4-38BC-156C-8557BD0C72C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46062776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7769195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Individual Accidents/Injury/Death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35159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47D328-D73F-6559-FA2E-68B2AC24882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21861267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0366095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Non-Weather Disaster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Detect, 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1598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37910F-A767-01FE-5C8B-C7DEF1F9573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37273892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8374581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Severe Weather Disaster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Detect, 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88628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99E68F-97BC-8FB1-D0A8-95AFAD6E046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63696369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868667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Pandemic/Epidemic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Detect, 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651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F6AD86-82D7-CAE0-7AA2-D0B968D07FC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68269310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43673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Facility Fire/Industrial Accident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Detect, 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39134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BD2E407-45DA-D5B4-F128-33C5E938F08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94517758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167521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Loitering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91136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2091AA-C6F1-D2B9-7615-7AA1AE4B646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1343813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463608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Trespassing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5272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0D79D9-43B3-C7DB-6371-3D0C6589FED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62455010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9645048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Civil Unrest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Delay,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5157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49B9B8-9FC8-6D77-C495-5227AD21AA7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92195710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725459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Demonstrations/Protests/Strikes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2038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A96C79E-7421-428F-6C89-C91FBAEA147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81055720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7424075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Local Violence (Drugs/Weapons)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Delay, Respond, Communicate,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9221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642381B-8BB7-69E4-021C-DFA36565D46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1771118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053471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Burglary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Delay,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9126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456A28D-5D36-708D-C100-07DB502C340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51863586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010406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Motor Vehicle Theft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6020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603755F-0CE9-4032-A5E6-103115FAD1B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91395151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563537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Theft of Property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5072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D3F742-3165-C1E1-18BC-601DC2CAD67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60630156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966334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Theft/Denial of Information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350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AA3E314-2A8E-86EB-F834-8FAEA0F4C1A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415403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17570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Counterfeiting/Forgery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08068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29913BC-9732-35A4-F87F-DC1AEEB00F84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09109006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04839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Bribery/Espionage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Respond, Communicate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37743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7EE8BAF-CCE7-4BA4-7A65-9112EE099B8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61775191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6392694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Illegal Use of Company Property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97567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FC12207-33AB-78DE-3D13-4518B273BBBC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681254"/>
          <a:ext cx="10515600" cy="6400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47646032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946256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Assault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Deter, Control Access, Detect, Delay,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78310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5AC23D2-3107-98B5-234B-93391CAF06A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63768453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9404371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Bomb Threat/Bombing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25508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F080CB6-0AA4-FEB4-ECA4-4B74E7FB25B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53472388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485256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Homicide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Delay,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200258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AC5DF68-53A8-370F-E4D1-3C264031EAA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41462661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670061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Sexual Assault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 Access, Detect, Respond, Record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596819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CFF0993-096C-E60A-92F3-C2554EB6A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494608"/>
              </p:ext>
            </p:extLst>
          </p:nvPr>
        </p:nvGraphicFramePr>
        <p:xfrm>
          <a:off x="2388338" y="1844834"/>
          <a:ext cx="7415323" cy="43129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784298">
                  <a:extLst>
                    <a:ext uri="{9D8B030D-6E8A-4147-A177-3AD203B41FA5}">
                      <a16:colId xmlns:a16="http://schemas.microsoft.com/office/drawing/2014/main" val="727556521"/>
                    </a:ext>
                  </a:extLst>
                </a:gridCol>
                <a:gridCol w="4631025">
                  <a:extLst>
                    <a:ext uri="{9D8B030D-6E8A-4147-A177-3AD203B41FA5}">
                      <a16:colId xmlns:a16="http://schemas.microsoft.com/office/drawing/2014/main" val="61849364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Threat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Highest Impact Security Effects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2674756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Destruction/Vandalism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Detect,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704048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Loitering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051148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Trespassing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Detect,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147759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Civil Unrest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Control Access, Detect, Delay,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132651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Demonstrations/Protests/Strikes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Control Access, Detect, Respond, Communicate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7399961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Local Violence (Drugs/Weapons)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Detect, Delay, Respond, Communicate,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2504005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Burglary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Detect, Delay,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157086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Theft of Property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Detect,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8618331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Counterfeiting/Forgery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Control Access, Detect,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6489805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Bribery/Espionage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Control Access, Detect, Respond, Communicate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732376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Illegal Use of Company Property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Control Access, Detect,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9397784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Assault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Detect, Delay,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061649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Homicide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Control Access, Detect, Delay,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6554207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Robbery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Deter, Control Access, Detect, Delay, Respond, Record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50340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Workplace Violence (Mass/Lethal)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Control Access, Detect, Respond, Record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858981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5E0DFAA-C70E-9483-7BE6-A62EF31FBB91}"/>
              </a:ext>
            </a:extLst>
          </p:cNvPr>
          <p:cNvSpPr txBox="1"/>
          <p:nvPr/>
        </p:nvSpPr>
        <p:spPr>
          <a:xfrm>
            <a:off x="287521" y="6123543"/>
            <a:ext cx="15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*Example List</a:t>
            </a:r>
          </a:p>
        </p:txBody>
      </p:sp>
    </p:spTree>
    <p:extLst>
      <p:ext uri="{BB962C8B-B14F-4D97-AF65-F5344CB8AC3E}">
        <p14:creationId xmlns:p14="http://schemas.microsoft.com/office/powerpoint/2010/main" val="25538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20151" y="2518966"/>
            <a:ext cx="5672333" cy="2719990"/>
            <a:chOff x="0" y="0"/>
            <a:chExt cx="6741304" cy="30338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41304" cy="3033896"/>
            </a:xfrm>
            <a:custGeom>
              <a:avLst/>
              <a:gdLst/>
              <a:ahLst/>
              <a:cxnLst/>
              <a:rect l="l" t="t" r="r" b="b"/>
              <a:pathLst>
                <a:path w="6741304" h="3033896">
                  <a:moveTo>
                    <a:pt x="496570" y="0"/>
                  </a:moveTo>
                  <a:lnTo>
                    <a:pt x="496570" y="3033896"/>
                  </a:lnTo>
                  <a:lnTo>
                    <a:pt x="4995054" y="3033896"/>
                  </a:lnTo>
                  <a:lnTo>
                    <a:pt x="4995054" y="0"/>
                  </a:lnTo>
                  <a:cubicBezTo>
                    <a:pt x="4995054" y="0"/>
                    <a:pt x="496570" y="0"/>
                    <a:pt x="496570" y="0"/>
                  </a:cubicBezTo>
                  <a:close/>
                  <a:moveTo>
                    <a:pt x="5491624" y="485006"/>
                  </a:moveTo>
                  <a:lnTo>
                    <a:pt x="5491624" y="455887"/>
                  </a:lnTo>
                  <a:cubicBezTo>
                    <a:pt x="5491624" y="222250"/>
                    <a:pt x="5269374" y="0"/>
                    <a:pt x="4995054" y="0"/>
                  </a:cubicBezTo>
                  <a:lnTo>
                    <a:pt x="4995054" y="3033896"/>
                  </a:lnTo>
                  <a:cubicBezTo>
                    <a:pt x="5269374" y="3033896"/>
                    <a:pt x="5491624" y="2811646"/>
                    <a:pt x="5491624" y="2537326"/>
                  </a:cubicBezTo>
                  <a:lnTo>
                    <a:pt x="5491624" y="957446"/>
                  </a:lnTo>
                  <a:cubicBezTo>
                    <a:pt x="5999624" y="972686"/>
                    <a:pt x="6503814" y="948556"/>
                    <a:pt x="6741304" y="991736"/>
                  </a:cubicBezTo>
                  <a:cubicBezTo>
                    <a:pt x="6337444" y="805046"/>
                    <a:pt x="5903104" y="669156"/>
                    <a:pt x="5491624" y="485006"/>
                  </a:cubicBezTo>
                  <a:close/>
                  <a:moveTo>
                    <a:pt x="0" y="455887"/>
                  </a:moveTo>
                  <a:lnTo>
                    <a:pt x="0" y="2537326"/>
                  </a:lnTo>
                  <a:cubicBezTo>
                    <a:pt x="0" y="2811646"/>
                    <a:pt x="222250" y="3033896"/>
                    <a:pt x="496570" y="3033896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558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05763" y="2433032"/>
            <a:ext cx="5500465" cy="2719990"/>
            <a:chOff x="606047" y="1"/>
            <a:chExt cx="6135256" cy="3033896"/>
          </a:xfrm>
        </p:grpSpPr>
        <p:sp>
          <p:nvSpPr>
            <p:cNvPr id="5" name="Freeform 5"/>
            <p:cNvSpPr/>
            <p:nvPr/>
          </p:nvSpPr>
          <p:spPr>
            <a:xfrm>
              <a:off x="606047" y="1"/>
              <a:ext cx="6135256" cy="3033896"/>
            </a:xfrm>
            <a:custGeom>
              <a:avLst/>
              <a:gdLst/>
              <a:ahLst/>
              <a:cxnLst/>
              <a:rect l="l" t="t" r="r" b="b"/>
              <a:pathLst>
                <a:path w="6741304" h="3033896">
                  <a:moveTo>
                    <a:pt x="496570" y="0"/>
                  </a:moveTo>
                  <a:lnTo>
                    <a:pt x="496570" y="3033896"/>
                  </a:lnTo>
                  <a:lnTo>
                    <a:pt x="4995054" y="3033896"/>
                  </a:lnTo>
                  <a:lnTo>
                    <a:pt x="4995054" y="0"/>
                  </a:lnTo>
                  <a:cubicBezTo>
                    <a:pt x="4995054" y="0"/>
                    <a:pt x="496570" y="0"/>
                    <a:pt x="496570" y="0"/>
                  </a:cubicBezTo>
                  <a:close/>
                  <a:moveTo>
                    <a:pt x="5491624" y="485006"/>
                  </a:moveTo>
                  <a:lnTo>
                    <a:pt x="5491624" y="455887"/>
                  </a:lnTo>
                  <a:cubicBezTo>
                    <a:pt x="5491624" y="222250"/>
                    <a:pt x="5269374" y="0"/>
                    <a:pt x="4995054" y="0"/>
                  </a:cubicBezTo>
                  <a:lnTo>
                    <a:pt x="4995054" y="3033896"/>
                  </a:lnTo>
                  <a:cubicBezTo>
                    <a:pt x="5269374" y="3033896"/>
                    <a:pt x="5491624" y="2811646"/>
                    <a:pt x="5491624" y="2537326"/>
                  </a:cubicBezTo>
                  <a:lnTo>
                    <a:pt x="5491624" y="957446"/>
                  </a:lnTo>
                  <a:cubicBezTo>
                    <a:pt x="5999624" y="972686"/>
                    <a:pt x="6503814" y="948556"/>
                    <a:pt x="6741304" y="991736"/>
                  </a:cubicBezTo>
                  <a:cubicBezTo>
                    <a:pt x="6337444" y="805046"/>
                    <a:pt x="5903104" y="669156"/>
                    <a:pt x="5491624" y="485006"/>
                  </a:cubicBezTo>
                  <a:close/>
                  <a:moveTo>
                    <a:pt x="0" y="455887"/>
                  </a:moveTo>
                  <a:lnTo>
                    <a:pt x="0" y="2537326"/>
                  </a:lnTo>
                  <a:cubicBezTo>
                    <a:pt x="0" y="2811646"/>
                    <a:pt x="222250" y="3033896"/>
                    <a:pt x="496570" y="3033896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558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 dirty="0">
                <a:latin typeface="Arial"/>
                <a:cs typeface="Arial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142997"/>
            <a:ext cx="12192000" cy="3714747"/>
            <a:chOff x="0" y="0"/>
            <a:chExt cx="5003634" cy="1760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03634" cy="1760804"/>
            </a:xfrm>
            <a:custGeom>
              <a:avLst/>
              <a:gdLst/>
              <a:ahLst/>
              <a:cxnLst/>
              <a:rect l="l" t="t" r="r" b="b"/>
              <a:pathLst>
                <a:path w="5003634" h="1760804">
                  <a:moveTo>
                    <a:pt x="0" y="0"/>
                  </a:moveTo>
                  <a:lnTo>
                    <a:pt x="5003634" y="0"/>
                  </a:lnTo>
                  <a:lnTo>
                    <a:pt x="5003634" y="1760804"/>
                  </a:lnTo>
                  <a:lnTo>
                    <a:pt x="0" y="1760804"/>
                  </a:lnTo>
                  <a:close/>
                </a:path>
              </a:pathLst>
            </a:custGeom>
            <a:solidFill>
              <a:srgbClr val="203965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-1142997"/>
            <a:ext cx="12192000" cy="3714747"/>
          </a:xfrm>
          <a:custGeom>
            <a:avLst/>
            <a:gdLst/>
            <a:ahLst/>
            <a:cxnLst/>
            <a:rect l="l" t="t" r="r" b="b"/>
            <a:pathLst>
              <a:path w="9753600" h="3432341">
                <a:moveTo>
                  <a:pt x="0" y="0"/>
                </a:moveTo>
                <a:lnTo>
                  <a:pt x="9753600" y="0"/>
                </a:lnTo>
                <a:lnTo>
                  <a:pt x="9753600" y="3432341"/>
                </a:lnTo>
                <a:lnTo>
                  <a:pt x="0" y="3432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30037" b="-59289"/>
            </a:stretch>
          </a:blipFill>
        </p:spPr>
        <p:txBody>
          <a:bodyPr/>
          <a:lstStyle/>
          <a:p>
            <a:endParaRPr lang="en-CA" sz="2250">
              <a:latin typeface="Arial"/>
              <a:cs typeface="Arial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27308" y="2158719"/>
            <a:ext cx="1977415" cy="197741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52754" y="1493082"/>
            <a:ext cx="1977415" cy="19774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540691" y="1571625"/>
            <a:ext cx="1830608" cy="18306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660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39250" y="1571625"/>
            <a:ext cx="1830608" cy="1830608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660"/>
            </a:solidFill>
          </p:spPr>
          <p:txBody>
            <a:bodyPr/>
            <a:lstStyle/>
            <a:p>
              <a:endParaRPr lang="en-CA" sz="2250" dirty="0">
                <a:latin typeface="Arial"/>
                <a:cs typeface="Arial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27196" y="3666631"/>
            <a:ext cx="1890698" cy="30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2063" dirty="0">
                <a:solidFill>
                  <a:srgbClr val="203965"/>
                </a:solidFill>
                <a:latin typeface="Arial"/>
                <a:ea typeface="Arial MT Pro 1"/>
                <a:cs typeface="Arial"/>
                <a:sym typeface="Arial MT Pro 1"/>
              </a:rPr>
              <a:t>Detect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7308" y="3989327"/>
            <a:ext cx="2261986" cy="210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Intelligence and Awareness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Video Surveillance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Identity Based Access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AI and Analytics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Humans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847188" y="3666631"/>
            <a:ext cx="1910948" cy="30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2063" dirty="0">
                <a:solidFill>
                  <a:schemeClr val="bg1"/>
                </a:solidFill>
                <a:latin typeface="Arial"/>
                <a:ea typeface="Arial MT Pro 1"/>
                <a:cs typeface="Arial"/>
                <a:sym typeface="Arial MT Pro 1"/>
              </a:rPr>
              <a:t>Respond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13875" y="3989327"/>
            <a:ext cx="2261986" cy="206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Advance Planning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Training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Supporting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Infrastructure</a:t>
            </a:r>
          </a:p>
          <a:p>
            <a:pPr marL="377814" lvl="1" indent="-188906">
              <a:lnSpc>
                <a:spcPts val="2798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Humans</a:t>
            </a:r>
          </a:p>
          <a:p>
            <a:pPr>
              <a:lnSpc>
                <a:spcPts val="2400"/>
              </a:lnSpc>
            </a:pPr>
            <a:endParaRPr lang="en-US" sz="1500" dirty="0">
              <a:solidFill>
                <a:schemeClr val="bg1"/>
              </a:solidFill>
              <a:latin typeface="Arial"/>
              <a:ea typeface="Arial MT Pro 2"/>
              <a:cs typeface="Arial"/>
              <a:sym typeface="Arial MT Pro 2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567178" y="3666630"/>
            <a:ext cx="2107621" cy="30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2063">
                <a:solidFill>
                  <a:srgbClr val="203965"/>
                </a:solidFill>
                <a:latin typeface="Arial"/>
                <a:ea typeface="Arial MT Pro 1"/>
                <a:cs typeface="Arial"/>
                <a:sym typeface="Arial MT Pro 1"/>
              </a:rPr>
              <a:t>Control Access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52754" y="3993811"/>
            <a:ext cx="2107621" cy="242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Physical Barriers</a:t>
            </a:r>
          </a:p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Access Control Technology</a:t>
            </a:r>
          </a:p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Automation (Lock-down)</a:t>
            </a:r>
          </a:p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 MT Pro 2"/>
                <a:cs typeface="Arial"/>
                <a:sym typeface="Arial MT Pro 2"/>
              </a:rPr>
              <a:t>Humans</a:t>
            </a:r>
          </a:p>
          <a:p>
            <a:pPr algn="ctr">
              <a:lnSpc>
                <a:spcPts val="2400"/>
              </a:lnSpc>
            </a:pPr>
            <a:endParaRPr lang="en-US" sz="1500" dirty="0">
              <a:solidFill>
                <a:srgbClr val="000000"/>
              </a:solidFill>
              <a:latin typeface="Arial"/>
              <a:ea typeface="Arial MT Pro 2"/>
              <a:cs typeface="Arial"/>
              <a:sym typeface="Arial MT Pro 2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360571" y="3666631"/>
            <a:ext cx="1890698" cy="30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2063" dirty="0">
                <a:solidFill>
                  <a:schemeClr val="bg1"/>
                </a:solidFill>
                <a:latin typeface="Arial"/>
                <a:ea typeface="Arial MT Pro 1"/>
                <a:cs typeface="Arial"/>
                <a:sym typeface="Arial MT Pro 1"/>
              </a:rPr>
              <a:t>Delay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224180" y="3989327"/>
            <a:ext cx="2107621" cy="171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Physical Barriers</a:t>
            </a:r>
          </a:p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Rapid / Mobile Deployment</a:t>
            </a:r>
          </a:p>
          <a:p>
            <a:pPr marL="377817" lvl="1" indent="-188908">
              <a:lnSpc>
                <a:spcPts val="2800"/>
              </a:lnSpc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/>
                <a:ea typeface="Arial MT Pro 2"/>
                <a:cs typeface="Arial"/>
                <a:sym typeface="Arial MT Pro 2"/>
              </a:rPr>
              <a:t>Humans</a:t>
            </a:r>
          </a:p>
          <a:p>
            <a:pPr algn="ctr">
              <a:lnSpc>
                <a:spcPts val="2400"/>
              </a:lnSpc>
            </a:pPr>
            <a:endParaRPr lang="en-US" sz="1500" dirty="0">
              <a:solidFill>
                <a:schemeClr val="bg1"/>
              </a:solidFill>
              <a:latin typeface="Arial"/>
              <a:ea typeface="Arial MT Pro 2"/>
              <a:cs typeface="Arial"/>
              <a:sym typeface="Arial MT Pro 2"/>
            </a:endParaRPr>
          </a:p>
        </p:txBody>
      </p:sp>
      <p:grpSp>
        <p:nvGrpSpPr>
          <p:cNvPr id="37" name="Group 17">
            <a:extLst>
              <a:ext uri="{FF2B5EF4-FFF2-40B4-BE49-F238E27FC236}">
                <a16:creationId xmlns:a16="http://schemas.microsoft.com/office/drawing/2014/main" id="{0E2C8FB5-DD64-3954-992B-F4773CD4F884}"/>
              </a:ext>
            </a:extLst>
          </p:cNvPr>
          <p:cNvGrpSpPr/>
          <p:nvPr/>
        </p:nvGrpSpPr>
        <p:grpSpPr>
          <a:xfrm>
            <a:off x="9150777" y="1507428"/>
            <a:ext cx="1977415" cy="1977415"/>
            <a:chOff x="0" y="0"/>
            <a:chExt cx="6350000" cy="6350000"/>
          </a:xfrm>
        </p:grpSpPr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E97C1A44-4D51-D2B7-9998-989F7583159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pic>
        <p:nvPicPr>
          <p:cNvPr id="33" name="Picture 5" descr="Icon&#10;&#10;Description automatically generated">
            <a:extLst>
              <a:ext uri="{FF2B5EF4-FFF2-40B4-BE49-F238E27FC236}">
                <a16:creationId xmlns:a16="http://schemas.microsoft.com/office/drawing/2014/main" id="{95830AEB-E56D-F727-6C26-573E5E29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599" y="1924437"/>
            <a:ext cx="913772" cy="11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Icon&#10;&#10;Description automatically generated">
            <a:extLst>
              <a:ext uri="{FF2B5EF4-FFF2-40B4-BE49-F238E27FC236}">
                <a16:creationId xmlns:a16="http://schemas.microsoft.com/office/drawing/2014/main" id="{34778E53-7582-10F3-57E2-85BA9729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61" y="1811718"/>
            <a:ext cx="834668" cy="117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7">
            <a:extLst>
              <a:ext uri="{FF2B5EF4-FFF2-40B4-BE49-F238E27FC236}">
                <a16:creationId xmlns:a16="http://schemas.microsoft.com/office/drawing/2014/main" id="{F8920334-DA68-9468-8627-476276490919}"/>
              </a:ext>
            </a:extLst>
          </p:cNvPr>
          <p:cNvGrpSpPr/>
          <p:nvPr/>
        </p:nvGrpSpPr>
        <p:grpSpPr>
          <a:xfrm>
            <a:off x="3755071" y="1507428"/>
            <a:ext cx="1977415" cy="1977415"/>
            <a:chOff x="0" y="0"/>
            <a:chExt cx="6350000" cy="6350000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E32F6CC0-7D78-EB9D-BFB3-BA2CF3AD2F8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20701" y="1571625"/>
            <a:ext cx="1830608" cy="183060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660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pic>
        <p:nvPicPr>
          <p:cNvPr id="35" name="Picture 7" descr="Icon&#10;&#10;Description automatically generated">
            <a:extLst>
              <a:ext uri="{FF2B5EF4-FFF2-40B4-BE49-F238E27FC236}">
                <a16:creationId xmlns:a16="http://schemas.microsoft.com/office/drawing/2014/main" id="{2B7AAAD5-245F-8B9F-B630-434C6FB5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70" y="1972514"/>
            <a:ext cx="992897" cy="10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17">
            <a:extLst>
              <a:ext uri="{FF2B5EF4-FFF2-40B4-BE49-F238E27FC236}">
                <a16:creationId xmlns:a16="http://schemas.microsoft.com/office/drawing/2014/main" id="{55C9846E-12ED-6BCB-E14C-E0104E7863BA}"/>
              </a:ext>
            </a:extLst>
          </p:cNvPr>
          <p:cNvGrpSpPr/>
          <p:nvPr/>
        </p:nvGrpSpPr>
        <p:grpSpPr>
          <a:xfrm>
            <a:off x="1041128" y="1538230"/>
            <a:ext cx="1977415" cy="1977415"/>
            <a:chOff x="0" y="0"/>
            <a:chExt cx="6350000" cy="6350000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DD3BC2F-3234-E896-F205-F41BF76A392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4532" y="1611634"/>
            <a:ext cx="1830608" cy="1830608"/>
            <a:chOff x="0" y="31938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31938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660"/>
            </a:solidFill>
          </p:spPr>
          <p:txBody>
            <a:bodyPr/>
            <a:lstStyle/>
            <a:p>
              <a:endParaRPr lang="en-CA" sz="2250">
                <a:latin typeface="Arial"/>
                <a:cs typeface="Arial"/>
              </a:endParaRPr>
            </a:p>
          </p:txBody>
        </p:sp>
      </p:grpSp>
      <p:pic>
        <p:nvPicPr>
          <p:cNvPr id="36" name="Picture 4" descr="Icon&#10;&#10;Description automatically generated">
            <a:extLst>
              <a:ext uri="{FF2B5EF4-FFF2-40B4-BE49-F238E27FC236}">
                <a16:creationId xmlns:a16="http://schemas.microsoft.com/office/drawing/2014/main" id="{76F89764-323B-8DCB-7ECA-E8E44162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92" y="1924437"/>
            <a:ext cx="972089" cy="10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eform 20">
            <a:extLst>
              <a:ext uri="{FF2B5EF4-FFF2-40B4-BE49-F238E27FC236}">
                <a16:creationId xmlns:a16="http://schemas.microsoft.com/office/drawing/2014/main" id="{1CFA336C-57AF-D59C-E846-1B54E3201D2D}"/>
              </a:ext>
            </a:extLst>
          </p:cNvPr>
          <p:cNvSpPr/>
          <p:nvPr/>
        </p:nvSpPr>
        <p:spPr>
          <a:xfrm>
            <a:off x="9224180" y="1580831"/>
            <a:ext cx="1830608" cy="1830608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3660"/>
          </a:solidFill>
        </p:spPr>
        <p:txBody>
          <a:bodyPr/>
          <a:lstStyle/>
          <a:p>
            <a:endParaRPr lang="en-CA" sz="2250">
              <a:latin typeface="Arial"/>
              <a:cs typeface="Arial"/>
            </a:endParaRPr>
          </a:p>
        </p:txBody>
      </p:sp>
      <p:pic>
        <p:nvPicPr>
          <p:cNvPr id="40" name="Picture 5" descr="Icon&#10;&#10;Description automatically generated">
            <a:extLst>
              <a:ext uri="{FF2B5EF4-FFF2-40B4-BE49-F238E27FC236}">
                <a16:creationId xmlns:a16="http://schemas.microsoft.com/office/drawing/2014/main" id="{79A2921B-EAC4-4AB8-67BA-63317DFF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291" y="1915096"/>
            <a:ext cx="912842" cy="11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04BACECF-9F57-6F6A-BDE2-C78386F910E0}"/>
              </a:ext>
            </a:extLst>
          </p:cNvPr>
          <p:cNvSpPr txBox="1">
            <a:spLocks/>
          </p:cNvSpPr>
          <p:nvPr/>
        </p:nvSpPr>
        <p:spPr>
          <a:xfrm>
            <a:off x="412750" y="412750"/>
            <a:ext cx="11366500" cy="759227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GB" altLang="en-GB" sz="3200" b="1" i="0" u="none" strike="noStrike" cap="none" spc="-1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Pick the Control that Provides the Effect You Want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2FC98-5714-4B06-B3C9-AF2663993CD8}"/>
</file>

<file path=customXml/itemProps3.xml><?xml version="1.0" encoding="utf-8"?>
<ds:datastoreItem xmlns:ds="http://schemas.openxmlformats.org/officeDocument/2006/customXml" ds:itemID="{3BB61F49-CDF6-456B-B537-AD233770390A}">
  <ds:schemaRefs>
    <ds:schemaRef ds:uri="205e6434-0814-40a8-9c4d-fb239fc2d4a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3f3ae2f8-ee4c-486b-9f52-cfe2b9d6c57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1204</Words>
  <Application>Microsoft Office PowerPoint</Application>
  <PresentationFormat>Widescreen</PresentationFormat>
  <Paragraphs>259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Aptos Narrow</vt:lpstr>
      <vt:lpstr>Arial</vt:lpstr>
      <vt:lpstr>Calibri</vt:lpstr>
      <vt:lpstr>Lato</vt:lpstr>
      <vt:lpstr>Office Theme</vt:lpstr>
      <vt:lpstr>Custom Design</vt:lpstr>
      <vt:lpstr>Security Risk and Return on Investment: Are You Looking at Just the Tip of the Iceberg?</vt:lpstr>
      <vt:lpstr>Introductions</vt:lpstr>
      <vt:lpstr>Agenda</vt:lpstr>
      <vt:lpstr>Risk-Led Security Design: Aligning Controls with Risks</vt:lpstr>
      <vt:lpstr>Risk-Led Planning Links Business Goals to Security Risk Mitigation</vt:lpstr>
      <vt:lpstr>One Size Does Not Fit All</vt:lpstr>
      <vt:lpstr>Functions of Countermeasures and Controls </vt:lpstr>
      <vt:lpstr>Align the Threat to Be Mitigated to the Best Effect</vt:lpstr>
      <vt:lpstr>PowerPoint Presentation</vt:lpstr>
      <vt:lpstr>Let’s Discuss!!</vt:lpstr>
      <vt:lpstr>Beyond Upfront Costs: Evaluating Long-Term Expenses</vt:lpstr>
      <vt:lpstr>PowerPoint Presentation</vt:lpstr>
      <vt:lpstr>Total cost of ownership (TCO)</vt:lpstr>
      <vt:lpstr>PowerPoint Presentation</vt:lpstr>
      <vt:lpstr>Some of the costs considered</vt:lpstr>
      <vt:lpstr>PowerPoint Presentation</vt:lpstr>
      <vt:lpstr>Where money is spent</vt:lpstr>
      <vt:lpstr>TCO – a platform for informed decisions</vt:lpstr>
      <vt:lpstr>Let’s Discuss</vt:lpstr>
      <vt:lpstr>Balancing People, Process, and Technology for Optimal ROI</vt:lpstr>
      <vt:lpstr>PowerPoint Presentation</vt:lpstr>
      <vt:lpstr>What Kinds of Efficiency Can Be Achieved?</vt:lpstr>
      <vt:lpstr>Big Picture ROI</vt:lpstr>
      <vt:lpstr>Let’s Discuss</vt:lpstr>
      <vt:lpstr>Q&amp;A /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Stange, Dana (RX-HBE)</cp:lastModifiedBy>
  <cp:revision>8</cp:revision>
  <dcterms:created xsi:type="dcterms:W3CDTF">2024-05-24T13:59:25Z</dcterms:created>
  <dcterms:modified xsi:type="dcterms:W3CDTF">2024-11-14T13:49:34Z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  <property fmtid="{D5CDD505-2E9C-101B-9397-08002B2CF9AE}" pid="4" name="MSIP_Label_7fd11082-4519-42f9-bf2b-ecb38f12dd8b_Enabled">
    <vt:lpwstr>true</vt:lpwstr>
  </property>
  <property fmtid="{D5CDD505-2E9C-101B-9397-08002B2CF9AE}" pid="5" name="MSIP_Label_7fd11082-4519-42f9-bf2b-ecb38f12dd8b_SetDate">
    <vt:lpwstr>2024-10-01T13:20:47Z</vt:lpwstr>
  </property>
  <property fmtid="{D5CDD505-2E9C-101B-9397-08002B2CF9AE}" pid="6" name="MSIP_Label_7fd11082-4519-42f9-bf2b-ecb38f12dd8b_Method">
    <vt:lpwstr>Standard</vt:lpwstr>
  </property>
  <property fmtid="{D5CDD505-2E9C-101B-9397-08002B2CF9AE}" pid="7" name="MSIP_Label_7fd11082-4519-42f9-bf2b-ecb38f12dd8b_Name">
    <vt:lpwstr>defa4170-0d19-0005-0004-bc88714345d2</vt:lpwstr>
  </property>
  <property fmtid="{D5CDD505-2E9C-101B-9397-08002B2CF9AE}" pid="8" name="MSIP_Label_7fd11082-4519-42f9-bf2b-ecb38f12dd8b_SiteId">
    <vt:lpwstr>6be7fdb9-34af-4f9c-997a-580d8eb4b9c5</vt:lpwstr>
  </property>
  <property fmtid="{D5CDD505-2E9C-101B-9397-08002B2CF9AE}" pid="9" name="MSIP_Label_7fd11082-4519-42f9-bf2b-ecb38f12dd8b_ActionId">
    <vt:lpwstr>e19ff446-87a6-4a89-abea-7bce49c025a8</vt:lpwstr>
  </property>
  <property fmtid="{D5CDD505-2E9C-101B-9397-08002B2CF9AE}" pid="10" name="MSIP_Label_7fd11082-4519-42f9-bf2b-ecb38f12dd8b_ContentBits">
    <vt:lpwstr>0</vt:lpwstr>
  </property>
  <property fmtid="{D5CDD505-2E9C-101B-9397-08002B2CF9AE}" pid="11" name="MSIP_Label_549ac42a-3eb4-4074-b885-aea26bd6241e_Enabled">
    <vt:lpwstr>true</vt:lpwstr>
  </property>
  <property fmtid="{D5CDD505-2E9C-101B-9397-08002B2CF9AE}" pid="12" name="MSIP_Label_549ac42a-3eb4-4074-b885-aea26bd6241e_SetDate">
    <vt:lpwstr>2024-11-14T13:49:11Z</vt:lpwstr>
  </property>
  <property fmtid="{D5CDD505-2E9C-101B-9397-08002B2CF9AE}" pid="13" name="MSIP_Label_549ac42a-3eb4-4074-b885-aea26bd6241e_Method">
    <vt:lpwstr>Standard</vt:lpwstr>
  </property>
  <property fmtid="{D5CDD505-2E9C-101B-9397-08002B2CF9AE}" pid="14" name="MSIP_Label_549ac42a-3eb4-4074-b885-aea26bd6241e_Name">
    <vt:lpwstr>General Business</vt:lpwstr>
  </property>
  <property fmtid="{D5CDD505-2E9C-101B-9397-08002B2CF9AE}" pid="15" name="MSIP_Label_549ac42a-3eb4-4074-b885-aea26bd6241e_SiteId">
    <vt:lpwstr>9274ee3f-9425-4109-a27f-9fb15c10675d</vt:lpwstr>
  </property>
  <property fmtid="{D5CDD505-2E9C-101B-9397-08002B2CF9AE}" pid="16" name="MSIP_Label_549ac42a-3eb4-4074-b885-aea26bd6241e_ActionId">
    <vt:lpwstr>95b29fa7-d294-475d-be57-3617f5ccab3d</vt:lpwstr>
  </property>
  <property fmtid="{D5CDD505-2E9C-101B-9397-08002B2CF9AE}" pid="17" name="MSIP_Label_549ac42a-3eb4-4074-b885-aea26bd6241e_ContentBits">
    <vt:lpwstr>0</vt:lpwstr>
  </property>
</Properties>
</file>