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92" r:id="rId5"/>
    <p:sldMasterId id="2147483666" r:id="rId6"/>
  </p:sldMasterIdLst>
  <p:notesMasterIdLst>
    <p:notesMasterId r:id="rId21"/>
  </p:notesMasterIdLst>
  <p:sldIdLst>
    <p:sldId id="276" r:id="rId7"/>
    <p:sldId id="287" r:id="rId8"/>
    <p:sldId id="280" r:id="rId9"/>
    <p:sldId id="279" r:id="rId10"/>
    <p:sldId id="278" r:id="rId11"/>
    <p:sldId id="281" r:id="rId12"/>
    <p:sldId id="282" r:id="rId13"/>
    <p:sldId id="283" r:id="rId14"/>
    <p:sldId id="284" r:id="rId15"/>
    <p:sldId id="285" r:id="rId16"/>
    <p:sldId id="289" r:id="rId17"/>
    <p:sldId id="286" r:id="rId18"/>
    <p:sldId id="288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12"/>
  </p:normalViewPr>
  <p:slideViewPr>
    <p:cSldViewPr snapToGrid="0">
      <p:cViewPr varScale="1">
        <p:scale>
          <a:sx n="105" d="100"/>
          <a:sy n="105" d="100"/>
        </p:scale>
        <p:origin x="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27754-7982-FB40-8AF5-0CF6C2E3025B}" type="datetimeFigureOut">
              <a:t>11/6/24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1FE9A9-1DB0-B64D-883C-974DBCF9C20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97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FE9A9-1DB0-B64D-883C-974DBCF9C2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002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FE9A9-1DB0-B64D-883C-974DBCF9C2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38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D9084-3A07-6438-DAEB-508B4761EB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7437" y="2679314"/>
            <a:ext cx="9337589" cy="1655762"/>
          </a:xfrm>
        </p:spPr>
        <p:txBody>
          <a:bodyPr anchor="b"/>
          <a:lstStyle>
            <a:lvl1pPr algn="l"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A425B9-1B88-5289-419D-E0E8AA7CB1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7437" y="4528794"/>
            <a:ext cx="5729417" cy="13777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296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474F8-C6FC-849E-1771-4258AEDB6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48276-BB15-4475-95D6-81D8D3635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EB68C-D0FD-06B9-3DC7-44DDBBD53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3947E-0819-AC4D-972C-E23C6FE1E25D}" type="datetimeFigureOut">
              <a:rPr lang="en-US" smtClean="0"/>
              <a:t>11/6/24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D9CFE-D920-5193-174D-DA974BEB4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53AB7-C871-7EF2-D592-1E0AC57D9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CAAE-7E7F-5B4E-94BF-28992AF91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58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7614F-A540-11F2-CB24-81B74A9D1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1CAE4-CBA5-9E6D-C67D-C31E5F1EA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AC2206-E33F-FBA9-7B00-57D7B1028A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92FD1B-0849-0576-F15D-005F20508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3947E-0819-AC4D-972C-E23C6FE1E25D}" type="datetimeFigureOut">
              <a:rPr lang="en-US" smtClean="0"/>
              <a:t>11/6/24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3723F8-7BEF-FC8B-A9D9-C033BE4F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581BA9-13AB-E41B-8212-8B6A50357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CAAE-7E7F-5B4E-94BF-28992AF91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21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A5A1F-69A5-5DDB-33CF-7BF6F3B64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1BE2A0-D607-46DC-91DF-36FE4B996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5D7D08-94B5-A88F-C8B3-BBC71B90A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AADC4-D0FF-FF08-CE17-5D7A6A2681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BFB62C-0B74-00E8-8F00-6F2E2642F8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7203CA-1EEE-7BD0-C068-0FF782ABF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3947E-0819-AC4D-972C-E23C6FE1E25D}" type="datetimeFigureOut">
              <a:rPr lang="en-US" smtClean="0"/>
              <a:t>11/6/24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0AF4BD-6319-50F5-429A-5B12BF390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CC9E3E-47B0-E5A8-7869-2C57F3B8B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CAAE-7E7F-5B4E-94BF-28992AF91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031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4BC36-D5F4-821C-73D5-4F095D243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F31551-1DB7-B4C7-1557-68E30DD96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3947E-0819-AC4D-972C-E23C6FE1E25D}" type="datetimeFigureOut">
              <a:rPr lang="en-US" smtClean="0"/>
              <a:t>11/6/24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63555-BDBF-ABA5-99C4-9029F7A7B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2ECF75-C9FE-9D30-13D6-4DBFAC38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CAAE-7E7F-5B4E-94BF-28992AF91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48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B7D9F9-2260-6D8C-7B56-E61E2ABA1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3947E-0819-AC4D-972C-E23C6FE1E25D}" type="datetimeFigureOut">
              <a:rPr lang="en-US" smtClean="0"/>
              <a:t>11/6/24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60B25D-7FD3-B8AC-B057-F90B6519C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4FFF7F-34A8-23C3-7F70-32644B198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CAAE-7E7F-5B4E-94BF-28992AF91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77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6E03C-BA4C-43BC-7044-E39909963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9FF10-7F2E-32E0-99E4-A326948EF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712E56-4329-4FBA-BEB6-46020A2F0A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3063A-9B8D-5EEE-7971-8E615EEB7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3947E-0819-AC4D-972C-E23C6FE1E25D}" type="datetimeFigureOut">
              <a:rPr lang="en-US" smtClean="0"/>
              <a:t>11/6/24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1883C7-D5B1-05B3-F82C-4F1BC1E12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B53CA6-9FD6-F75F-5310-CA78562D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CAAE-7E7F-5B4E-94BF-28992AF91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98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F83F3-DF14-7BC5-4476-4F252B38B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629CB7-63A3-8BBD-A481-7D22E9E136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45ADE-C1D1-C5A4-4D84-95EB35374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B5363-5CD4-A3EF-C34E-7D0E5EE5A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3947E-0819-AC4D-972C-E23C6FE1E25D}" type="datetimeFigureOut">
              <a:rPr lang="en-US" smtClean="0"/>
              <a:t>11/6/24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A9E6CF-E16C-A5AF-E0FC-FCA9013E5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D4E45-7423-C83B-5380-C7B0B15B2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CAAE-7E7F-5B4E-94BF-28992AF91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22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6CC65-6FCE-B163-DE1E-735372196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94252-09DB-4C99-7115-9AAAB6287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CD6E0-4941-1A88-CC10-570CDADDC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3947E-0819-AC4D-972C-E23C6FE1E25D}" type="datetimeFigureOut">
              <a:rPr lang="en-US" smtClean="0"/>
              <a:t>11/6/24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E2346-B6BC-544F-3719-9D19CDDB0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0D848-9CFB-1A7D-2A37-B2E455FEF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CAAE-7E7F-5B4E-94BF-28992AF91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064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5B29E9-36FB-46E3-E24A-339BC0DD9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F8C781-E081-4590-C496-D73C4467E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D6481-98AD-D3B7-009B-4E7908FB8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3947E-0819-AC4D-972C-E23C6FE1E25D}" type="datetimeFigureOut">
              <a:rPr lang="en-US" smtClean="0"/>
              <a:t>11/6/24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CA3A9-6CAD-E8CA-4393-81A00CE60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F8CD6-23A4-ECEA-AC20-9812D689D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CAAE-7E7F-5B4E-94BF-28992AF91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37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BECD9-A9BE-6970-9E71-358F71CA6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249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b="0"/>
              <a:t>&lt;#&gt;   ISC EAST</a:t>
            </a:r>
          </a:p>
        </p:txBody>
      </p:sp>
    </p:spTree>
    <p:extLst>
      <p:ext uri="{BB962C8B-B14F-4D97-AF65-F5344CB8AC3E}">
        <p14:creationId xmlns:p14="http://schemas.microsoft.com/office/powerpoint/2010/main" val="775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2A3C71-76C7-9CA5-966F-DBD21A55FA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167" y="2580460"/>
            <a:ext cx="5729417" cy="1655762"/>
          </a:xfrm>
        </p:spPr>
        <p:txBody>
          <a:bodyPr anchor="b"/>
          <a:lstStyle>
            <a:lvl1pPr algn="l"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7F2137E-466A-DCF0-D052-E7A37A19EC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167" y="4429940"/>
            <a:ext cx="5729417" cy="137773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41255E4-60A0-9388-2DBE-E6EE12C073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98080" y="-627016"/>
            <a:ext cx="7735828" cy="815122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9D74D1-E0EA-7DB0-8F1C-6A05D49FF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0"/>
              <a:t>&lt;#&gt;   ISC EVENTS</a:t>
            </a:r>
          </a:p>
        </p:txBody>
      </p:sp>
    </p:spTree>
    <p:extLst>
      <p:ext uri="{BB962C8B-B14F-4D97-AF65-F5344CB8AC3E}">
        <p14:creationId xmlns:p14="http://schemas.microsoft.com/office/powerpoint/2010/main" val="1786203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98339F-37CD-021A-9484-2C6E52C12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87" y="2785607"/>
            <a:ext cx="7200800" cy="1143265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347E1A-2D94-EAAB-56D1-4E7FDB3DE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987" y="4077866"/>
            <a:ext cx="7200900" cy="503237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09829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658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9486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439314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8723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98339F-37CD-021A-9484-2C6E52C12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87" y="2785607"/>
            <a:ext cx="7200800" cy="1143265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347E1A-2D94-EAAB-56D1-4E7FDB3DE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987" y="4077866"/>
            <a:ext cx="7200900" cy="503237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09829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658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9486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439314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806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98339F-37CD-021A-9484-2C6E52C12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87" y="2785607"/>
            <a:ext cx="7200800" cy="1143265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347E1A-2D94-EAAB-56D1-4E7FDB3DE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987" y="4077866"/>
            <a:ext cx="7200900" cy="503237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09829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658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9486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439314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8A4C8204-7259-5E26-7593-ED411EE9DD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61262" y="1733738"/>
            <a:ext cx="3371584" cy="3390523"/>
          </a:xfrm>
          <a:prstGeom prst="ellipse">
            <a:avLst/>
          </a:prstGeom>
          <a:ln w="76200">
            <a:solidFill>
              <a:schemeClr val="accent4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434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98339F-37CD-021A-9484-2C6E52C12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87" y="2785607"/>
            <a:ext cx="7200800" cy="1143265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347E1A-2D94-EAAB-56D1-4E7FDB3DE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987" y="4077866"/>
            <a:ext cx="7200900" cy="503237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09829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658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9486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439314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EABF915E-D319-2BD2-76FF-268F630AA92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49915" y="981522"/>
            <a:ext cx="2592288" cy="93610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657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F27B698-7650-D77D-12D6-64F07A274D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3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01E95-7E41-56B3-B930-81836DB7D2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895060-9B06-0E0A-B127-C40F0C217D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3769E-ABB9-2184-F736-8F160CCFD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3947E-0819-AC4D-972C-E23C6FE1E25D}" type="datetimeFigureOut">
              <a:rPr lang="en-US" smtClean="0"/>
              <a:t>11/6/24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B9012-E53B-74C8-4AE8-741B837F6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F4117-A37A-CA97-6B1B-FA83D99D6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CAAE-7E7F-5B4E-94BF-28992AF91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46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DE564-14CE-1C9D-8927-F58949EEF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DCFF3-C3F1-3ACA-98B8-6C08A08DE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0F259-43F8-3B72-1E7D-72A66A649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3947E-0819-AC4D-972C-E23C6FE1E25D}" type="datetimeFigureOut">
              <a:rPr lang="en-US" smtClean="0"/>
              <a:t>11/6/24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874C9-D5C2-9709-0BA9-1CF6BABFE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DD643-E0D4-27D9-7D78-3B5578072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CAAE-7E7F-5B4E-94BF-28992AF91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61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9798B5-0336-9AB6-1022-00D10A069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1ED8F-7F04-4695-8FE5-E8FD0A51D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5E2F9-E9BE-459B-0976-72F6C89C1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0719" y="646078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b="0"/>
              <a:t>&lt;#&gt;   ISC EVENTS</a:t>
            </a:r>
          </a:p>
        </p:txBody>
      </p:sp>
    </p:spTree>
    <p:extLst>
      <p:ext uri="{BB962C8B-B14F-4D97-AF65-F5344CB8AC3E}">
        <p14:creationId xmlns:p14="http://schemas.microsoft.com/office/powerpoint/2010/main" val="1338358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85" r:id="rId3"/>
    <p:sldLayoutId id="2147483687" r:id="rId4"/>
    <p:sldLayoutId id="2147483691" r:id="rId5"/>
    <p:sldLayoutId id="2147483690" r:id="rId6"/>
    <p:sldLayoutId id="2147483659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0A6D60-3FEA-C238-7C84-3037F5E17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44E83-3AC3-1415-6972-695DF67E8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B03A8-DE2C-F38F-FD24-6280941DC1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3947E-0819-AC4D-972C-E23C6FE1E25D}" type="datetimeFigureOut">
              <a:rPr lang="en-US" smtClean="0"/>
              <a:t>11/6/24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526BF-190F-C2E1-B04A-0840C962F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0C67F-5D9C-86A8-33FB-DAA283AB2C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FCAAE-7E7F-5B4E-94BF-28992AF91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377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867D37-B230-FF8B-2454-1AE9CB81B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E25604-32DB-0C39-B55D-E00DACCFB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01C3BF9-474D-5DF4-48B4-01C8D9667E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0719" y="646078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b="0"/>
              <a:t>&lt;#&gt;   ISC EVENTS</a:t>
            </a:r>
          </a:p>
        </p:txBody>
      </p:sp>
    </p:spTree>
    <p:extLst>
      <p:ext uri="{BB962C8B-B14F-4D97-AF65-F5344CB8AC3E}">
        <p14:creationId xmlns:p14="http://schemas.microsoft.com/office/powerpoint/2010/main" val="41528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1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ED6CE4-A24E-7C51-94C6-D917EC64C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86" y="2785607"/>
            <a:ext cx="7953027" cy="1143265"/>
          </a:xfrm>
        </p:spPr>
        <p:txBody>
          <a:bodyPr/>
          <a:lstStyle/>
          <a:p>
            <a:r>
              <a:rPr lang="en-US" dirty="0"/>
              <a:t>The Evolution of Physical Security: The Past, Present, and Future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C38994-20B5-C026-DA1E-4B690C93DA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987" y="3605048"/>
            <a:ext cx="7200900" cy="976055"/>
          </a:xfrm>
        </p:spPr>
        <p:txBody>
          <a:bodyPr/>
          <a:lstStyle/>
          <a:p>
            <a:endParaRPr lang="en-US" sz="1600" dirty="0"/>
          </a:p>
          <a:p>
            <a:r>
              <a:rPr lang="en-US" sz="1600" dirty="0"/>
              <a:t>Maureen Carlo, Global Director of Strategic Partnerships, Milestone</a:t>
            </a:r>
            <a:br>
              <a:rPr lang="en-US" sz="1600" dirty="0"/>
            </a:br>
            <a:r>
              <a:rPr lang="en-US" sz="1600" dirty="0"/>
              <a:t>Kasia Hanson, CEO and Founder, </a:t>
            </a:r>
            <a:r>
              <a:rPr lang="en-US" sz="1600" dirty="0" err="1"/>
              <a:t>KFactor</a:t>
            </a:r>
            <a:r>
              <a:rPr lang="en-US" sz="1600" dirty="0"/>
              <a:t> Global</a:t>
            </a:r>
            <a:br>
              <a:rPr lang="en-US" sz="1600" dirty="0"/>
            </a:br>
            <a:r>
              <a:rPr lang="en-US" sz="1600" dirty="0"/>
              <a:t>Mark Schweitzer, Manager, Solutions Strategy, Convergint</a:t>
            </a:r>
            <a:br>
              <a:rPr lang="en-US" sz="1600" dirty="0"/>
            </a:br>
            <a:r>
              <a:rPr lang="en-US" sz="1600" dirty="0"/>
              <a:t>Ben Rowe, Head of Emerging Technology, Milestone</a:t>
            </a:r>
          </a:p>
          <a:p>
            <a:endParaRPr lang="en-US" sz="1600" dirty="0"/>
          </a:p>
        </p:txBody>
      </p:sp>
      <p:pic>
        <p:nvPicPr>
          <p:cNvPr id="9" name="Picture 8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9C9207CC-7325-020A-9238-4929660B1E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816" b="30345"/>
          <a:stretch/>
        </p:blipFill>
        <p:spPr>
          <a:xfrm>
            <a:off x="9105900" y="999744"/>
            <a:ext cx="1905000" cy="414337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B0FBCED2-1B8F-181F-27C9-EE05F5187121}"/>
              </a:ext>
            </a:extLst>
          </p:cNvPr>
          <p:cNvSpPr txBox="1">
            <a:spLocks/>
          </p:cNvSpPr>
          <p:nvPr/>
        </p:nvSpPr>
        <p:spPr>
          <a:xfrm>
            <a:off x="8083296" y="304801"/>
            <a:ext cx="3950208" cy="6949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Thanks to our Sponsor</a:t>
            </a:r>
          </a:p>
        </p:txBody>
      </p:sp>
    </p:spTree>
    <p:extLst>
      <p:ext uri="{BB962C8B-B14F-4D97-AF65-F5344CB8AC3E}">
        <p14:creationId xmlns:p14="http://schemas.microsoft.com/office/powerpoint/2010/main" val="4069080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C3F5629-808F-7FE8-0F2A-F1309A70310A}"/>
              </a:ext>
            </a:extLst>
          </p:cNvPr>
          <p:cNvSpPr txBox="1">
            <a:spLocks/>
          </p:cNvSpPr>
          <p:nvPr/>
        </p:nvSpPr>
        <p:spPr>
          <a:xfrm>
            <a:off x="733166" y="651642"/>
            <a:ext cx="10712599" cy="218615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Preparing for the Future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8E8056C-EE05-D651-8753-15481ABA400E}"/>
              </a:ext>
            </a:extLst>
          </p:cNvPr>
          <p:cNvSpPr txBox="1">
            <a:spLocks/>
          </p:cNvSpPr>
          <p:nvPr/>
        </p:nvSpPr>
        <p:spPr>
          <a:xfrm>
            <a:off x="733167" y="1713186"/>
            <a:ext cx="9598502" cy="42085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Takeaways here (to come based on speaker discussions)</a:t>
            </a:r>
          </a:p>
        </p:txBody>
      </p:sp>
    </p:spTree>
    <p:extLst>
      <p:ext uri="{BB962C8B-B14F-4D97-AF65-F5344CB8AC3E}">
        <p14:creationId xmlns:p14="http://schemas.microsoft.com/office/powerpoint/2010/main" val="1320193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C3F5629-808F-7FE8-0F2A-F1309A70310A}"/>
              </a:ext>
            </a:extLst>
          </p:cNvPr>
          <p:cNvSpPr txBox="1">
            <a:spLocks/>
          </p:cNvSpPr>
          <p:nvPr/>
        </p:nvSpPr>
        <p:spPr>
          <a:xfrm>
            <a:off x="733166" y="2743200"/>
            <a:ext cx="10712599" cy="237533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849558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E8EFE9F-1507-C342-BC0E-515B7036AB8A}"/>
              </a:ext>
            </a:extLst>
          </p:cNvPr>
          <p:cNvSpPr txBox="1">
            <a:spLocks/>
          </p:cNvSpPr>
          <p:nvPr/>
        </p:nvSpPr>
        <p:spPr>
          <a:xfrm>
            <a:off x="733166" y="651642"/>
            <a:ext cx="10712599" cy="218615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Connect with Our Experts</a:t>
            </a:r>
          </a:p>
        </p:txBody>
      </p:sp>
      <p:pic>
        <p:nvPicPr>
          <p:cNvPr id="3" name="Picture 2" descr="A group of business cards with qr code&#10;&#10;Description automatically generated">
            <a:extLst>
              <a:ext uri="{FF2B5EF4-FFF2-40B4-BE49-F238E27FC236}">
                <a16:creationId xmlns:a16="http://schemas.microsoft.com/office/drawing/2014/main" id="{51FCCB80-F1DB-312F-E552-028B7C8264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87" b="14119"/>
          <a:stretch/>
        </p:blipFill>
        <p:spPr>
          <a:xfrm>
            <a:off x="660191" y="1458098"/>
            <a:ext cx="10858547" cy="425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37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E69DC-61A7-A945-1F48-41058CE84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71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0C1C3A5-74D2-2709-F85F-9559B9991890}"/>
              </a:ext>
            </a:extLst>
          </p:cNvPr>
          <p:cNvSpPr txBox="1">
            <a:spLocks/>
          </p:cNvSpPr>
          <p:nvPr/>
        </p:nvSpPr>
        <p:spPr>
          <a:xfrm>
            <a:off x="1150860" y="1491686"/>
            <a:ext cx="9634248" cy="16002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/>
              <a:t>Thank you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011A41-70B9-9565-E213-AB0A0784342B}"/>
              </a:ext>
            </a:extLst>
          </p:cNvPr>
          <p:cNvCxnSpPr>
            <a:cxnSpLocks/>
          </p:cNvCxnSpPr>
          <p:nvPr/>
        </p:nvCxnSpPr>
        <p:spPr>
          <a:xfrm>
            <a:off x="5128161" y="3274858"/>
            <a:ext cx="1935678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53801931-9A30-284D-F0D3-5383F54CD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412" y="4180642"/>
            <a:ext cx="2551176" cy="25511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952B99-15CD-9555-E740-613FE7ED1128}"/>
              </a:ext>
            </a:extLst>
          </p:cNvPr>
          <p:cNvSpPr txBox="1"/>
          <p:nvPr/>
        </p:nvSpPr>
        <p:spPr>
          <a:xfrm>
            <a:off x="2936748" y="3451704"/>
            <a:ext cx="6062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Please scan the QR code below to complete our survey and share your thoughts and experiences.</a:t>
            </a:r>
          </a:p>
        </p:txBody>
      </p:sp>
    </p:spTree>
    <p:extLst>
      <p:ext uri="{BB962C8B-B14F-4D97-AF65-F5344CB8AC3E}">
        <p14:creationId xmlns:p14="http://schemas.microsoft.com/office/powerpoint/2010/main" val="357535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EBFD85-33D3-2CAD-F547-E51992974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8173" y="1260388"/>
            <a:ext cx="6956853" cy="1210963"/>
          </a:xfrm>
        </p:spPr>
        <p:txBody>
          <a:bodyPr/>
          <a:lstStyle/>
          <a:p>
            <a:r>
              <a:rPr lang="en-US" dirty="0"/>
              <a:t>Today’s Speakers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A09C01-E6BF-2E65-9DEA-EEEC7CABB5D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077200" y="6492875"/>
            <a:ext cx="4114800" cy="365125"/>
          </a:xfrm>
        </p:spPr>
        <p:txBody>
          <a:bodyPr/>
          <a:lstStyle/>
          <a:p>
            <a:r>
              <a:rPr lang="en-US" b="0"/>
              <a:t>&lt;#&gt;   ISC EAST</a:t>
            </a:r>
          </a:p>
        </p:txBody>
      </p:sp>
      <p:pic>
        <p:nvPicPr>
          <p:cNvPr id="8" name="Picture 7" descr="A group of people with their names&#10;&#10;Description automatically generated">
            <a:extLst>
              <a:ext uri="{FF2B5EF4-FFF2-40B4-BE49-F238E27FC236}">
                <a16:creationId xmlns:a16="http://schemas.microsoft.com/office/drawing/2014/main" id="{CF72E7BC-F264-23D9-4173-33016721C1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09" b="16803"/>
          <a:stretch/>
        </p:blipFill>
        <p:spPr>
          <a:xfrm>
            <a:off x="1007078" y="2645663"/>
            <a:ext cx="9823620" cy="324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86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A48AD-1A5E-DB41-9051-5C8034CF55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167" y="2001796"/>
            <a:ext cx="5729417" cy="852616"/>
          </a:xfrm>
        </p:spPr>
        <p:txBody>
          <a:bodyPr/>
          <a:lstStyle/>
          <a:p>
            <a:r>
              <a:rPr lang="en-US" dirty="0"/>
              <a:t>The Journey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6D69B-3ECD-3774-9AF4-F0FB7F5B6E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167" y="2953265"/>
            <a:ext cx="5729417" cy="2854411"/>
          </a:xfrm>
        </p:spPr>
        <p:txBody>
          <a:bodyPr>
            <a:normAutofit/>
          </a:bodyPr>
          <a:lstStyle/>
          <a:p>
            <a:r>
              <a:rPr lang="en-US" sz="2000" b="1" i="0" dirty="0"/>
              <a:t>Where We've Been</a:t>
            </a:r>
            <a:r>
              <a:rPr lang="en-US" sz="2000" i="0" dirty="0"/>
              <a:t>: The evolution of physical security and foundational trends that shaped today's landscape.</a:t>
            </a:r>
          </a:p>
          <a:p>
            <a:r>
              <a:rPr lang="en-US" sz="2000" b="1" i="0" dirty="0"/>
              <a:t>Where We Are</a:t>
            </a:r>
            <a:r>
              <a:rPr lang="en-US" sz="2000" i="0" dirty="0"/>
              <a:t>: Current technologies, like cloud and AI, enhancing risk mitigation and driving adoption of modern practices.</a:t>
            </a:r>
          </a:p>
          <a:p>
            <a:r>
              <a:rPr lang="en-US" sz="2000" b="1" i="0" dirty="0"/>
              <a:t>Where We're Going</a:t>
            </a:r>
            <a:r>
              <a:rPr lang="en-US" sz="2000" i="0" dirty="0"/>
              <a:t>: Emerging trends and innovations defining the future trajectory of security.</a:t>
            </a:r>
          </a:p>
        </p:txBody>
      </p:sp>
      <p:pic>
        <p:nvPicPr>
          <p:cNvPr id="6" name="Picture Placeholder 5" descr="A person with a blurry image of the same color&#10;&#10;Description automatically generated with medium confidence">
            <a:extLst>
              <a:ext uri="{FF2B5EF4-FFF2-40B4-BE49-F238E27FC236}">
                <a16:creationId xmlns:a16="http://schemas.microsoft.com/office/drawing/2014/main" id="{0551AE9B-C88A-C393-CA75-101F7332DF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8352" r="18352"/>
          <a:stretch/>
        </p:blipFill>
        <p:spPr>
          <a:xfrm>
            <a:off x="7438768" y="-277872"/>
            <a:ext cx="6460610" cy="7413744"/>
          </a:xfrm>
        </p:spPr>
      </p:pic>
    </p:spTree>
    <p:extLst>
      <p:ext uri="{BB962C8B-B14F-4D97-AF65-F5344CB8AC3E}">
        <p14:creationId xmlns:p14="http://schemas.microsoft.com/office/powerpoint/2010/main" val="3160831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6A573-97BD-A8B2-1229-F5CFA1B6F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167" y="2091560"/>
            <a:ext cx="5729417" cy="788274"/>
          </a:xfrm>
        </p:spPr>
        <p:txBody>
          <a:bodyPr>
            <a:normAutofit/>
          </a:bodyPr>
          <a:lstStyle/>
          <a:p>
            <a:r>
              <a:rPr lang="en-US" dirty="0"/>
              <a:t>The Past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364749-9B81-FCB0-60A8-02F1FD5657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167" y="2879834"/>
            <a:ext cx="6088047" cy="2927842"/>
          </a:xfrm>
        </p:spPr>
        <p:txBody>
          <a:bodyPr>
            <a:normAutofit/>
          </a:bodyPr>
          <a:lstStyle/>
          <a:p>
            <a:r>
              <a:rPr lang="en-US" b="1" dirty="0"/>
              <a:t>Key Milestones</a:t>
            </a:r>
            <a:br>
              <a:rPr lang="en-US" b="1" dirty="0"/>
            </a:br>
            <a:r>
              <a:rPr lang="en-US" dirty="0"/>
              <a:t>Major developments that transformed physical security from its origins to the 2000s.</a:t>
            </a:r>
          </a:p>
          <a:p>
            <a:r>
              <a:rPr lang="en-US" b="1" dirty="0"/>
              <a:t>Legacy Technology Challenges</a:t>
            </a:r>
            <a:br>
              <a:rPr lang="en-US" b="1" dirty="0"/>
            </a:br>
            <a:r>
              <a:rPr lang="en-US" dirty="0"/>
              <a:t>Specific limitations faced with on-premise systems and how they drove innovation.</a:t>
            </a:r>
          </a:p>
          <a:p>
            <a:r>
              <a:rPr lang="en-US" b="1" dirty="0"/>
              <a:t>Lessons Learned</a:t>
            </a:r>
            <a:br>
              <a:rPr lang="en-US" b="1" dirty="0"/>
            </a:br>
            <a:r>
              <a:rPr lang="en-US" dirty="0"/>
              <a:t>Takeaways from the developments and innovations from the past.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Placeholder 9" descr="A stack of video tapes&#10;&#10;Description automatically generated">
            <a:extLst>
              <a:ext uri="{FF2B5EF4-FFF2-40B4-BE49-F238E27FC236}">
                <a16:creationId xmlns:a16="http://schemas.microsoft.com/office/drawing/2014/main" id="{CE6EED79-0A4E-54DF-B824-441F2C6B31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3293" r="232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47698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E9A28F7-4FB1-7757-4C16-9F999D0665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24" r="14624"/>
          <a:stretch/>
        </p:blipFill>
        <p:spPr>
          <a:xfrm>
            <a:off x="7967351" y="-1"/>
            <a:ext cx="4224651" cy="3346705"/>
          </a:xfrm>
          <a:custGeom>
            <a:avLst/>
            <a:gdLst/>
            <a:ahLst/>
            <a:cxnLst/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6" name="Picture 15" descr="A close-up of a pile of tape&#10;&#10;Description automatically generated">
            <a:extLst>
              <a:ext uri="{FF2B5EF4-FFF2-40B4-BE49-F238E27FC236}">
                <a16:creationId xmlns:a16="http://schemas.microsoft.com/office/drawing/2014/main" id="{A53D0F73-B9CD-F174-F559-1498442432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388" r="-2" b="7052"/>
          <a:stretch/>
        </p:blipFill>
        <p:spPr>
          <a:xfrm>
            <a:off x="4493434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8" name="Picture 17" descr="A close up of a machine&#10;&#10;Description automatically generated">
            <a:extLst>
              <a:ext uri="{FF2B5EF4-FFF2-40B4-BE49-F238E27FC236}">
                <a16:creationId xmlns:a16="http://schemas.microsoft.com/office/drawing/2014/main" id="{82CAFDB2-4DAE-C13A-AC3D-A039F45AD7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9741" r="2" b="17425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B7623A-A03D-DFD2-A7AD-E84239C8D7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034" b="7034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" name="Picture Placeholder 7" descr="A small blue television on top of a stack of cd's&#10;&#10;Description automatically generated">
            <a:extLst>
              <a:ext uri="{FF2B5EF4-FFF2-40B4-BE49-F238E27FC236}">
                <a16:creationId xmlns:a16="http://schemas.microsoft.com/office/drawing/2014/main" id="{D9063A58-C323-06D3-2112-119F0536BF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/>
          <a:srcRect t="35958" r="1" b="17855"/>
          <a:stretch/>
        </p:blipFill>
        <p:spPr>
          <a:xfrm>
            <a:off x="2861892" y="3511296"/>
            <a:ext cx="4836673" cy="3346705"/>
          </a:xfrm>
          <a:custGeom>
            <a:avLst/>
            <a:gdLst/>
            <a:ahLst/>
            <a:cxnLst/>
            <a:rect l="l" t="t" r="r" b="b"/>
            <a:pathLst>
              <a:path w="4836673" h="3346705">
                <a:moveTo>
                  <a:pt x="1549963" y="0"/>
                </a:moveTo>
                <a:lnTo>
                  <a:pt x="4836673" y="0"/>
                </a:lnTo>
                <a:lnTo>
                  <a:pt x="3286710" y="3346705"/>
                </a:lnTo>
                <a:lnTo>
                  <a:pt x="3281133" y="3346705"/>
                </a:lnTo>
                <a:lnTo>
                  <a:pt x="2214905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0" name="Picture 9" descr="A video cassettes on a rug&#10;&#10;Description automatically generated">
            <a:extLst>
              <a:ext uri="{FF2B5EF4-FFF2-40B4-BE49-F238E27FC236}">
                <a16:creationId xmlns:a16="http://schemas.microsoft.com/office/drawing/2014/main" id="{3FEFEEDE-4AD8-B7E3-7A2B-61063BDD04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211" r="2" b="39193"/>
          <a:stretch/>
        </p:blipFill>
        <p:spPr>
          <a:xfrm>
            <a:off x="-3" y="3511295"/>
            <a:ext cx="4213642" cy="3346705"/>
          </a:xfrm>
          <a:custGeom>
            <a:avLst/>
            <a:gdLst/>
            <a:ahLst/>
            <a:cxnLst/>
            <a:rect l="l" t="t" r="r" b="b"/>
            <a:pathLst>
              <a:path w="4213642" h="3346705">
                <a:moveTo>
                  <a:pt x="0" y="0"/>
                </a:moveTo>
                <a:lnTo>
                  <a:pt x="4213642" y="0"/>
                </a:lnTo>
                <a:lnTo>
                  <a:pt x="2663679" y="3346705"/>
                </a:lnTo>
                <a:lnTo>
                  <a:pt x="2658102" y="3346705"/>
                </a:lnTo>
                <a:lnTo>
                  <a:pt x="1591874" y="3346705"/>
                </a:lnTo>
                <a:lnTo>
                  <a:pt x="0" y="334670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96690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6A573-97BD-A8B2-1229-F5CFA1B6F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167" y="2091560"/>
            <a:ext cx="5729417" cy="746233"/>
          </a:xfrm>
        </p:spPr>
        <p:txBody>
          <a:bodyPr>
            <a:normAutofit fontScale="90000"/>
          </a:bodyPr>
          <a:lstStyle/>
          <a:p>
            <a:r>
              <a:rPr lang="en-US" dirty="0"/>
              <a:t>The Present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364749-9B81-FCB0-60A8-02F1FD5657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167" y="2837794"/>
            <a:ext cx="6088047" cy="3083956"/>
          </a:xfrm>
        </p:spPr>
        <p:txBody>
          <a:bodyPr>
            <a:normAutofit/>
          </a:bodyPr>
          <a:lstStyle/>
          <a:p>
            <a:r>
              <a:rPr lang="en-US" b="1" dirty="0"/>
              <a:t>Software Solutions</a:t>
            </a:r>
            <a:br>
              <a:rPr lang="en-US" b="1" dirty="0"/>
            </a:br>
            <a:r>
              <a:rPr lang="en-US" dirty="0"/>
              <a:t>How software, services and the cloud are transforming the security industry</a:t>
            </a:r>
          </a:p>
          <a:p>
            <a:r>
              <a:rPr lang="en-US" b="1" dirty="0"/>
              <a:t>AI Enhancements</a:t>
            </a:r>
            <a:br>
              <a:rPr lang="en-US" b="1" dirty="0"/>
            </a:br>
            <a:r>
              <a:rPr lang="en-US" dirty="0"/>
              <a:t>The impact of intelligent advancements in video surveillance and security technologies</a:t>
            </a:r>
          </a:p>
          <a:p>
            <a:r>
              <a:rPr lang="en-US" b="1" dirty="0"/>
              <a:t>Modern, Open Infrastructure</a:t>
            </a:r>
            <a:br>
              <a:rPr lang="en-US" b="1" dirty="0"/>
            </a:br>
            <a:r>
              <a:rPr lang="en-US" dirty="0"/>
              <a:t>How solutions address scalability, flexibility, and integration compared to legacy systems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B8CAFC7-7BCB-2CB6-55A1-75AD946931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3299" r="23299"/>
          <a:stretch/>
        </p:blipFill>
        <p:spPr>
          <a:xfrm flipH="1">
            <a:off x="7498080" y="-646611"/>
            <a:ext cx="7735828" cy="8151222"/>
          </a:xfrm>
        </p:spPr>
      </p:pic>
    </p:spTree>
    <p:extLst>
      <p:ext uri="{BB962C8B-B14F-4D97-AF65-F5344CB8AC3E}">
        <p14:creationId xmlns:p14="http://schemas.microsoft.com/office/powerpoint/2010/main" val="1474971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B1F3B3-ADC8-D322-AC9E-3746636279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95" r="6995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8487A1-D78E-88F8-24CB-00B10C5F1D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32" r="7732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65D32D-EE24-13E9-3236-0865EC7608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599" r="12599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A43D11-C17B-BEB7-9779-08DFB32E64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332" b="9332"/>
          <a:stretch/>
        </p:blipFill>
        <p:spPr>
          <a:xfrm>
            <a:off x="0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E9C0C0-0F76-A743-9A9F-D62B73B45B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4365" r="14365"/>
          <a:stretch/>
        </p:blipFill>
        <p:spPr>
          <a:xfrm>
            <a:off x="8646160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49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6A573-97BD-A8B2-1229-F5CFA1B6F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167" y="2091560"/>
            <a:ext cx="5729417" cy="746233"/>
          </a:xfrm>
        </p:spPr>
        <p:txBody>
          <a:bodyPr>
            <a:normAutofit fontScale="90000"/>
          </a:bodyPr>
          <a:lstStyle/>
          <a:p>
            <a:r>
              <a:rPr lang="en-US" dirty="0"/>
              <a:t>The Future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364749-9B81-FCB0-60A8-02F1FD5657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167" y="2837794"/>
            <a:ext cx="6088047" cy="3083956"/>
          </a:xfrm>
        </p:spPr>
        <p:txBody>
          <a:bodyPr>
            <a:normAutofit/>
          </a:bodyPr>
          <a:lstStyle/>
          <a:p>
            <a:r>
              <a:rPr lang="en-US" b="1" dirty="0"/>
              <a:t>AI's Impact</a:t>
            </a:r>
            <a:br>
              <a:rPr lang="en-US" b="1" dirty="0"/>
            </a:br>
            <a:r>
              <a:rPr lang="en-US" dirty="0"/>
              <a:t>How artificial intelligence will shape the evolution of physical security</a:t>
            </a:r>
          </a:p>
          <a:p>
            <a:r>
              <a:rPr lang="en-US" b="1" dirty="0"/>
              <a:t>Advances in Systems Integration</a:t>
            </a:r>
            <a:br>
              <a:rPr lang="en-US" b="1" dirty="0"/>
            </a:br>
            <a:r>
              <a:rPr lang="en-US" dirty="0"/>
              <a:t>What does the security integrator of tomorrow look like?</a:t>
            </a:r>
          </a:p>
          <a:p>
            <a:r>
              <a:rPr lang="en-US" b="1" dirty="0"/>
              <a:t>Empowering Decision Intelligence</a:t>
            </a:r>
            <a:br>
              <a:rPr lang="en-US" b="1" dirty="0"/>
            </a:br>
            <a:r>
              <a:rPr lang="en-US" dirty="0"/>
              <a:t>Leveraging security data and AI for smarter, real-time decision-making.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DF4C311-7743-ED0A-719E-D3BDBCDA0E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8365" r="18365"/>
          <a:stretch/>
        </p:blipFill>
        <p:spPr>
          <a:xfrm>
            <a:off x="7485723" y="-646611"/>
            <a:ext cx="7735828" cy="8151222"/>
          </a:xfrm>
        </p:spPr>
      </p:pic>
    </p:spTree>
    <p:extLst>
      <p:ext uri="{BB962C8B-B14F-4D97-AF65-F5344CB8AC3E}">
        <p14:creationId xmlns:p14="http://schemas.microsoft.com/office/powerpoint/2010/main" val="3190029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DD7054A-E72E-9D1D-C707-AF48E43437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95" r="6995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85C08B-38DF-9065-6A56-C5414DE9BF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484" r="14484"/>
          <a:stretch/>
        </p:blipFill>
        <p:spPr>
          <a:xfrm>
            <a:off x="19" y="4069977"/>
            <a:ext cx="3535311" cy="2788023"/>
          </a:xfrm>
          <a:prstGeom prst="rect">
            <a:avLst/>
          </a:prstGeom>
        </p:spPr>
      </p:pic>
      <p:pic>
        <p:nvPicPr>
          <p:cNvPr id="9" name="Picture 8" descr="A person looking at a computer screen&#10;&#10;Description automatically generated">
            <a:extLst>
              <a:ext uri="{FF2B5EF4-FFF2-40B4-BE49-F238E27FC236}">
                <a16:creationId xmlns:a16="http://schemas.microsoft.com/office/drawing/2014/main" id="{10F5E3FB-D7D7-AE64-6401-F1BABFA0D6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36" r="20984" b="-1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7BB09B-79B2-0C31-BFF2-235850EF38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825" r="6825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4AD89D-E20C-23B7-48E7-6A56249517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882" r="7882"/>
          <a:stretch/>
        </p:blipFill>
        <p:spPr>
          <a:xfrm>
            <a:off x="8646161" y="4069977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2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SC Colors">
      <a:dk1>
        <a:srgbClr val="0B1A3B"/>
      </a:dk1>
      <a:lt1>
        <a:srgbClr val="FFFFFF"/>
      </a:lt1>
      <a:dk2>
        <a:srgbClr val="000000"/>
      </a:dk2>
      <a:lt2>
        <a:srgbClr val="B3C8D6"/>
      </a:lt2>
      <a:accent1>
        <a:srgbClr val="EBB50E"/>
      </a:accent1>
      <a:accent2>
        <a:srgbClr val="58111F"/>
      </a:accent2>
      <a:accent3>
        <a:srgbClr val="981B34"/>
      </a:accent3>
      <a:accent4>
        <a:srgbClr val="378FAF"/>
      </a:accent4>
      <a:accent5>
        <a:srgbClr val="41687B"/>
      </a:accent5>
      <a:accent6>
        <a:srgbClr val="58111F"/>
      </a:accent6>
      <a:hlink>
        <a:srgbClr val="EBB50E"/>
      </a:hlink>
      <a:folHlink>
        <a:srgbClr val="378FA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ISC Colors">
      <a:dk1>
        <a:srgbClr val="0B1A3B"/>
      </a:dk1>
      <a:lt1>
        <a:srgbClr val="FFFFFF"/>
      </a:lt1>
      <a:dk2>
        <a:srgbClr val="000000"/>
      </a:dk2>
      <a:lt2>
        <a:srgbClr val="B3C8D6"/>
      </a:lt2>
      <a:accent1>
        <a:srgbClr val="EBB50E"/>
      </a:accent1>
      <a:accent2>
        <a:srgbClr val="58111F"/>
      </a:accent2>
      <a:accent3>
        <a:srgbClr val="981B34"/>
      </a:accent3>
      <a:accent4>
        <a:srgbClr val="378FAF"/>
      </a:accent4>
      <a:accent5>
        <a:srgbClr val="41687B"/>
      </a:accent5>
      <a:accent6>
        <a:srgbClr val="58111F"/>
      </a:accent6>
      <a:hlink>
        <a:srgbClr val="EBB50E"/>
      </a:hlink>
      <a:folHlink>
        <a:srgbClr val="378FA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1364EED3B10D4D9E558B83D77EB8E7" ma:contentTypeVersion="15" ma:contentTypeDescription="Create a new document." ma:contentTypeScope="" ma:versionID="25ad23a6e86f54fbe9d305bbfce74b0d">
  <xsd:schema xmlns:xsd="http://www.w3.org/2001/XMLSchema" xmlns:xs="http://www.w3.org/2001/XMLSchema" xmlns:p="http://schemas.microsoft.com/office/2006/metadata/properties" xmlns:ns2="3f3ae2f8-ee4c-486b-9f52-cfe2b9d6c57c" xmlns:ns3="205e6434-0814-40a8-9c4d-fb239fc2d4a8" targetNamespace="http://schemas.microsoft.com/office/2006/metadata/properties" ma:root="true" ma:fieldsID="df1c3e0ee518c5b123f4041ae883ffb3" ns2:_="" ns3:_="">
    <xsd:import namespace="3f3ae2f8-ee4c-486b-9f52-cfe2b9d6c57c"/>
    <xsd:import namespace="205e6434-0814-40a8-9c4d-fb239fc2d4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3ae2f8-ee4c-486b-9f52-cfe2b9d6c5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02763e4d-7885-4cd8-8534-835ebc0ece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5e6434-0814-40a8-9c4d-fb239fc2d4a8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6cedc49a-5027-4d3e-b104-dd2020c761a4}" ma:internalName="TaxCatchAll" ma:showField="CatchAllData" ma:web="205e6434-0814-40a8-9c4d-fb239fc2d4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f3ae2f8-ee4c-486b-9f52-cfe2b9d6c57c">
      <Terms xmlns="http://schemas.microsoft.com/office/infopath/2007/PartnerControls"/>
    </lcf76f155ced4ddcb4097134ff3c332f>
    <TaxCatchAll xmlns="205e6434-0814-40a8-9c4d-fb239fc2d4a8" xsi:nil="true"/>
  </documentManagement>
</p:properties>
</file>

<file path=customXml/itemProps1.xml><?xml version="1.0" encoding="utf-8"?>
<ds:datastoreItem xmlns:ds="http://schemas.openxmlformats.org/officeDocument/2006/customXml" ds:itemID="{4CDD8F5A-9383-4063-A831-A0230CB128E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A9E387B-A14A-46C5-8C13-1C2384FA89E9}"/>
</file>

<file path=customXml/itemProps3.xml><?xml version="1.0" encoding="utf-8"?>
<ds:datastoreItem xmlns:ds="http://schemas.openxmlformats.org/officeDocument/2006/customXml" ds:itemID="{3BB61F49-CDF6-456B-B537-AD233770390A}">
  <ds:schemaRefs>
    <ds:schemaRef ds:uri="205e6434-0814-40a8-9c4d-fb239fc2d4a8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3f3ae2f8-ee4c-486b-9f52-cfe2b9d6c57c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6434</TotalTime>
  <Words>301</Words>
  <Application>Microsoft Macintosh PowerPoint</Application>
  <PresentationFormat>Widescreen</PresentationFormat>
  <Paragraphs>30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Calibri Light</vt:lpstr>
      <vt:lpstr>Lato</vt:lpstr>
      <vt:lpstr>Office Theme</vt:lpstr>
      <vt:lpstr>1_Custom Design</vt:lpstr>
      <vt:lpstr>Custom Design</vt:lpstr>
      <vt:lpstr>The Evolution of Physical Security: The Past, Present, and Future</vt:lpstr>
      <vt:lpstr>Today’s Speakers</vt:lpstr>
      <vt:lpstr>The Journey</vt:lpstr>
      <vt:lpstr>The Past </vt:lpstr>
      <vt:lpstr>PowerPoint Presentation</vt:lpstr>
      <vt:lpstr>The Present </vt:lpstr>
      <vt:lpstr>PowerPoint Presentation</vt:lpstr>
      <vt:lpstr>The Future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title here</dc:title>
  <dc:creator>Ferrer, Mayu (RX-MNL)</dc:creator>
  <cp:lastModifiedBy>Rhianna Daniels</cp:lastModifiedBy>
  <cp:revision>10</cp:revision>
  <dcterms:created xsi:type="dcterms:W3CDTF">2024-05-24T13:59:25Z</dcterms:created>
  <dcterms:modified xsi:type="dcterms:W3CDTF">2024-11-07T00:08:49Z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0x010100AE1364EED3B10D4D9E558B83D77EB8E7</vt:lpwstr>
  </property>
</Properties>
</file>