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0" r:id="rId5"/>
  </p:sldMasterIdLst>
  <p:notesMasterIdLst>
    <p:notesMasterId r:id="rId25"/>
  </p:notesMasterIdLst>
  <p:sldIdLst>
    <p:sldId id="276" r:id="rId6"/>
    <p:sldId id="277" r:id="rId7"/>
    <p:sldId id="258" r:id="rId8"/>
    <p:sldId id="259" r:id="rId9"/>
    <p:sldId id="278" r:id="rId10"/>
    <p:sldId id="261" r:id="rId11"/>
    <p:sldId id="262" r:id="rId12"/>
    <p:sldId id="263" r:id="rId13"/>
    <p:sldId id="264" r:id="rId14"/>
    <p:sldId id="265" r:id="rId15"/>
    <p:sldId id="279" r:id="rId16"/>
    <p:sldId id="338" r:id="rId17"/>
    <p:sldId id="267" r:id="rId18"/>
    <p:sldId id="268" r:id="rId19"/>
    <p:sldId id="269" r:id="rId20"/>
    <p:sldId id="270" r:id="rId21"/>
    <p:sldId id="272" r:id="rId22"/>
    <p:sldId id="275" r:id="rId23"/>
    <p:sldId id="280" r:id="rId24"/>
  </p:sldIdLst>
  <p:sldSz cx="12192000" cy="6858000"/>
  <p:notesSz cx="6858000" cy="12192000"/>
  <p:embeddedFontLst>
    <p:embeddedFont>
      <p:font typeface="Lato" panose="020F0502020204030203"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D07DF-2391-485C-9601-37F49ABC94D5}" v="100" dt="2024-11-18T00:35:09.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90" d="100"/>
          <a:sy n="90" d="100"/>
        </p:scale>
        <p:origin x="370" y="67"/>
      </p:cViewPr>
      <p:guideLst/>
    </p:cSldViewPr>
  </p:slideViewPr>
  <p:notesTextViewPr>
    <p:cViewPr>
      <p:scale>
        <a:sx n="1" d="1"/>
        <a:sy n="1" d="1"/>
      </p:scale>
      <p:origin x="0" y="0"/>
    </p:cViewPr>
  </p:notesTextViewPr>
  <p:notesViewPr>
    <p:cSldViewPr snapToGrid="0" snapToObjects="1">
      <p:cViewPr>
        <p:scale>
          <a:sx n="96" d="100"/>
          <a:sy n="96" d="100"/>
        </p:scale>
        <p:origin x="878"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Payne" userId="fd9e231e-1544-4d4c-a078-e8eaee283785" providerId="ADAL" clId="{7061FAB5-D6AB-489F-8981-535B24710F8D}"/>
    <pc:docChg chg="custSel delSld modSld">
      <pc:chgData name="Matt Payne" userId="fd9e231e-1544-4d4c-a078-e8eaee283785" providerId="ADAL" clId="{7061FAB5-D6AB-489F-8981-535B24710F8D}" dt="2024-11-09T00:51:07.781" v="33" actId="20577"/>
      <pc:docMkLst>
        <pc:docMk/>
      </pc:docMkLst>
      <pc:sldChg chg="del">
        <pc:chgData name="Matt Payne" userId="fd9e231e-1544-4d4c-a078-e8eaee283785" providerId="ADAL" clId="{7061FAB5-D6AB-489F-8981-535B24710F8D}" dt="2024-11-08T14:21:07.036" v="0" actId="47"/>
        <pc:sldMkLst>
          <pc:docMk/>
          <pc:sldMk cId="0" sldId="257"/>
        </pc:sldMkLst>
      </pc:sldChg>
      <pc:sldChg chg="modSp mod">
        <pc:chgData name="Matt Payne" userId="fd9e231e-1544-4d4c-a078-e8eaee283785" providerId="ADAL" clId="{7061FAB5-D6AB-489F-8981-535B24710F8D}" dt="2024-11-09T00:51:07.781" v="33" actId="20577"/>
        <pc:sldMkLst>
          <pc:docMk/>
          <pc:sldMk cId="0" sldId="264"/>
        </pc:sldMkLst>
        <pc:spChg chg="mod">
          <ac:chgData name="Matt Payne" userId="fd9e231e-1544-4d4c-a078-e8eaee283785" providerId="ADAL" clId="{7061FAB5-D6AB-489F-8981-535B24710F8D}" dt="2024-11-09T00:50:17.950" v="16" actId="1076"/>
          <ac:spMkLst>
            <pc:docMk/>
            <pc:sldMk cId="0" sldId="264"/>
            <ac:spMk id="5" creationId="{00000000-0000-0000-0000-000000000000}"/>
          </ac:spMkLst>
        </pc:spChg>
        <pc:spChg chg="mod">
          <ac:chgData name="Matt Payne" userId="fd9e231e-1544-4d4c-a078-e8eaee283785" providerId="ADAL" clId="{7061FAB5-D6AB-489F-8981-535B24710F8D}" dt="2024-11-09T00:51:07.781" v="33" actId="20577"/>
          <ac:spMkLst>
            <pc:docMk/>
            <pc:sldMk cId="0" sldId="264"/>
            <ac:spMk id="11" creationId="{00000000-0000-0000-0000-000000000000}"/>
          </ac:spMkLst>
        </pc:spChg>
      </pc:sldChg>
      <pc:sldChg chg="modSp mod">
        <pc:chgData name="Matt Payne" userId="fd9e231e-1544-4d4c-a078-e8eaee283785" providerId="ADAL" clId="{7061FAB5-D6AB-489F-8981-535B24710F8D}" dt="2024-11-09T00:49:05.036" v="15" actId="20577"/>
        <pc:sldMkLst>
          <pc:docMk/>
          <pc:sldMk cId="0" sldId="277"/>
        </pc:sldMkLst>
        <pc:spChg chg="mod">
          <ac:chgData name="Matt Payne" userId="fd9e231e-1544-4d4c-a078-e8eaee283785" providerId="ADAL" clId="{7061FAB5-D6AB-489F-8981-535B24710F8D}" dt="2024-11-09T00:49:05.036" v="15" actId="20577"/>
          <ac:spMkLst>
            <pc:docMk/>
            <pc:sldMk cId="0" sldId="277"/>
            <ac:spMk id="6" creationId="{00000000-0000-0000-0000-000000000000}"/>
          </ac:spMkLst>
        </pc:spChg>
      </pc:sldChg>
      <pc:sldChg chg="modSp mod">
        <pc:chgData name="Matt Payne" userId="fd9e231e-1544-4d4c-a078-e8eaee283785" providerId="ADAL" clId="{7061FAB5-D6AB-489F-8981-535B24710F8D}" dt="2024-11-08T14:22:52.364" v="14" actId="1076"/>
        <pc:sldMkLst>
          <pc:docMk/>
          <pc:sldMk cId="814990343" sldId="280"/>
        </pc:sldMkLst>
        <pc:spChg chg="mod">
          <ac:chgData name="Matt Payne" userId="fd9e231e-1544-4d4c-a078-e8eaee283785" providerId="ADAL" clId="{7061FAB5-D6AB-489F-8981-535B24710F8D}" dt="2024-11-08T14:22:30.329" v="11" actId="1076"/>
          <ac:spMkLst>
            <pc:docMk/>
            <pc:sldMk cId="814990343" sldId="280"/>
            <ac:spMk id="33" creationId="{34C7C894-55E3-97F6-C4AB-556BD23704EE}"/>
          </ac:spMkLst>
        </pc:spChg>
        <pc:spChg chg="mod">
          <ac:chgData name="Matt Payne" userId="fd9e231e-1544-4d4c-a078-e8eaee283785" providerId="ADAL" clId="{7061FAB5-D6AB-489F-8981-535B24710F8D}" dt="2024-11-08T14:22:52.364" v="14" actId="1076"/>
          <ac:spMkLst>
            <pc:docMk/>
            <pc:sldMk cId="814990343" sldId="280"/>
            <ac:spMk id="40" creationId="{742A5109-6936-F911-68EC-668B80B86C98}"/>
          </ac:spMkLst>
        </pc:spChg>
        <pc:picChg chg="mod">
          <ac:chgData name="Matt Payne" userId="fd9e231e-1544-4d4c-a078-e8eaee283785" providerId="ADAL" clId="{7061FAB5-D6AB-489F-8981-535B24710F8D}" dt="2024-11-08T14:22:35.997" v="12" actId="1076"/>
          <ac:picMkLst>
            <pc:docMk/>
            <pc:sldMk cId="814990343" sldId="280"/>
            <ac:picMk id="21" creationId="{26DFF7A2-3443-E778-807F-7FA49658997E}"/>
          </ac:picMkLst>
        </pc:picChg>
        <pc:picChg chg="mod">
          <ac:chgData name="Matt Payne" userId="fd9e231e-1544-4d4c-a078-e8eaee283785" providerId="ADAL" clId="{7061FAB5-D6AB-489F-8981-535B24710F8D}" dt="2024-11-08T14:22:43.249" v="13" actId="1076"/>
          <ac:picMkLst>
            <pc:docMk/>
            <pc:sldMk cId="814990343" sldId="280"/>
            <ac:picMk id="43" creationId="{D6570DD6-7227-793A-5F1F-412B485EC6FF}"/>
          </ac:picMkLst>
        </pc:picChg>
      </pc:sldChg>
    </pc:docChg>
  </pc:docChgLst>
  <pc:docChgLst>
    <pc:chgData name="Matt Payne" userId="fd9e231e-1544-4d4c-a078-e8eaee283785" providerId="ADAL" clId="{A1BD07DF-2391-485C-9601-37F49ABC94D5}"/>
    <pc:docChg chg="custSel delSld modSld sldOrd delMainMaster">
      <pc:chgData name="Matt Payne" userId="fd9e231e-1544-4d4c-a078-e8eaee283785" providerId="ADAL" clId="{A1BD07DF-2391-485C-9601-37F49ABC94D5}" dt="2024-11-22T16:23:34.228" v="173" actId="20577"/>
      <pc:docMkLst>
        <pc:docMk/>
      </pc:docMkLst>
      <pc:sldChg chg="delSp modSp mod">
        <pc:chgData name="Matt Payne" userId="fd9e231e-1544-4d4c-a078-e8eaee283785" providerId="ADAL" clId="{A1BD07DF-2391-485C-9601-37F49ABC94D5}" dt="2024-11-18T00:32:37.194" v="54" actId="122"/>
        <pc:sldMkLst>
          <pc:docMk/>
          <pc:sldMk cId="0" sldId="261"/>
        </pc:sldMkLst>
        <pc:spChg chg="mod">
          <ac:chgData name="Matt Payne" userId="fd9e231e-1544-4d4c-a078-e8eaee283785" providerId="ADAL" clId="{A1BD07DF-2391-485C-9601-37F49ABC94D5}" dt="2024-11-18T00:30:45.736" v="35" actId="14100"/>
          <ac:spMkLst>
            <pc:docMk/>
            <pc:sldMk cId="0" sldId="261"/>
            <ac:spMk id="5" creationId="{00000000-0000-0000-0000-000000000000}"/>
          </ac:spMkLst>
        </pc:spChg>
        <pc:spChg chg="mod">
          <ac:chgData name="Matt Payne" userId="fd9e231e-1544-4d4c-a078-e8eaee283785" providerId="ADAL" clId="{A1BD07DF-2391-485C-9601-37F49ABC94D5}" dt="2024-11-18T00:30:36.731" v="34" actId="1076"/>
          <ac:spMkLst>
            <pc:docMk/>
            <pc:sldMk cId="0" sldId="261"/>
            <ac:spMk id="6" creationId="{00000000-0000-0000-0000-000000000000}"/>
          </ac:spMkLst>
        </pc:spChg>
        <pc:spChg chg="mod">
          <ac:chgData name="Matt Payne" userId="fd9e231e-1544-4d4c-a078-e8eaee283785" providerId="ADAL" clId="{A1BD07DF-2391-485C-9601-37F49ABC94D5}" dt="2024-11-18T00:30:57.672" v="37" actId="14100"/>
          <ac:spMkLst>
            <pc:docMk/>
            <pc:sldMk cId="0" sldId="261"/>
            <ac:spMk id="9" creationId="{00000000-0000-0000-0000-000000000000}"/>
          </ac:spMkLst>
        </pc:spChg>
        <pc:spChg chg="mod">
          <ac:chgData name="Matt Payne" userId="fd9e231e-1544-4d4c-a078-e8eaee283785" providerId="ADAL" clId="{A1BD07DF-2391-485C-9601-37F49ABC94D5}" dt="2024-11-18T00:31:54.230" v="48" actId="14100"/>
          <ac:spMkLst>
            <pc:docMk/>
            <pc:sldMk cId="0" sldId="261"/>
            <ac:spMk id="10" creationId="{00000000-0000-0000-0000-000000000000}"/>
          </ac:spMkLst>
        </pc:spChg>
        <pc:spChg chg="mod">
          <ac:chgData name="Matt Payne" userId="fd9e231e-1544-4d4c-a078-e8eaee283785" providerId="ADAL" clId="{A1BD07DF-2391-485C-9601-37F49ABC94D5}" dt="2024-11-18T00:31:34.301" v="45" actId="14100"/>
          <ac:spMkLst>
            <pc:docMk/>
            <pc:sldMk cId="0" sldId="261"/>
            <ac:spMk id="13" creationId="{00000000-0000-0000-0000-000000000000}"/>
          </ac:spMkLst>
        </pc:spChg>
        <pc:spChg chg="mod">
          <ac:chgData name="Matt Payne" userId="fd9e231e-1544-4d4c-a078-e8eaee283785" providerId="ADAL" clId="{A1BD07DF-2391-485C-9601-37F49ABC94D5}" dt="2024-11-18T00:32:37.194" v="54" actId="122"/>
          <ac:spMkLst>
            <pc:docMk/>
            <pc:sldMk cId="0" sldId="261"/>
            <ac:spMk id="14" creationId="{00000000-0000-0000-0000-000000000000}"/>
          </ac:spMkLst>
        </pc:spChg>
        <pc:picChg chg="mod">
          <ac:chgData name="Matt Payne" userId="fd9e231e-1544-4d4c-a078-e8eaee283785" providerId="ADAL" clId="{A1BD07DF-2391-485C-9601-37F49ABC94D5}" dt="2024-11-18T00:31:11.097" v="41" actId="1076"/>
          <ac:picMkLst>
            <pc:docMk/>
            <pc:sldMk cId="0" sldId="261"/>
            <ac:picMk id="4" creationId="{00000000-0000-0000-0000-000000000000}"/>
          </ac:picMkLst>
        </pc:picChg>
        <pc:picChg chg="mod">
          <ac:chgData name="Matt Payne" userId="fd9e231e-1544-4d4c-a078-e8eaee283785" providerId="ADAL" clId="{A1BD07DF-2391-485C-9601-37F49ABC94D5}" dt="2024-11-18T00:31:09.070" v="40" actId="1076"/>
          <ac:picMkLst>
            <pc:docMk/>
            <pc:sldMk cId="0" sldId="261"/>
            <ac:picMk id="8" creationId="{00000000-0000-0000-0000-000000000000}"/>
          </ac:picMkLst>
        </pc:picChg>
        <pc:picChg chg="mod">
          <ac:chgData name="Matt Payne" userId="fd9e231e-1544-4d4c-a078-e8eaee283785" providerId="ADAL" clId="{A1BD07DF-2391-485C-9601-37F49ABC94D5}" dt="2024-11-18T00:31:22.918" v="43" actId="1076"/>
          <ac:picMkLst>
            <pc:docMk/>
            <pc:sldMk cId="0" sldId="261"/>
            <ac:picMk id="12" creationId="{00000000-0000-0000-0000-000000000000}"/>
          </ac:picMkLst>
        </pc:picChg>
      </pc:sldChg>
      <pc:sldChg chg="ord">
        <pc:chgData name="Matt Payne" userId="fd9e231e-1544-4d4c-a078-e8eaee283785" providerId="ADAL" clId="{A1BD07DF-2391-485C-9601-37F49ABC94D5}" dt="2024-11-18T00:25:39.224" v="23"/>
        <pc:sldMkLst>
          <pc:docMk/>
          <pc:sldMk cId="0" sldId="272"/>
        </pc:sldMkLst>
      </pc:sldChg>
      <pc:sldChg chg="modNotes">
        <pc:chgData name="Matt Payne" userId="fd9e231e-1544-4d4c-a078-e8eaee283785" providerId="ADAL" clId="{A1BD07DF-2391-485C-9601-37F49ABC94D5}" dt="2024-11-16T22:26:28.721" v="0"/>
        <pc:sldMkLst>
          <pc:docMk/>
          <pc:sldMk cId="4069080296" sldId="276"/>
        </pc:sldMkLst>
      </pc:sldChg>
      <pc:sldChg chg="modSp mod">
        <pc:chgData name="Matt Payne" userId="fd9e231e-1544-4d4c-a078-e8eaee283785" providerId="ADAL" clId="{A1BD07DF-2391-485C-9601-37F49ABC94D5}" dt="2024-11-18T00:27:41.728" v="25" actId="1076"/>
        <pc:sldMkLst>
          <pc:docMk/>
          <pc:sldMk cId="0" sldId="277"/>
        </pc:sldMkLst>
        <pc:spChg chg="mod">
          <ac:chgData name="Matt Payne" userId="fd9e231e-1544-4d4c-a078-e8eaee283785" providerId="ADAL" clId="{A1BD07DF-2391-485C-9601-37F49ABC94D5}" dt="2024-11-18T00:27:29.846" v="24" actId="1076"/>
          <ac:spMkLst>
            <pc:docMk/>
            <pc:sldMk cId="0" sldId="277"/>
            <ac:spMk id="10" creationId="{00000000-0000-0000-0000-000000000000}"/>
          </ac:spMkLst>
        </pc:spChg>
        <pc:spChg chg="mod">
          <ac:chgData name="Matt Payne" userId="fd9e231e-1544-4d4c-a078-e8eaee283785" providerId="ADAL" clId="{A1BD07DF-2391-485C-9601-37F49ABC94D5}" dt="2024-11-18T00:27:41.728" v="25" actId="1076"/>
          <ac:spMkLst>
            <pc:docMk/>
            <pc:sldMk cId="0" sldId="277"/>
            <ac:spMk id="18" creationId="{00000000-0000-0000-0000-000000000000}"/>
          </ac:spMkLst>
        </pc:spChg>
      </pc:sldChg>
      <pc:sldChg chg="modSp mod setBg modNotes">
        <pc:chgData name="Matt Payne" userId="fd9e231e-1544-4d4c-a078-e8eaee283785" providerId="ADAL" clId="{A1BD07DF-2391-485C-9601-37F49ABC94D5}" dt="2024-11-22T16:23:34.228" v="173" actId="20577"/>
        <pc:sldMkLst>
          <pc:docMk/>
          <pc:sldMk cId="814990343" sldId="280"/>
        </pc:sldMkLst>
        <pc:spChg chg="mod">
          <ac:chgData name="Matt Payne" userId="fd9e231e-1544-4d4c-a078-e8eaee283785" providerId="ADAL" clId="{A1BD07DF-2391-485C-9601-37F49ABC94D5}" dt="2024-11-22T16:23:34.228" v="173" actId="20577"/>
          <ac:spMkLst>
            <pc:docMk/>
            <pc:sldMk cId="814990343" sldId="280"/>
            <ac:spMk id="40" creationId="{742A5109-6936-F911-68EC-668B80B86C98}"/>
          </ac:spMkLst>
        </pc:spChg>
      </pc:sldChg>
      <pc:sldChg chg="addSp modSp del mod setBg modClrScheme chgLayout">
        <pc:chgData name="Matt Payne" userId="fd9e231e-1544-4d4c-a078-e8eaee283785" providerId="ADAL" clId="{A1BD07DF-2391-485C-9601-37F49ABC94D5}" dt="2024-11-18T00:11:43.896" v="21" actId="14100"/>
        <pc:sldMkLst>
          <pc:docMk/>
          <pc:sldMk cId="2162009610" sldId="338"/>
        </pc:sldMkLst>
        <pc:spChg chg="mod ord">
          <ac:chgData name="Matt Payne" userId="fd9e231e-1544-4d4c-a078-e8eaee283785" providerId="ADAL" clId="{A1BD07DF-2391-485C-9601-37F49ABC94D5}" dt="2024-11-18T00:09:17.174" v="13" actId="14100"/>
          <ac:spMkLst>
            <pc:docMk/>
            <pc:sldMk cId="2162009610" sldId="338"/>
            <ac:spMk id="2" creationId="{00000000-0000-0000-0000-000000000000}"/>
          </ac:spMkLst>
        </pc:spChg>
        <pc:spChg chg="mod">
          <ac:chgData name="Matt Payne" userId="fd9e231e-1544-4d4c-a078-e8eaee283785" providerId="ADAL" clId="{A1BD07DF-2391-485C-9601-37F49ABC94D5}" dt="2024-11-18T00:08:08.656" v="6" actId="164"/>
          <ac:spMkLst>
            <pc:docMk/>
            <pc:sldMk cId="2162009610" sldId="338"/>
            <ac:spMk id="3" creationId="{787DF37E-DFCD-544C-433C-0E82178E1DA9}"/>
          </ac:spMkLst>
        </pc:spChg>
        <pc:spChg chg="mod">
          <ac:chgData name="Matt Payne" userId="fd9e231e-1544-4d4c-a078-e8eaee283785" providerId="ADAL" clId="{A1BD07DF-2391-485C-9601-37F49ABC94D5}" dt="2024-11-18T00:08:08.656" v="6" actId="164"/>
          <ac:spMkLst>
            <pc:docMk/>
            <pc:sldMk cId="2162009610" sldId="338"/>
            <ac:spMk id="4" creationId="{58BA7325-0E03-C563-25F8-0D52DDC831EA}"/>
          </ac:spMkLst>
        </pc:spChg>
        <pc:spChg chg="mod">
          <ac:chgData name="Matt Payne" userId="fd9e231e-1544-4d4c-a078-e8eaee283785" providerId="ADAL" clId="{A1BD07DF-2391-485C-9601-37F49ABC94D5}" dt="2024-11-18T00:08:08.656" v="6" actId="164"/>
          <ac:spMkLst>
            <pc:docMk/>
            <pc:sldMk cId="2162009610" sldId="338"/>
            <ac:spMk id="16" creationId="{6D0B2FD0-24A2-4AD2-3F1F-6921E3D47F2A}"/>
          </ac:spMkLst>
        </pc:spChg>
        <pc:spChg chg="mod">
          <ac:chgData name="Matt Payne" userId="fd9e231e-1544-4d4c-a078-e8eaee283785" providerId="ADAL" clId="{A1BD07DF-2391-485C-9601-37F49ABC94D5}" dt="2024-11-18T00:09:29.964" v="16" actId="122"/>
          <ac:spMkLst>
            <pc:docMk/>
            <pc:sldMk cId="2162009610" sldId="338"/>
            <ac:spMk id="17" creationId="{00000000-0000-0000-0000-000000000000}"/>
          </ac:spMkLst>
        </pc:spChg>
        <pc:spChg chg="mod">
          <ac:chgData name="Matt Payne" userId="fd9e231e-1544-4d4c-a078-e8eaee283785" providerId="ADAL" clId="{A1BD07DF-2391-485C-9601-37F49ABC94D5}" dt="2024-11-18T00:08:08.656" v="6" actId="164"/>
          <ac:spMkLst>
            <pc:docMk/>
            <pc:sldMk cId="2162009610" sldId="338"/>
            <ac:spMk id="18" creationId="{7CAD4474-6F8A-1931-F215-3659BD84F62A}"/>
          </ac:spMkLst>
        </pc:spChg>
        <pc:spChg chg="mod">
          <ac:chgData name="Matt Payne" userId="fd9e231e-1544-4d4c-a078-e8eaee283785" providerId="ADAL" clId="{A1BD07DF-2391-485C-9601-37F49ABC94D5}" dt="2024-11-18T00:08:08.656" v="6" actId="164"/>
          <ac:spMkLst>
            <pc:docMk/>
            <pc:sldMk cId="2162009610" sldId="338"/>
            <ac:spMk id="19" creationId="{4821E91C-187E-47C5-C339-0C3C792B97E8}"/>
          </ac:spMkLst>
        </pc:spChg>
        <pc:spChg chg="mod">
          <ac:chgData name="Matt Payne" userId="fd9e231e-1544-4d4c-a078-e8eaee283785" providerId="ADAL" clId="{A1BD07DF-2391-485C-9601-37F49ABC94D5}" dt="2024-11-18T00:08:08.656" v="6" actId="164"/>
          <ac:spMkLst>
            <pc:docMk/>
            <pc:sldMk cId="2162009610" sldId="338"/>
            <ac:spMk id="20" creationId="{F1525471-A83A-1D3E-DBD3-336BF7B5519E}"/>
          </ac:spMkLst>
        </pc:spChg>
        <pc:grpChg chg="mod">
          <ac:chgData name="Matt Payne" userId="fd9e231e-1544-4d4c-a078-e8eaee283785" providerId="ADAL" clId="{A1BD07DF-2391-485C-9601-37F49ABC94D5}" dt="2024-11-18T00:11:18.639" v="20" actId="1076"/>
          <ac:grpSpMkLst>
            <pc:docMk/>
            <pc:sldMk cId="2162009610" sldId="338"/>
            <ac:grpSpMk id="5" creationId="{00000000-0000-0000-0000-000000000000}"/>
          </ac:grpSpMkLst>
        </pc:grpChg>
        <pc:grpChg chg="add mod">
          <ac:chgData name="Matt Payne" userId="fd9e231e-1544-4d4c-a078-e8eaee283785" providerId="ADAL" clId="{A1BD07DF-2391-485C-9601-37F49ABC94D5}" dt="2024-11-18T00:11:43.896" v="21" actId="14100"/>
          <ac:grpSpMkLst>
            <pc:docMk/>
            <pc:sldMk cId="2162009610" sldId="338"/>
            <ac:grpSpMk id="21" creationId="{B6640ABB-CD14-9480-C397-8F1627F287ED}"/>
          </ac:grpSpMkLst>
        </pc:grpChg>
      </pc:sldChg>
      <pc:sldMasterChg chg="delSldLayout">
        <pc:chgData name="Matt Payne" userId="fd9e231e-1544-4d4c-a078-e8eaee283785" providerId="ADAL" clId="{A1BD07DF-2391-485C-9601-37F49ABC94D5}" dt="2024-11-18T00:05:37.162" v="1" actId="47"/>
        <pc:sldMasterMkLst>
          <pc:docMk/>
          <pc:sldMasterMk cId="0" sldId="2147483648"/>
        </pc:sldMasterMkLst>
        <pc:sldLayoutChg chg="del">
          <pc:chgData name="Matt Payne" userId="fd9e231e-1544-4d4c-a078-e8eaee283785" providerId="ADAL" clId="{A1BD07DF-2391-485C-9601-37F49ABC94D5}" dt="2024-11-18T00:05:37.162" v="1" actId="47"/>
          <pc:sldLayoutMkLst>
            <pc:docMk/>
            <pc:sldMasterMk cId="0" sldId="2147483648"/>
            <pc:sldLayoutMk cId="829271635" sldId="2147483653"/>
          </pc:sldLayoutMkLst>
        </pc:sldLayoutChg>
      </pc:sldMasterChg>
      <pc:sldMasterChg chg="del delSldLayout">
        <pc:chgData name="Matt Payne" userId="fd9e231e-1544-4d4c-a078-e8eaee283785" providerId="ADAL" clId="{A1BD07DF-2391-485C-9601-37F49ABC94D5}" dt="2024-11-18T00:05:55.581" v="2" actId="700"/>
        <pc:sldMasterMkLst>
          <pc:docMk/>
          <pc:sldMasterMk cId="1036384452" sldId="2147483653"/>
        </pc:sldMasterMkLst>
        <pc:sldLayoutChg chg="del">
          <pc:chgData name="Matt Payne" userId="fd9e231e-1544-4d4c-a078-e8eaee283785" providerId="ADAL" clId="{A1BD07DF-2391-485C-9601-37F49ABC94D5}" dt="2024-11-18T00:05:55.581" v="2" actId="700"/>
          <pc:sldLayoutMkLst>
            <pc:docMk/>
            <pc:sldMasterMk cId="1036384452" sldId="2147483653"/>
            <pc:sldLayoutMk cId="1053339390" sldId="2147483654"/>
          </pc:sldLayoutMkLst>
        </pc:sldLayoutChg>
        <pc:sldLayoutChg chg="del">
          <pc:chgData name="Matt Payne" userId="fd9e231e-1544-4d4c-a078-e8eaee283785" providerId="ADAL" clId="{A1BD07DF-2391-485C-9601-37F49ABC94D5}" dt="2024-11-18T00:05:55.581" v="2" actId="700"/>
          <pc:sldLayoutMkLst>
            <pc:docMk/>
            <pc:sldMasterMk cId="1036384452" sldId="2147483653"/>
            <pc:sldLayoutMk cId="3000178778" sldId="2147483655"/>
          </pc:sldLayoutMkLst>
        </pc:sldLayoutChg>
        <pc:sldLayoutChg chg="del">
          <pc:chgData name="Matt Payne" userId="fd9e231e-1544-4d4c-a078-e8eaee283785" providerId="ADAL" clId="{A1BD07DF-2391-485C-9601-37F49ABC94D5}" dt="2024-11-18T00:05:55.581" v="2" actId="700"/>
          <pc:sldLayoutMkLst>
            <pc:docMk/>
            <pc:sldMasterMk cId="1036384452" sldId="2147483653"/>
            <pc:sldLayoutMk cId="2505239300" sldId="2147483656"/>
          </pc:sldLayoutMkLst>
        </pc:sldLayoutChg>
        <pc:sldLayoutChg chg="del">
          <pc:chgData name="Matt Payne" userId="fd9e231e-1544-4d4c-a078-e8eaee283785" providerId="ADAL" clId="{A1BD07DF-2391-485C-9601-37F49ABC94D5}" dt="2024-11-18T00:05:55.581" v="2" actId="700"/>
          <pc:sldLayoutMkLst>
            <pc:docMk/>
            <pc:sldMasterMk cId="1036384452" sldId="2147483653"/>
            <pc:sldLayoutMk cId="3194407663" sldId="2147483657"/>
          </pc:sldLayoutMkLst>
        </pc:sldLayoutChg>
        <pc:sldLayoutChg chg="del">
          <pc:chgData name="Matt Payne" userId="fd9e231e-1544-4d4c-a078-e8eaee283785" providerId="ADAL" clId="{A1BD07DF-2391-485C-9601-37F49ABC94D5}" dt="2024-11-18T00:05:55.581" v="2" actId="700"/>
          <pc:sldLayoutMkLst>
            <pc:docMk/>
            <pc:sldMasterMk cId="1036384452" sldId="2147483653"/>
            <pc:sldLayoutMk cId="3561547448" sldId="2147483658"/>
          </pc:sldLayoutMkLst>
        </pc:sldLayoutChg>
        <pc:sldLayoutChg chg="del">
          <pc:chgData name="Matt Payne" userId="fd9e231e-1544-4d4c-a078-e8eaee283785" providerId="ADAL" clId="{A1BD07DF-2391-485C-9601-37F49ABC94D5}" dt="2024-11-18T00:05:55.581" v="2" actId="700"/>
          <pc:sldLayoutMkLst>
            <pc:docMk/>
            <pc:sldMasterMk cId="1036384452" sldId="2147483653"/>
            <pc:sldLayoutMk cId="1532336909" sldId="2147483659"/>
          </pc:sldLayoutMkLst>
        </pc:sldLayoutChg>
        <pc:sldLayoutChg chg="del">
          <pc:chgData name="Matt Payne" userId="fd9e231e-1544-4d4c-a078-e8eaee283785" providerId="ADAL" clId="{A1BD07DF-2391-485C-9601-37F49ABC94D5}" dt="2024-11-18T00:05:55.581" v="2" actId="700"/>
          <pc:sldLayoutMkLst>
            <pc:docMk/>
            <pc:sldMasterMk cId="1036384452" sldId="2147483653"/>
            <pc:sldLayoutMk cId="3566066629" sldId="2147483660"/>
          </pc:sldLayoutMkLst>
        </pc:sldLayoutChg>
        <pc:sldLayoutChg chg="del">
          <pc:chgData name="Matt Payne" userId="fd9e231e-1544-4d4c-a078-e8eaee283785" providerId="ADAL" clId="{A1BD07DF-2391-485C-9601-37F49ABC94D5}" dt="2024-11-18T00:05:55.581" v="2" actId="700"/>
          <pc:sldLayoutMkLst>
            <pc:docMk/>
            <pc:sldMasterMk cId="1036384452" sldId="2147483653"/>
            <pc:sldLayoutMk cId="1843864454" sldId="2147483661"/>
          </pc:sldLayoutMkLst>
        </pc:sldLayoutChg>
        <pc:sldLayoutChg chg="del">
          <pc:chgData name="Matt Payne" userId="fd9e231e-1544-4d4c-a078-e8eaee283785" providerId="ADAL" clId="{A1BD07DF-2391-485C-9601-37F49ABC94D5}" dt="2024-11-18T00:05:55.581" v="2" actId="700"/>
          <pc:sldLayoutMkLst>
            <pc:docMk/>
            <pc:sldMasterMk cId="1036384452" sldId="2147483653"/>
            <pc:sldLayoutMk cId="618280943" sldId="2147483662"/>
          </pc:sldLayoutMkLst>
        </pc:sldLayoutChg>
        <pc:sldLayoutChg chg="del">
          <pc:chgData name="Matt Payne" userId="fd9e231e-1544-4d4c-a078-e8eaee283785" providerId="ADAL" clId="{A1BD07DF-2391-485C-9601-37F49ABC94D5}" dt="2024-11-18T00:05:55.581" v="2" actId="700"/>
          <pc:sldLayoutMkLst>
            <pc:docMk/>
            <pc:sldMasterMk cId="1036384452" sldId="2147483653"/>
            <pc:sldLayoutMk cId="2626286798" sldId="2147483663"/>
          </pc:sldLayoutMkLst>
        </pc:sldLayoutChg>
        <pc:sldLayoutChg chg="del">
          <pc:chgData name="Matt Payne" userId="fd9e231e-1544-4d4c-a078-e8eaee283785" providerId="ADAL" clId="{A1BD07DF-2391-485C-9601-37F49ABC94D5}" dt="2024-11-18T00:05:55.581" v="2" actId="700"/>
          <pc:sldLayoutMkLst>
            <pc:docMk/>
            <pc:sldMasterMk cId="1036384452" sldId="2147483653"/>
            <pc:sldLayoutMk cId="2891557159"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981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2"/>
            <a:ext cx="5486400" cy="4800599"/>
          </a:xfrm>
          <a:prstGeom prst="rect">
            <a:avLst/>
          </a:prstGeom>
        </p:spPr>
        <p:txBody>
          <a:bodyPr/>
          <a:lstStyle/>
          <a:p>
            <a:endParaRPr lang="en-US"/>
          </a:p>
        </p:txBody>
      </p:sp>
    </p:spTree>
    <p:extLst>
      <p:ext uri="{BB962C8B-B14F-4D97-AF65-F5344CB8AC3E}">
        <p14:creationId xmlns:p14="http://schemas.microsoft.com/office/powerpoint/2010/main" val="3556276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2"/>
            <a:ext cx="5486400" cy="4800599"/>
          </a:xfrm>
          <a:prstGeom prst="rect">
            <a:avLst/>
          </a:prstGeom>
        </p:spPr>
        <p:txBody>
          <a:bodyPr/>
          <a:lstStyle/>
          <a:p>
            <a:endParaRPr lang="en-US"/>
          </a:p>
        </p:txBody>
      </p:sp>
    </p:spTree>
    <p:extLst>
      <p:ext uri="{BB962C8B-B14F-4D97-AF65-F5344CB8AC3E}">
        <p14:creationId xmlns:p14="http://schemas.microsoft.com/office/powerpoint/2010/main" val="209997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147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98339F-37CD-021A-9484-2C6E52C12B36}"/>
              </a:ext>
            </a:extLst>
          </p:cNvPr>
          <p:cNvSpPr>
            <a:spLocks noGrp="1"/>
          </p:cNvSpPr>
          <p:nvPr>
            <p:ph type="title"/>
          </p:nvPr>
        </p:nvSpPr>
        <p:spPr>
          <a:xfrm>
            <a:off x="696987" y="2785607"/>
            <a:ext cx="7200800" cy="1143265"/>
          </a:xfrm>
        </p:spPr>
        <p:txBody>
          <a:bodyPr anchor="b">
            <a:noAutofit/>
          </a:bodyPr>
          <a:lstStyle>
            <a:lvl1pPr algn="l">
              <a:defRPr sz="4000">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9A347E1A-2D94-EAAB-56D1-4E7FDB3DECCD}"/>
              </a:ext>
            </a:extLst>
          </p:cNvPr>
          <p:cNvSpPr>
            <a:spLocks noGrp="1"/>
          </p:cNvSpPr>
          <p:nvPr>
            <p:ph type="body" sz="quarter" idx="10"/>
          </p:nvPr>
        </p:nvSpPr>
        <p:spPr>
          <a:xfrm>
            <a:off x="696987" y="4077866"/>
            <a:ext cx="7200900" cy="503237"/>
          </a:xfrm>
        </p:spPr>
        <p:txBody>
          <a:bodyPr>
            <a:noAutofit/>
          </a:bodyPr>
          <a:lstStyle>
            <a:lvl1pPr marL="0"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1pPr>
            <a:lvl2pPr marL="609829"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2pPr>
            <a:lvl3pPr marL="1219658"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3pPr>
            <a:lvl4pPr marL="1829486"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4pPr>
            <a:lvl5pPr marL="2439314"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79419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032001"/>
      </p:ext>
    </p:extLst>
  </p:cSld>
  <p:clrMap bg1="lt1" tx1="dk1" bg2="lt2" tx2="dk2" accent1="accent1" accent2="accent2" accent3="accent3" accent4="accent4" accent5="accent5" accent6="accent6" hlink="hlink" folHlink="folHlink"/>
  <p:sldLayoutIdLst>
    <p:sldLayoutId id="2147483651" r:id="rId1"/>
    <p:sldLayoutId id="2147483652"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9.jp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1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svg"/><Relationship Id="rId18" Type="http://schemas.openxmlformats.org/officeDocument/2006/relationships/image" Target="../media/image48.png"/><Relationship Id="rId3" Type="http://schemas.openxmlformats.org/officeDocument/2006/relationships/image" Target="../media/image33.png"/><Relationship Id="rId21" Type="http://schemas.openxmlformats.org/officeDocument/2006/relationships/image" Target="../media/image51.sv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svg"/><Relationship Id="rId25" Type="http://schemas.openxmlformats.org/officeDocument/2006/relationships/image" Target="../media/image55.svg"/><Relationship Id="rId2" Type="http://schemas.openxmlformats.org/officeDocument/2006/relationships/notesSlide" Target="../notesSlides/notesSlide8.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36.svg"/><Relationship Id="rId11" Type="http://schemas.openxmlformats.org/officeDocument/2006/relationships/image" Target="../media/image41.svg"/><Relationship Id="rId24" Type="http://schemas.openxmlformats.org/officeDocument/2006/relationships/image" Target="../media/image54.svg"/><Relationship Id="rId5" Type="http://schemas.openxmlformats.org/officeDocument/2006/relationships/image" Target="../media/image35.png"/><Relationship Id="rId15" Type="http://schemas.openxmlformats.org/officeDocument/2006/relationships/image" Target="../media/image45.svg"/><Relationship Id="rId23" Type="http://schemas.openxmlformats.org/officeDocument/2006/relationships/image" Target="../media/image53.png"/><Relationship Id="rId10" Type="http://schemas.openxmlformats.org/officeDocument/2006/relationships/image" Target="../media/image40.svg"/><Relationship Id="rId19" Type="http://schemas.openxmlformats.org/officeDocument/2006/relationships/image" Target="../media/image49.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ED6CE4-A24E-7C51-94C6-D917EC64C3F0}"/>
              </a:ext>
            </a:extLst>
          </p:cNvPr>
          <p:cNvSpPr>
            <a:spLocks noGrp="1"/>
          </p:cNvSpPr>
          <p:nvPr>
            <p:ph type="title"/>
          </p:nvPr>
        </p:nvSpPr>
        <p:spPr>
          <a:xfrm>
            <a:off x="696987" y="2524350"/>
            <a:ext cx="7200800" cy="1143265"/>
          </a:xfrm>
        </p:spPr>
        <p:txBody>
          <a:bodyPr/>
          <a:lstStyle/>
          <a:p>
            <a:r>
              <a:rPr lang="en-US" dirty="0"/>
              <a:t>Crisis Management: Is not Just A Checklist</a:t>
            </a:r>
          </a:p>
        </p:txBody>
      </p:sp>
      <p:sp>
        <p:nvSpPr>
          <p:cNvPr id="5" name="Text Placeholder 4">
            <a:extLst>
              <a:ext uri="{FF2B5EF4-FFF2-40B4-BE49-F238E27FC236}">
                <a16:creationId xmlns:a16="http://schemas.microsoft.com/office/drawing/2014/main" id="{A0C38994-20B5-C026-DA1E-4B690C93DA92}"/>
              </a:ext>
            </a:extLst>
          </p:cNvPr>
          <p:cNvSpPr>
            <a:spLocks noGrp="1"/>
          </p:cNvSpPr>
          <p:nvPr>
            <p:ph type="body" sz="quarter" idx="10"/>
          </p:nvPr>
        </p:nvSpPr>
        <p:spPr>
          <a:xfrm>
            <a:off x="696987" y="5093866"/>
            <a:ext cx="7200900" cy="503237"/>
          </a:xfrm>
        </p:spPr>
        <p:txBody>
          <a:bodyPr/>
          <a:lstStyle/>
          <a:p>
            <a:r>
              <a:rPr lang="en-US" dirty="0"/>
              <a:t>Buffy Payne, Founder/CSO</a:t>
            </a:r>
          </a:p>
          <a:p>
            <a:r>
              <a:rPr lang="en-US" dirty="0"/>
              <a:t>Matt Payne, Founder/CSO</a:t>
            </a:r>
          </a:p>
        </p:txBody>
      </p:sp>
      <p:sp>
        <p:nvSpPr>
          <p:cNvPr id="3" name="Object 2"/>
          <p:cNvSpPr/>
          <p:nvPr/>
        </p:nvSpPr>
        <p:spPr>
          <a:xfrm>
            <a:off x="696987" y="3848349"/>
            <a:ext cx="6033531" cy="1203659"/>
          </a:xfrm>
          <a:prstGeom prst="rect">
            <a:avLst/>
          </a:prstGeom>
          <a:noFill/>
        </p:spPr>
        <p:txBody>
          <a:bodyPr wrap="square" lIns="0" tIns="0" rIns="0" bIns="0" rtlCol="0" anchor="t"/>
          <a:lstStyle/>
          <a:p>
            <a:pPr marL="0" marR="0" lvl="0" indent="0" algn="l" defTabSz="914400" rtl="0" eaLnBrk="1" fontAlgn="auto" latinLnBrk="0" hangingPunct="1">
              <a:lnSpc>
                <a:spcPts val="2370"/>
              </a:lnSpc>
              <a:spcBef>
                <a:spcPts val="1243"/>
              </a:spcBef>
              <a:spcAft>
                <a:spcPts val="0"/>
              </a:spcAft>
              <a:buClrTx/>
              <a:buSzTx/>
              <a:buFontTx/>
              <a:buNone/>
              <a:tabLst/>
              <a:defRPr/>
            </a:pPr>
            <a:r>
              <a:rPr kumimoji="0" lang="en-US" sz="1782" b="0" i="0" u="none" strike="noStrike" kern="0" cap="none" spc="53" normalizeH="0" baseline="0" noProof="0" dirty="0">
                <a:ln>
                  <a:noFill/>
                </a:ln>
                <a:solidFill>
                  <a:prstClr val="white"/>
                </a:solidFill>
                <a:effectLst/>
                <a:uLnTx/>
                <a:uFillTx/>
                <a:latin typeface="Jost*" pitchFamily="34" charset="0"/>
                <a:ea typeface="Jost*" pitchFamily="34" charset="-122"/>
                <a:cs typeface="Jost*" pitchFamily="34" charset="-120"/>
              </a:rPr>
              <a:t>An overview of effective crisis management strategies that go beyond traditional checklists and emphasize proactive planning, adaptability, and strategic decision-making.</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6908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2" name="Object 1"/>
          <p:cNvSpPr/>
          <p:nvPr/>
        </p:nvSpPr>
        <p:spPr>
          <a:xfrm>
            <a:off x="0" y="399950"/>
            <a:ext cx="12188952" cy="426613"/>
          </a:xfrm>
          <a:prstGeom prst="rect">
            <a:avLst/>
          </a:prstGeom>
          <a:noFill/>
        </p:spPr>
        <p:txBody>
          <a:bodyPr wrap="square" lIns="0" tIns="0" rIns="0" bIns="0" rtlCol="0" anchor="t"/>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3000" b="0" i="0" u="none" strike="noStrike" kern="0" cap="none" spc="90" normalizeH="0" baseline="0" noProof="0" dirty="0">
                <a:ln>
                  <a:noFill/>
                </a:ln>
                <a:solidFill>
                  <a:srgbClr val="000000"/>
                </a:solidFill>
                <a:effectLst/>
                <a:uLnTx/>
                <a:uFillTx/>
                <a:latin typeface="Jost*" pitchFamily="34" charset="0"/>
                <a:ea typeface="Jost*" pitchFamily="34" charset="-122"/>
                <a:cs typeface="Jost*" pitchFamily="34" charset="-120"/>
              </a:rPr>
              <a:t>CRISIS MANAGEMENT TECH FOR RESILIENCE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476131" y="1514096"/>
            <a:ext cx="3618595" cy="2337803"/>
          </a:xfrm>
          <a:prstGeom prst="roundRect">
            <a:avLst>
              <a:gd name="adj" fmla="val 2347"/>
            </a:avLst>
          </a:prstGeom>
          <a:noFill/>
          <a:ln w="25400">
            <a:solidFill>
              <a:srgbClr val="143F9C"/>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 name="Object 3"/>
          <p:cNvSpPr/>
          <p:nvPr/>
        </p:nvSpPr>
        <p:spPr>
          <a:xfrm>
            <a:off x="761810" y="1732938"/>
            <a:ext cx="3456711" cy="312104"/>
          </a:xfrm>
          <a:prstGeom prst="rect">
            <a:avLst/>
          </a:prstGeom>
          <a:noFill/>
        </p:spPr>
        <p:txBody>
          <a:bodyPr wrap="square" lIns="0" tIns="0" rIns="0" bIns="0" rtlCol="0" anchor="t"/>
          <a:lstStyle/>
          <a:p>
            <a:pPr marL="0" marR="0" lvl="0" indent="0" algn="l" defTabSz="914400" rtl="0" eaLnBrk="1" fontAlgn="auto" latinLnBrk="0" hangingPunct="1">
              <a:lnSpc>
                <a:spcPts val="2458"/>
              </a:lnSpc>
              <a:spcBef>
                <a:spcPts val="0"/>
              </a:spcBef>
              <a:spcAft>
                <a:spcPts val="0"/>
              </a:spcAft>
              <a:buClrTx/>
              <a:buSzTx/>
              <a:buFontTx/>
              <a:buNone/>
              <a:tabLst/>
              <a:defRPr/>
            </a:pPr>
            <a:r>
              <a:rPr kumimoji="0" lang="en-US" sz="1951" b="0" i="0" u="none" strike="noStrike" kern="0" cap="none" spc="59" normalizeH="0" baseline="0" noProof="0" dirty="0">
                <a:ln>
                  <a:noFill/>
                </a:ln>
                <a:solidFill>
                  <a:srgbClr val="000000"/>
                </a:solidFill>
                <a:effectLst/>
                <a:uLnTx/>
                <a:uFillTx/>
                <a:latin typeface="Jost*" pitchFamily="34" charset="0"/>
                <a:ea typeface="Jost*" pitchFamily="34" charset="-122"/>
                <a:cs typeface="Jost*" pitchFamily="34" charset="-120"/>
              </a:rPr>
              <a:t>Cloud-Based Platform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761810" y="2161694"/>
            <a:ext cx="3010091" cy="1184078"/>
          </a:xfrm>
          <a:prstGeom prst="rect">
            <a:avLst/>
          </a:prstGeom>
          <a:noFill/>
        </p:spPr>
        <p:txBody>
          <a:bodyPr wrap="square" lIns="0" tIns="0" rIns="0" bIns="0" rtlCol="0" anchor="t"/>
          <a:lstStyle/>
          <a:p>
            <a:pPr marL="0" marR="0" lvl="0" indent="0" algn="l" defTabSz="914400" rtl="0" eaLnBrk="1" fontAlgn="auto" latinLnBrk="0" hangingPunct="1">
              <a:lnSpc>
                <a:spcPts val="1865"/>
              </a:lnSpc>
              <a:spcBef>
                <a:spcPts val="901"/>
              </a:spcBef>
              <a:spcAft>
                <a:spcPts val="0"/>
              </a:spcAft>
              <a:buClrTx/>
              <a:buSzTx/>
              <a:buFontTx/>
              <a:buNone/>
              <a:tabLst/>
              <a:defRPr/>
            </a:pPr>
            <a:r>
              <a:rPr kumimoji="0" lang="en-US" sz="1402" b="0" i="0" u="none" strike="noStrike" kern="0" cap="none" spc="42"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In Case of Crisis is a cloud-based software that can be accessed from anywhere, outside the corporate network, providing a centralized hub for crisis management activities.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4285178" y="1514096"/>
            <a:ext cx="3618595" cy="2337803"/>
          </a:xfrm>
          <a:prstGeom prst="roundRect">
            <a:avLst>
              <a:gd name="adj" fmla="val 2347"/>
            </a:avLst>
          </a:prstGeom>
          <a:noFill/>
          <a:ln w="25400">
            <a:solidFill>
              <a:srgbClr val="143F9C"/>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Object 6"/>
          <p:cNvSpPr/>
          <p:nvPr/>
        </p:nvSpPr>
        <p:spPr>
          <a:xfrm>
            <a:off x="4570857" y="1732938"/>
            <a:ext cx="3456711" cy="312104"/>
          </a:xfrm>
          <a:prstGeom prst="rect">
            <a:avLst/>
          </a:prstGeom>
          <a:noFill/>
        </p:spPr>
        <p:txBody>
          <a:bodyPr wrap="square" lIns="0" tIns="0" rIns="0" bIns="0" rtlCol="0" anchor="t"/>
          <a:lstStyle/>
          <a:p>
            <a:pPr marL="0" marR="0" lvl="0" indent="0" algn="l" defTabSz="914400" rtl="0" eaLnBrk="1" fontAlgn="auto" latinLnBrk="0" hangingPunct="1">
              <a:lnSpc>
                <a:spcPts val="2458"/>
              </a:lnSpc>
              <a:spcBef>
                <a:spcPts val="0"/>
              </a:spcBef>
              <a:spcAft>
                <a:spcPts val="0"/>
              </a:spcAft>
              <a:buClrTx/>
              <a:buSzTx/>
              <a:buFontTx/>
              <a:buNone/>
              <a:tabLst/>
              <a:defRPr/>
            </a:pPr>
            <a:r>
              <a:rPr kumimoji="0" lang="en-US" sz="1951" b="0" i="0" u="none" strike="noStrike" kern="0" cap="none" spc="59" normalizeH="0" baseline="0" noProof="0" dirty="0">
                <a:ln>
                  <a:noFill/>
                </a:ln>
                <a:solidFill>
                  <a:srgbClr val="000000"/>
                </a:solidFill>
                <a:effectLst/>
                <a:uLnTx/>
                <a:uFillTx/>
                <a:latin typeface="Jost*" pitchFamily="34" charset="0"/>
                <a:ea typeface="Jost*" pitchFamily="34" charset="-122"/>
                <a:cs typeface="Jost*" pitchFamily="34" charset="-120"/>
              </a:rPr>
              <a:t>Offline Capabilities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4570857" y="2161694"/>
            <a:ext cx="3044381" cy="1184078"/>
          </a:xfrm>
          <a:prstGeom prst="rect">
            <a:avLst/>
          </a:prstGeom>
          <a:noFill/>
        </p:spPr>
        <p:txBody>
          <a:bodyPr wrap="square" lIns="0" tIns="0" rIns="0" bIns="0" rtlCol="0" anchor="t"/>
          <a:lstStyle/>
          <a:p>
            <a:pPr marL="0" marR="0" lvl="0" indent="0" algn="l" defTabSz="914400" rtl="0" eaLnBrk="1" fontAlgn="auto" latinLnBrk="0" hangingPunct="1">
              <a:lnSpc>
                <a:spcPts val="1865"/>
              </a:lnSpc>
              <a:spcBef>
                <a:spcPts val="901"/>
              </a:spcBef>
              <a:spcAft>
                <a:spcPts val="0"/>
              </a:spcAft>
              <a:buClrTx/>
              <a:buSzTx/>
              <a:buFontTx/>
              <a:buNone/>
              <a:tabLst/>
              <a:defRPr/>
            </a:pPr>
            <a:r>
              <a:rPr kumimoji="0" lang="en-US" sz="1402" b="0" i="0" u="none" strike="noStrike" kern="0" cap="none" spc="42"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The platform has built-in offline functionality, allowing users to access critical information, playbooks, and tools even when network connectivity is disrupted.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8094226" y="1514096"/>
            <a:ext cx="3618595" cy="2337803"/>
          </a:xfrm>
          <a:prstGeom prst="roundRect">
            <a:avLst>
              <a:gd name="adj" fmla="val 2347"/>
            </a:avLst>
          </a:prstGeom>
          <a:noFill/>
          <a:ln w="25400">
            <a:solidFill>
              <a:srgbClr val="143F9C"/>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Object 9"/>
          <p:cNvSpPr/>
          <p:nvPr/>
        </p:nvSpPr>
        <p:spPr>
          <a:xfrm>
            <a:off x="8379905" y="1732938"/>
            <a:ext cx="3456711" cy="312104"/>
          </a:xfrm>
          <a:prstGeom prst="rect">
            <a:avLst/>
          </a:prstGeom>
          <a:noFill/>
        </p:spPr>
        <p:txBody>
          <a:bodyPr wrap="square" lIns="0" tIns="0" rIns="0" bIns="0" rtlCol="0" anchor="t"/>
          <a:lstStyle/>
          <a:p>
            <a:pPr marL="0" marR="0" lvl="0" indent="0" algn="l" defTabSz="914400" rtl="0" eaLnBrk="1" fontAlgn="auto" latinLnBrk="0" hangingPunct="1">
              <a:lnSpc>
                <a:spcPts val="2458"/>
              </a:lnSpc>
              <a:spcBef>
                <a:spcPts val="0"/>
              </a:spcBef>
              <a:spcAft>
                <a:spcPts val="0"/>
              </a:spcAft>
              <a:buClrTx/>
              <a:buSzTx/>
              <a:buFontTx/>
              <a:buNone/>
              <a:tabLst/>
              <a:defRPr/>
            </a:pPr>
            <a:r>
              <a:rPr kumimoji="0" lang="en-US" sz="1951" b="0" i="0" u="none" strike="noStrike" kern="0" cap="none" spc="59" normalizeH="0" baseline="0" noProof="0" dirty="0">
                <a:ln>
                  <a:noFill/>
                </a:ln>
                <a:solidFill>
                  <a:srgbClr val="000000"/>
                </a:solidFill>
                <a:effectLst/>
                <a:uLnTx/>
                <a:uFillTx/>
                <a:latin typeface="Jost*" pitchFamily="34" charset="0"/>
                <a:ea typeface="Jost*" pitchFamily="34" charset="-122"/>
                <a:cs typeface="Jost*" pitchFamily="34" charset="-120"/>
              </a:rPr>
              <a:t>Comprehensive Plans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8379905" y="2161694"/>
            <a:ext cx="3011995" cy="1184078"/>
          </a:xfrm>
          <a:prstGeom prst="rect">
            <a:avLst/>
          </a:prstGeom>
          <a:noFill/>
        </p:spPr>
        <p:txBody>
          <a:bodyPr wrap="square" lIns="0" tIns="0" rIns="0" bIns="0" rtlCol="0" anchor="t"/>
          <a:lstStyle/>
          <a:p>
            <a:pPr marL="0" marR="0" lvl="0" indent="0" algn="l" defTabSz="914400" rtl="0" eaLnBrk="1" fontAlgn="auto" latinLnBrk="0" hangingPunct="1">
              <a:lnSpc>
                <a:spcPts val="1865"/>
              </a:lnSpc>
              <a:spcBef>
                <a:spcPts val="901"/>
              </a:spcBef>
              <a:spcAft>
                <a:spcPts val="0"/>
              </a:spcAft>
              <a:buClrTx/>
              <a:buSzTx/>
              <a:buFontTx/>
              <a:buNone/>
              <a:tabLst/>
              <a:defRPr/>
            </a:pPr>
            <a:r>
              <a:rPr kumimoji="0" lang="en-US" sz="1402" b="0" i="0" u="none" strike="noStrike" kern="0" cap="none" spc="42"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In Case of Crisis consolidates all crisis management plans, procedures, and response protocols in a single, secure location, ensuring everyone has access to the latest information.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476131" y="4042352"/>
            <a:ext cx="3618595" cy="2337803"/>
          </a:xfrm>
          <a:prstGeom prst="roundRect">
            <a:avLst>
              <a:gd name="adj" fmla="val 2347"/>
            </a:avLst>
          </a:prstGeom>
          <a:noFill/>
          <a:ln w="25400">
            <a:solidFill>
              <a:srgbClr val="143F9C"/>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Object 12"/>
          <p:cNvSpPr/>
          <p:nvPr/>
        </p:nvSpPr>
        <p:spPr>
          <a:xfrm>
            <a:off x="761810" y="4261193"/>
            <a:ext cx="3456711" cy="312104"/>
          </a:xfrm>
          <a:prstGeom prst="rect">
            <a:avLst/>
          </a:prstGeom>
          <a:noFill/>
        </p:spPr>
        <p:txBody>
          <a:bodyPr wrap="square" lIns="0" tIns="0" rIns="0" bIns="0" rtlCol="0" anchor="t"/>
          <a:lstStyle/>
          <a:p>
            <a:pPr marL="0" marR="0" lvl="0" indent="0" algn="l" defTabSz="914400" rtl="0" eaLnBrk="1" fontAlgn="auto" latinLnBrk="0" hangingPunct="1">
              <a:lnSpc>
                <a:spcPts val="2458"/>
              </a:lnSpc>
              <a:spcBef>
                <a:spcPts val="0"/>
              </a:spcBef>
              <a:spcAft>
                <a:spcPts val="0"/>
              </a:spcAft>
              <a:buClrTx/>
              <a:buSzTx/>
              <a:buFontTx/>
              <a:buNone/>
              <a:tabLst/>
              <a:defRPr/>
            </a:pPr>
            <a:r>
              <a:rPr kumimoji="0" lang="en-US" sz="1951" b="0" i="0" u="none" strike="noStrike" kern="0" cap="none" spc="59" normalizeH="0" baseline="0" noProof="0" dirty="0">
                <a:ln>
                  <a:noFill/>
                </a:ln>
                <a:solidFill>
                  <a:srgbClr val="000000"/>
                </a:solidFill>
                <a:effectLst/>
                <a:uLnTx/>
                <a:uFillTx/>
                <a:latin typeface="Jost*" pitchFamily="34" charset="0"/>
                <a:ea typeface="Jost*" pitchFamily="34" charset="-122"/>
                <a:cs typeface="Jost*" pitchFamily="34" charset="-120"/>
              </a:rPr>
              <a:t>Secure Collaboration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761811" y="4689949"/>
            <a:ext cx="3010090" cy="1420894"/>
          </a:xfrm>
          <a:prstGeom prst="rect">
            <a:avLst/>
          </a:prstGeom>
          <a:noFill/>
        </p:spPr>
        <p:txBody>
          <a:bodyPr wrap="square" lIns="0" tIns="0" rIns="0" bIns="0" rtlCol="0" anchor="t"/>
          <a:lstStyle/>
          <a:p>
            <a:pPr marL="0" marR="0" lvl="0" indent="0" algn="l" defTabSz="914400" rtl="0" eaLnBrk="1" fontAlgn="auto" latinLnBrk="0" hangingPunct="1">
              <a:lnSpc>
                <a:spcPts val="1865"/>
              </a:lnSpc>
              <a:spcBef>
                <a:spcPts val="901"/>
              </a:spcBef>
              <a:spcAft>
                <a:spcPts val="0"/>
              </a:spcAft>
              <a:buClrTx/>
              <a:buSzTx/>
              <a:buFontTx/>
              <a:buNone/>
              <a:tabLst/>
              <a:defRPr/>
            </a:pPr>
            <a:r>
              <a:rPr kumimoji="0" lang="en-US" sz="1402" b="0" i="0" u="none" strike="noStrike" kern="0" cap="none" spc="42"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The platform provides a protected, purpose-built workspace for crisis management teams to coordinate response efforts, share information, and make decisions in a secure environment.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4285178" y="4042352"/>
            <a:ext cx="3618595" cy="2337803"/>
          </a:xfrm>
          <a:prstGeom prst="roundRect">
            <a:avLst>
              <a:gd name="adj" fmla="val 2347"/>
            </a:avLst>
          </a:prstGeom>
          <a:noFill/>
          <a:ln w="25400">
            <a:solidFill>
              <a:srgbClr val="143F9C"/>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Object 15"/>
          <p:cNvSpPr/>
          <p:nvPr/>
        </p:nvSpPr>
        <p:spPr>
          <a:xfrm>
            <a:off x="4570857" y="4261193"/>
            <a:ext cx="3456711" cy="312104"/>
          </a:xfrm>
          <a:prstGeom prst="rect">
            <a:avLst/>
          </a:prstGeom>
          <a:noFill/>
        </p:spPr>
        <p:txBody>
          <a:bodyPr wrap="square" lIns="0" tIns="0" rIns="0" bIns="0" rtlCol="0" anchor="t"/>
          <a:lstStyle/>
          <a:p>
            <a:pPr marL="0" marR="0" lvl="0" indent="0" algn="l" defTabSz="914400" rtl="0" eaLnBrk="1" fontAlgn="auto" latinLnBrk="0" hangingPunct="1">
              <a:lnSpc>
                <a:spcPts val="2458"/>
              </a:lnSpc>
              <a:spcBef>
                <a:spcPts val="0"/>
              </a:spcBef>
              <a:spcAft>
                <a:spcPts val="0"/>
              </a:spcAft>
              <a:buClrTx/>
              <a:buSzTx/>
              <a:buFontTx/>
              <a:buNone/>
              <a:tabLst/>
              <a:defRPr/>
            </a:pPr>
            <a:r>
              <a:rPr kumimoji="0" lang="en-US" sz="1951" b="0" i="0" u="none" strike="noStrike" kern="0" cap="none" spc="59" normalizeH="0" baseline="0" noProof="0" dirty="0">
                <a:ln>
                  <a:noFill/>
                </a:ln>
                <a:solidFill>
                  <a:srgbClr val="000000"/>
                </a:solidFill>
                <a:effectLst/>
                <a:uLnTx/>
                <a:uFillTx/>
                <a:latin typeface="Jost*" pitchFamily="34" charset="0"/>
                <a:ea typeface="Jost*" pitchFamily="34" charset="-122"/>
                <a:cs typeface="Jost*" pitchFamily="34" charset="-120"/>
              </a:rPr>
              <a:t>Incident Tracking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16"/>
          <p:cNvSpPr/>
          <p:nvPr/>
        </p:nvSpPr>
        <p:spPr>
          <a:xfrm>
            <a:off x="4570857" y="4689949"/>
            <a:ext cx="3106293" cy="1420894"/>
          </a:xfrm>
          <a:prstGeom prst="rect">
            <a:avLst/>
          </a:prstGeom>
          <a:noFill/>
        </p:spPr>
        <p:txBody>
          <a:bodyPr wrap="square" lIns="0" tIns="0" rIns="0" bIns="0" rtlCol="0" anchor="t"/>
          <a:lstStyle/>
          <a:p>
            <a:pPr marL="0" marR="0" lvl="0" indent="0" algn="l" defTabSz="914400" rtl="0" eaLnBrk="1" fontAlgn="auto" latinLnBrk="0" hangingPunct="1">
              <a:lnSpc>
                <a:spcPts val="1865"/>
              </a:lnSpc>
              <a:spcBef>
                <a:spcPts val="901"/>
              </a:spcBef>
              <a:spcAft>
                <a:spcPts val="0"/>
              </a:spcAft>
              <a:buClrTx/>
              <a:buSzTx/>
              <a:buFontTx/>
              <a:buNone/>
              <a:tabLst/>
              <a:defRPr/>
            </a:pPr>
            <a:r>
              <a:rPr kumimoji="0" lang="en-US" sz="1402" b="0" i="0" u="none" strike="noStrike" kern="0" cap="none" spc="42"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The platform tracks all actions taken, decisions made, and relevant information during a crisis, enabling post-event review and continuous improvement of crisis management plans.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bject 17"/>
          <p:cNvSpPr/>
          <p:nvPr/>
        </p:nvSpPr>
        <p:spPr>
          <a:xfrm>
            <a:off x="8094226" y="4042352"/>
            <a:ext cx="3618595" cy="2337803"/>
          </a:xfrm>
          <a:prstGeom prst="roundRect">
            <a:avLst>
              <a:gd name="adj" fmla="val 2347"/>
            </a:avLst>
          </a:prstGeom>
          <a:noFill/>
          <a:ln w="25400">
            <a:solidFill>
              <a:srgbClr val="143F9C"/>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Object 18"/>
          <p:cNvSpPr/>
          <p:nvPr/>
        </p:nvSpPr>
        <p:spPr>
          <a:xfrm>
            <a:off x="8379905" y="4261193"/>
            <a:ext cx="3456711" cy="312104"/>
          </a:xfrm>
          <a:prstGeom prst="rect">
            <a:avLst/>
          </a:prstGeom>
          <a:noFill/>
        </p:spPr>
        <p:txBody>
          <a:bodyPr wrap="square" lIns="0" tIns="0" rIns="0" bIns="0" rtlCol="0" anchor="t"/>
          <a:lstStyle/>
          <a:p>
            <a:pPr marL="0" marR="0" lvl="0" indent="0" algn="l" defTabSz="914400" rtl="0" eaLnBrk="1" fontAlgn="auto" latinLnBrk="0" hangingPunct="1">
              <a:lnSpc>
                <a:spcPts val="2458"/>
              </a:lnSpc>
              <a:spcBef>
                <a:spcPts val="0"/>
              </a:spcBef>
              <a:spcAft>
                <a:spcPts val="0"/>
              </a:spcAft>
              <a:buClrTx/>
              <a:buSzTx/>
              <a:buFontTx/>
              <a:buNone/>
              <a:tabLst/>
              <a:defRPr/>
            </a:pPr>
            <a:r>
              <a:rPr kumimoji="0" lang="en-US" sz="1951" b="0" i="0" u="none" strike="noStrike" kern="0" cap="none" spc="59" normalizeH="0" baseline="0" noProof="0" dirty="0">
                <a:ln>
                  <a:noFill/>
                </a:ln>
                <a:solidFill>
                  <a:srgbClr val="000000"/>
                </a:solidFill>
                <a:effectLst/>
                <a:uLnTx/>
                <a:uFillTx/>
                <a:latin typeface="Jost*" pitchFamily="34" charset="0"/>
                <a:ea typeface="Jost*" pitchFamily="34" charset="-122"/>
                <a:cs typeface="Jost*" pitchFamily="34" charset="-120"/>
              </a:rPr>
              <a:t>Adaptive Playbooks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Object 19"/>
          <p:cNvSpPr/>
          <p:nvPr/>
        </p:nvSpPr>
        <p:spPr>
          <a:xfrm>
            <a:off x="8379905" y="4689949"/>
            <a:ext cx="3011995" cy="1184078"/>
          </a:xfrm>
          <a:prstGeom prst="rect">
            <a:avLst/>
          </a:prstGeom>
          <a:noFill/>
        </p:spPr>
        <p:txBody>
          <a:bodyPr wrap="square" lIns="0" tIns="0" rIns="0" bIns="0" rtlCol="0" anchor="t"/>
          <a:lstStyle/>
          <a:p>
            <a:pPr marL="0" marR="0" lvl="0" indent="0" algn="l" defTabSz="914400" rtl="0" eaLnBrk="1" fontAlgn="auto" latinLnBrk="0" hangingPunct="1">
              <a:lnSpc>
                <a:spcPts val="1865"/>
              </a:lnSpc>
              <a:spcBef>
                <a:spcPts val="901"/>
              </a:spcBef>
              <a:spcAft>
                <a:spcPts val="0"/>
              </a:spcAft>
              <a:buClrTx/>
              <a:buSzTx/>
              <a:buFontTx/>
              <a:buNone/>
              <a:tabLst/>
              <a:defRPr/>
            </a:pPr>
            <a:r>
              <a:rPr kumimoji="0" lang="en-US" sz="1402" b="0" i="0" u="none" strike="noStrike" kern="0" cap="none" spc="42"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Interactive, role-based playbooks can be quickly updated and shared with stakeholders, ensuring everyone has access to the most current guidance and response procedures.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22" name="Graphic 21">
            <a:extLst>
              <a:ext uri="{FF2B5EF4-FFF2-40B4-BE49-F238E27FC236}">
                <a16:creationId xmlns:a16="http://schemas.microsoft.com/office/drawing/2014/main" id="{7B1A7024-825A-7A9D-9A4B-6F4873982F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221" y="286058"/>
            <a:ext cx="1906717" cy="5169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4199475" cy="6865808"/>
          </a:xfrm>
          <a:prstGeom prst="rect">
            <a:avLst/>
          </a:prstGeom>
          <a:solidFill>
            <a:srgbClr val="0FEFE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3" name="Object 2"/>
          <p:cNvPicPr>
            <a:picLocks noChangeAspect="1"/>
          </p:cNvPicPr>
          <p:nvPr/>
        </p:nvPicPr>
        <p:blipFill>
          <a:blip r:embed="rId3"/>
          <a:srcRect l="32702" r="32702"/>
          <a:stretch/>
        </p:blipFill>
        <p:spPr>
          <a:xfrm>
            <a:off x="0" y="0"/>
            <a:ext cx="4199475" cy="6865808"/>
          </a:xfrm>
          <a:prstGeom prst="rect">
            <a:avLst/>
          </a:prstGeom>
        </p:spPr>
      </p:pic>
      <p:pic>
        <p:nvPicPr>
          <p:cNvPr id="4" name="Object 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6556" y="1090340"/>
            <a:ext cx="1923569" cy="1209373"/>
          </a:xfrm>
          <a:prstGeom prst="rect">
            <a:avLst/>
          </a:prstGeom>
        </p:spPr>
      </p:pic>
      <p:sp>
        <p:nvSpPr>
          <p:cNvPr id="5" name="Object 4"/>
          <p:cNvSpPr/>
          <p:nvPr/>
        </p:nvSpPr>
        <p:spPr>
          <a:xfrm>
            <a:off x="4794639" y="1614143"/>
            <a:ext cx="1361734" cy="155516"/>
          </a:xfrm>
          <a:prstGeom prst="rect">
            <a:avLst/>
          </a:prstGeom>
          <a:noFill/>
        </p:spPr>
        <p:txBody>
          <a:bodyPr wrap="square" lIns="0" tIns="0" rIns="0" bIns="0" rtlCol="0" anchor="t"/>
          <a:lstStyle/>
          <a:p>
            <a:pPr marL="0" marR="0" lvl="0" indent="0" algn="ctr" defTabSz="914400" rtl="0" eaLnBrk="1" fontAlgn="auto" latinLnBrk="0" hangingPunct="1">
              <a:lnSpc>
                <a:spcPts val="1225"/>
              </a:lnSpc>
              <a:spcBef>
                <a:spcPts val="0"/>
              </a:spcBef>
              <a:spcAft>
                <a:spcPts val="0"/>
              </a:spcAft>
              <a:buClrTx/>
              <a:buSzTx/>
              <a:buFontTx/>
              <a:buNone/>
              <a:tabLst/>
              <a:defRPr/>
            </a:pPr>
            <a:r>
              <a:rPr kumimoji="0" lang="en-US" sz="972" b="0" i="0" u="none" strike="noStrike" kern="0" cap="none" spc="29" normalizeH="0" baseline="0" noProof="0" dirty="0">
                <a:ln>
                  <a:noFill/>
                </a:ln>
                <a:solidFill>
                  <a:srgbClr val="FFFFFF"/>
                </a:solidFill>
                <a:effectLst/>
                <a:uLnTx/>
                <a:uFillTx/>
                <a:latin typeface="Jost*" pitchFamily="34" charset="0"/>
                <a:ea typeface="Jost*" pitchFamily="34" charset="-122"/>
                <a:cs typeface="Jost*" pitchFamily="34" charset="-120"/>
              </a:rPr>
              <a:t>Develop Your Plan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4951762" y="2429577"/>
            <a:ext cx="1361734" cy="3343332"/>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0"/>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Examine your organization's security and emergency documentation, including crisis plans, safety policies, and incident response procedures. Pinpoint any weaknesses or areas needing enhancement.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Object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70629" y="1090340"/>
            <a:ext cx="1923569" cy="1209373"/>
          </a:xfrm>
          <a:prstGeom prst="rect">
            <a:avLst/>
          </a:prstGeom>
        </p:spPr>
      </p:pic>
      <p:sp>
        <p:nvSpPr>
          <p:cNvPr id="8" name="Object 7"/>
          <p:cNvSpPr/>
          <p:nvPr/>
        </p:nvSpPr>
        <p:spPr>
          <a:xfrm>
            <a:off x="6808672" y="1537962"/>
            <a:ext cx="1047488" cy="311033"/>
          </a:xfrm>
          <a:prstGeom prst="rect">
            <a:avLst/>
          </a:prstGeom>
          <a:noFill/>
        </p:spPr>
        <p:txBody>
          <a:bodyPr wrap="square" lIns="0" tIns="0" rIns="0" bIns="0" rtlCol="0" anchor="t"/>
          <a:lstStyle/>
          <a:p>
            <a:pPr marL="0" marR="0" lvl="0" indent="0" algn="ctr" defTabSz="914400" rtl="0" eaLnBrk="1" fontAlgn="auto" latinLnBrk="0" hangingPunct="1">
              <a:lnSpc>
                <a:spcPts val="1225"/>
              </a:lnSpc>
              <a:spcBef>
                <a:spcPts val="0"/>
              </a:spcBef>
              <a:spcAft>
                <a:spcPts val="0"/>
              </a:spcAft>
              <a:buClrTx/>
              <a:buSzTx/>
              <a:buFontTx/>
              <a:buNone/>
              <a:tabLst/>
              <a:defRPr/>
            </a:pPr>
            <a:r>
              <a:rPr kumimoji="0" lang="en-US" sz="972" b="0" i="0" u="none" strike="noStrike" kern="0" cap="none" spc="29" normalizeH="0" baseline="0" noProof="0" dirty="0">
                <a:ln>
                  <a:noFill/>
                </a:ln>
                <a:solidFill>
                  <a:srgbClr val="FFFFFF"/>
                </a:solidFill>
                <a:effectLst/>
                <a:uLnTx/>
                <a:uFillTx/>
                <a:latin typeface="Jost*" pitchFamily="34" charset="0"/>
                <a:ea typeface="Jost*" pitchFamily="34" charset="-122"/>
                <a:cs typeface="Jost*" pitchFamily="34" charset="-120"/>
              </a:rPr>
              <a:t>Conduct Site Assessments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Object 8"/>
          <p:cNvSpPr/>
          <p:nvPr/>
        </p:nvSpPr>
        <p:spPr>
          <a:xfrm>
            <a:off x="6665833" y="2429577"/>
            <a:ext cx="1361734" cy="2451777"/>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0"/>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Thoroughly evaluate your organization's security stance, operations, and safeguards to devise tailored test scenarios that address your specific needs.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Object 9"/>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4703" y="1090340"/>
            <a:ext cx="1923569" cy="1209373"/>
          </a:xfrm>
          <a:prstGeom prst="rect">
            <a:avLst/>
          </a:prstGeom>
        </p:spPr>
      </p:pic>
      <p:sp>
        <p:nvSpPr>
          <p:cNvPr id="11" name="Object 10"/>
          <p:cNvSpPr/>
          <p:nvPr/>
        </p:nvSpPr>
        <p:spPr>
          <a:xfrm>
            <a:off x="8522744" y="1461781"/>
            <a:ext cx="1047488" cy="466549"/>
          </a:xfrm>
          <a:prstGeom prst="rect">
            <a:avLst/>
          </a:prstGeom>
          <a:noFill/>
        </p:spPr>
        <p:txBody>
          <a:bodyPr wrap="square" lIns="0" tIns="0" rIns="0" bIns="0" rtlCol="0" anchor="t"/>
          <a:lstStyle/>
          <a:p>
            <a:pPr marL="0" marR="0" lvl="0" indent="0" algn="ctr" defTabSz="914400" rtl="0" eaLnBrk="1" fontAlgn="auto" latinLnBrk="0" hangingPunct="1">
              <a:lnSpc>
                <a:spcPts val="1225"/>
              </a:lnSpc>
              <a:spcBef>
                <a:spcPts val="0"/>
              </a:spcBef>
              <a:spcAft>
                <a:spcPts val="0"/>
              </a:spcAft>
              <a:buClrTx/>
              <a:buSzTx/>
              <a:buFontTx/>
              <a:buNone/>
              <a:tabLst/>
              <a:defRPr/>
            </a:pPr>
            <a:r>
              <a:rPr kumimoji="0" lang="en-US" sz="972" b="0" i="0" u="none" strike="noStrike" kern="0" cap="none" spc="29" normalizeH="0" baseline="0" noProof="0" dirty="0">
                <a:ln>
                  <a:noFill/>
                </a:ln>
                <a:solidFill>
                  <a:srgbClr val="FFFFFF"/>
                </a:solidFill>
                <a:effectLst/>
                <a:uLnTx/>
                <a:uFillTx/>
                <a:latin typeface="Jost*" pitchFamily="34" charset="0"/>
                <a:ea typeface="Jost*" pitchFamily="34" charset="-122"/>
                <a:cs typeface="Jost*" pitchFamily="34" charset="-120"/>
              </a:rPr>
              <a:t>Test Your Plan with Red Ball Drills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Object 11"/>
          <p:cNvSpPr/>
          <p:nvPr/>
        </p:nvSpPr>
        <p:spPr>
          <a:xfrm>
            <a:off x="8379905" y="2429577"/>
            <a:ext cx="1361734" cy="2674666"/>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0"/>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The Red Ball Drills approach evaluates your emergency plan through engaging discussions, identifying areas for improvement without interrupting daily operations.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Object 12"/>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98765" y="1090340"/>
            <a:ext cx="1923569" cy="1209373"/>
          </a:xfrm>
          <a:prstGeom prst="rect">
            <a:avLst/>
          </a:prstGeom>
        </p:spPr>
      </p:pic>
      <p:sp>
        <p:nvSpPr>
          <p:cNvPr id="14" name="Object 13"/>
          <p:cNvSpPr/>
          <p:nvPr/>
        </p:nvSpPr>
        <p:spPr>
          <a:xfrm>
            <a:off x="10236815" y="1461781"/>
            <a:ext cx="1047488" cy="466549"/>
          </a:xfrm>
          <a:prstGeom prst="rect">
            <a:avLst/>
          </a:prstGeom>
          <a:noFill/>
        </p:spPr>
        <p:txBody>
          <a:bodyPr wrap="square" lIns="0" tIns="0" rIns="0" bIns="0" rtlCol="0" anchor="t"/>
          <a:lstStyle/>
          <a:p>
            <a:pPr marL="0" marR="0" lvl="0" indent="0" algn="ctr" defTabSz="914400" rtl="0" eaLnBrk="1" fontAlgn="auto" latinLnBrk="0" hangingPunct="1">
              <a:lnSpc>
                <a:spcPts val="1225"/>
              </a:lnSpc>
              <a:spcBef>
                <a:spcPts val="0"/>
              </a:spcBef>
              <a:spcAft>
                <a:spcPts val="0"/>
              </a:spcAft>
              <a:buClrTx/>
              <a:buSzTx/>
              <a:buFontTx/>
              <a:buNone/>
              <a:tabLst/>
              <a:defRPr/>
            </a:pPr>
            <a:r>
              <a:rPr kumimoji="0" lang="en-US" sz="972" b="0" i="0" u="none" strike="noStrike" kern="0" cap="none" spc="29" normalizeH="0" baseline="0" noProof="0" dirty="0">
                <a:ln>
                  <a:noFill/>
                </a:ln>
                <a:solidFill>
                  <a:srgbClr val="FFFFFF"/>
                </a:solidFill>
                <a:effectLst/>
                <a:uLnTx/>
                <a:uFillTx/>
                <a:latin typeface="Jost*" pitchFamily="34" charset="0"/>
                <a:ea typeface="Jost*" pitchFamily="34" charset="-122"/>
                <a:cs typeface="Jost*" pitchFamily="34" charset="-120"/>
              </a:rPr>
              <a:t>Analyze and Implement Recommendations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10093976" y="2429577"/>
            <a:ext cx="1361734" cy="3566221"/>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0"/>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The Red Ball Drills team's report details observations and recommendations from their assessment and testing. Implement these changes to bolster your organization's security and emergency readiness.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7" name="Picture 16" descr="A black and red circle with a black background&#10;&#10;Description automatically generated">
            <a:extLst>
              <a:ext uri="{FF2B5EF4-FFF2-40B4-BE49-F238E27FC236}">
                <a16:creationId xmlns:a16="http://schemas.microsoft.com/office/drawing/2014/main" id="{68544B82-0B55-247F-E07E-E8AA3DDC7D9B}"/>
              </a:ext>
            </a:extLst>
          </p:cNvPr>
          <p:cNvPicPr>
            <a:picLocks noChangeAspect="1"/>
          </p:cNvPicPr>
          <p:nvPr/>
        </p:nvPicPr>
        <p:blipFill>
          <a:blip r:embed="rId8"/>
          <a:stretch>
            <a:fillRect/>
          </a:stretch>
        </p:blipFill>
        <p:spPr>
          <a:xfrm>
            <a:off x="10875795" y="118806"/>
            <a:ext cx="960840" cy="78581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24562"/>
            <a:ext cx="12192000" cy="1325563"/>
          </a:xfrm>
          <a:prstGeom prst="rect">
            <a:avLst/>
          </a:prstGeom>
        </p:spPr>
        <p:txBody>
          <a:bodyPr/>
          <a:lstStyle/>
          <a:p>
            <a:pPr algn="ctr"/>
            <a:r>
              <a:rPr lang="en-US" dirty="0"/>
              <a:t>Lifecycle of Crisis Management</a:t>
            </a:r>
          </a:p>
        </p:txBody>
      </p:sp>
      <p:grpSp>
        <p:nvGrpSpPr>
          <p:cNvPr id="5" name="Group 37"/>
          <p:cNvGrpSpPr/>
          <p:nvPr/>
        </p:nvGrpSpPr>
        <p:grpSpPr>
          <a:xfrm>
            <a:off x="2569242" y="1990692"/>
            <a:ext cx="9413518" cy="4376107"/>
            <a:chOff x="1039813" y="4657726"/>
            <a:chExt cx="7118082" cy="1941672"/>
          </a:xfrm>
        </p:grpSpPr>
        <p:sp>
          <p:nvSpPr>
            <p:cNvPr id="6" name="Freeform 7"/>
            <p:cNvSpPr>
              <a:spLocks/>
            </p:cNvSpPr>
            <p:nvPr/>
          </p:nvSpPr>
          <p:spPr bwMode="auto">
            <a:xfrm>
              <a:off x="1551737" y="4657726"/>
              <a:ext cx="994922" cy="1753016"/>
            </a:xfrm>
            <a:custGeom>
              <a:avLst/>
              <a:gdLst>
                <a:gd name="T0" fmla="*/ 0 w 1317"/>
                <a:gd name="T1" fmla="*/ 2147483647 h 1107"/>
                <a:gd name="T2" fmla="*/ 2147483647 w 1317"/>
                <a:gd name="T3" fmla="*/ 2147483647 h 1107"/>
                <a:gd name="T4" fmla="*/ 2147483647 w 1317"/>
                <a:gd name="T5" fmla="*/ 2147483647 h 1107"/>
                <a:gd name="T6" fmla="*/ 0 60000 65536"/>
                <a:gd name="T7" fmla="*/ 0 60000 65536"/>
                <a:gd name="T8" fmla="*/ 0 60000 65536"/>
                <a:gd name="T9" fmla="*/ 0 w 1317"/>
                <a:gd name="T10" fmla="*/ 0 h 1107"/>
                <a:gd name="T11" fmla="*/ 1317 w 1317"/>
                <a:gd name="T12" fmla="*/ 1107 h 1107"/>
              </a:gdLst>
              <a:ahLst/>
              <a:cxnLst>
                <a:cxn ang="T6">
                  <a:pos x="T0" y="T1"/>
                </a:cxn>
                <a:cxn ang="T7">
                  <a:pos x="T2" y="T3"/>
                </a:cxn>
                <a:cxn ang="T8">
                  <a:pos x="T4" y="T5"/>
                </a:cxn>
              </a:cxnLst>
              <a:rect l="T9" t="T10" r="T11" b="T12"/>
              <a:pathLst>
                <a:path w="1317" h="1107">
                  <a:moveTo>
                    <a:pt x="0" y="1098"/>
                  </a:moveTo>
                  <a:cubicBezTo>
                    <a:pt x="219" y="549"/>
                    <a:pt x="439" y="0"/>
                    <a:pt x="658" y="1"/>
                  </a:cubicBezTo>
                  <a:cubicBezTo>
                    <a:pt x="877" y="2"/>
                    <a:pt x="1210" y="929"/>
                    <a:pt x="1317" y="1107"/>
                  </a:cubicBezTo>
                </a:path>
              </a:pathLst>
            </a:custGeom>
            <a:solidFill>
              <a:srgbClr val="800000"/>
            </a:solidFill>
            <a:ln>
              <a:noFill/>
            </a:ln>
          </p:spPr>
          <p:txBody>
            <a:bodyPr vert="vert27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rPr>
                <a:t>Emergency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charset="0"/>
                  <a:ea typeface="ＭＳ Ｐゴシック" charset="0"/>
                  <a:cs typeface="ＭＳ Ｐゴシック" charset="0"/>
                </a:rPr>
                <a:t> Response</a:t>
              </a:r>
            </a:p>
          </p:txBody>
        </p:sp>
        <p:sp>
          <p:nvSpPr>
            <p:cNvPr id="7" name="Line 13"/>
            <p:cNvSpPr>
              <a:spLocks noChangeShapeType="1"/>
            </p:cNvSpPr>
            <p:nvPr/>
          </p:nvSpPr>
          <p:spPr bwMode="auto">
            <a:xfrm>
              <a:off x="1366838" y="5260975"/>
              <a:ext cx="0" cy="638175"/>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AutoShape 14"/>
            <p:cNvSpPr>
              <a:spLocks noChangeArrowheads="1"/>
            </p:cNvSpPr>
            <p:nvPr/>
          </p:nvSpPr>
          <p:spPr bwMode="auto">
            <a:xfrm>
              <a:off x="1039813" y="5867817"/>
              <a:ext cx="654050" cy="600075"/>
            </a:xfrm>
            <a:prstGeom prst="irregularSeal1">
              <a:avLst/>
            </a:prstGeom>
            <a:solidFill>
              <a:schemeClr val="accent1"/>
            </a:solidFill>
            <a:ln w="9525">
              <a:solidFill>
                <a:schemeClr val="accent1"/>
              </a:solidFill>
              <a:miter lim="800000"/>
              <a:headEnd/>
              <a:tailEnd/>
            </a:ln>
            <a:effectLst>
              <a:outerShdw dist="63500" dir="3187806" algn="ctr" rotWithShape="0">
                <a:srgbClr val="B2B2B2">
                  <a:alpha val="50000"/>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BOOM</a:t>
              </a:r>
            </a:p>
          </p:txBody>
        </p:sp>
        <p:sp>
          <p:nvSpPr>
            <p:cNvPr id="9" name="Line 16"/>
            <p:cNvSpPr>
              <a:spLocks noChangeShapeType="1"/>
            </p:cNvSpPr>
            <p:nvPr/>
          </p:nvSpPr>
          <p:spPr bwMode="auto">
            <a:xfrm>
              <a:off x="1557969" y="6410741"/>
              <a:ext cx="6599926"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17"/>
            <p:cNvSpPr>
              <a:spLocks noChangeArrowheads="1"/>
            </p:cNvSpPr>
            <p:nvPr/>
          </p:nvSpPr>
          <p:spPr bwMode="auto">
            <a:xfrm>
              <a:off x="1124875" y="5017927"/>
              <a:ext cx="456938" cy="100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Incident</a:t>
              </a:r>
            </a:p>
          </p:txBody>
        </p:sp>
        <p:sp>
          <p:nvSpPr>
            <p:cNvPr id="11" name="Rectangle 18"/>
            <p:cNvSpPr>
              <a:spLocks noChangeArrowheads="1"/>
            </p:cNvSpPr>
            <p:nvPr/>
          </p:nvSpPr>
          <p:spPr bwMode="auto">
            <a:xfrm>
              <a:off x="4822679" y="6499065"/>
              <a:ext cx="278104" cy="100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 name="Freeform 8"/>
            <p:cNvSpPr>
              <a:spLocks/>
            </p:cNvSpPr>
            <p:nvPr/>
          </p:nvSpPr>
          <p:spPr bwMode="auto">
            <a:xfrm>
              <a:off x="1557969" y="4881979"/>
              <a:ext cx="6546219" cy="1528762"/>
            </a:xfrm>
            <a:custGeom>
              <a:avLst/>
              <a:gdLst>
                <a:gd name="T0" fmla="*/ 0 w 4553"/>
                <a:gd name="T1" fmla="*/ 2147483647 h 1068"/>
                <a:gd name="T2" fmla="*/ 2147483647 w 4553"/>
                <a:gd name="T3" fmla="*/ 2147483647 h 1068"/>
                <a:gd name="T4" fmla="*/ 2147483647 w 4553"/>
                <a:gd name="T5" fmla="*/ 2147483647 h 1068"/>
                <a:gd name="T6" fmla="*/ 2147483647 w 4553"/>
                <a:gd name="T7" fmla="*/ 2147483647 h 1068"/>
                <a:gd name="T8" fmla="*/ 0 60000 65536"/>
                <a:gd name="T9" fmla="*/ 0 60000 65536"/>
                <a:gd name="T10" fmla="*/ 0 60000 65536"/>
                <a:gd name="T11" fmla="*/ 0 60000 65536"/>
                <a:gd name="T12" fmla="*/ 0 w 4553"/>
                <a:gd name="T13" fmla="*/ 0 h 1068"/>
                <a:gd name="T14" fmla="*/ 4553 w 4553"/>
                <a:gd name="T15" fmla="*/ 1068 h 1068"/>
              </a:gdLst>
              <a:ahLst/>
              <a:cxnLst>
                <a:cxn ang="T8">
                  <a:pos x="T0" y="T1"/>
                </a:cxn>
                <a:cxn ang="T9">
                  <a:pos x="T2" y="T3"/>
                </a:cxn>
                <a:cxn ang="T10">
                  <a:pos x="T4" y="T5"/>
                </a:cxn>
                <a:cxn ang="T11">
                  <a:pos x="T6" y="T7"/>
                </a:cxn>
              </a:cxnLst>
              <a:rect l="T12" t="T13" r="T14" b="T15"/>
              <a:pathLst>
                <a:path w="4553" h="1068">
                  <a:moveTo>
                    <a:pt x="0" y="1068"/>
                  </a:moveTo>
                  <a:cubicBezTo>
                    <a:pt x="420" y="706"/>
                    <a:pt x="840" y="344"/>
                    <a:pt x="1299" y="190"/>
                  </a:cubicBezTo>
                  <a:cubicBezTo>
                    <a:pt x="1758" y="36"/>
                    <a:pt x="2210" y="0"/>
                    <a:pt x="2752" y="145"/>
                  </a:cubicBezTo>
                  <a:cubicBezTo>
                    <a:pt x="3294" y="290"/>
                    <a:pt x="4253" y="907"/>
                    <a:pt x="4553" y="1059"/>
                  </a:cubicBezTo>
                </a:path>
              </a:pathLst>
            </a:custGeom>
            <a:solidFill>
              <a:srgbClr val="FFFF00">
                <a:alpha val="61176"/>
              </a:srgbClr>
            </a:soli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wrap="none" anchor="t"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Crisis Management</a:t>
              </a:r>
            </a:p>
          </p:txBody>
        </p:sp>
        <p:sp>
          <p:nvSpPr>
            <p:cNvPr id="13" name="Freeform 10"/>
            <p:cNvSpPr>
              <a:spLocks/>
            </p:cNvSpPr>
            <p:nvPr/>
          </p:nvSpPr>
          <p:spPr bwMode="auto">
            <a:xfrm>
              <a:off x="2589213" y="5410617"/>
              <a:ext cx="5514975" cy="1003300"/>
            </a:xfrm>
            <a:custGeom>
              <a:avLst/>
              <a:gdLst>
                <a:gd name="T0" fmla="*/ 0 w 3520"/>
                <a:gd name="T1" fmla="*/ 2147483647 h 632"/>
                <a:gd name="T2" fmla="*/ 2147483647 w 3520"/>
                <a:gd name="T3" fmla="*/ 2147483647 h 632"/>
                <a:gd name="T4" fmla="*/ 2147483647 w 3520"/>
                <a:gd name="T5" fmla="*/ 2147483647 h 632"/>
                <a:gd name="T6" fmla="*/ 0 60000 65536"/>
                <a:gd name="T7" fmla="*/ 0 60000 65536"/>
                <a:gd name="T8" fmla="*/ 0 60000 65536"/>
                <a:gd name="T9" fmla="*/ 0 w 3520"/>
                <a:gd name="T10" fmla="*/ 0 h 632"/>
                <a:gd name="T11" fmla="*/ 3520 w 3520"/>
                <a:gd name="T12" fmla="*/ 632 h 632"/>
              </a:gdLst>
              <a:ahLst/>
              <a:cxnLst>
                <a:cxn ang="T6">
                  <a:pos x="T0" y="T1"/>
                </a:cxn>
                <a:cxn ang="T7">
                  <a:pos x="T2" y="T3"/>
                </a:cxn>
                <a:cxn ang="T8">
                  <a:pos x="T4" y="T5"/>
                </a:cxn>
              </a:cxnLst>
              <a:rect l="T9" t="T10" r="T11" b="T12"/>
              <a:pathLst>
                <a:path w="3520" h="632">
                  <a:moveTo>
                    <a:pt x="0" y="632"/>
                  </a:moveTo>
                  <a:cubicBezTo>
                    <a:pt x="314" y="317"/>
                    <a:pt x="629" y="2"/>
                    <a:pt x="1216" y="1"/>
                  </a:cubicBezTo>
                  <a:cubicBezTo>
                    <a:pt x="1803" y="0"/>
                    <a:pt x="2661" y="311"/>
                    <a:pt x="3520" y="623"/>
                  </a:cubicBezTo>
                </a:path>
              </a:pathLst>
            </a:custGeom>
            <a:solidFill>
              <a:srgbClr val="99CC00">
                <a:alpha val="45097"/>
              </a:srgbClr>
            </a:soli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wrap="none" anchor="t" anchorCtr="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Business Continuity Plan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(BCP)</a:t>
              </a:r>
            </a:p>
          </p:txBody>
        </p:sp>
        <p:sp>
          <p:nvSpPr>
            <p:cNvPr id="14" name="Freeform 10"/>
            <p:cNvSpPr>
              <a:spLocks/>
            </p:cNvSpPr>
            <p:nvPr/>
          </p:nvSpPr>
          <p:spPr bwMode="auto">
            <a:xfrm>
              <a:off x="2589213" y="5896107"/>
              <a:ext cx="2565400" cy="517810"/>
            </a:xfrm>
            <a:custGeom>
              <a:avLst/>
              <a:gdLst>
                <a:gd name="T0" fmla="*/ 0 w 3520"/>
                <a:gd name="T1" fmla="*/ 2147483647 h 632"/>
                <a:gd name="T2" fmla="*/ 2147483647 w 3520"/>
                <a:gd name="T3" fmla="*/ 2147483647 h 632"/>
                <a:gd name="T4" fmla="*/ 2147483647 w 3520"/>
                <a:gd name="T5" fmla="*/ 2147483647 h 632"/>
                <a:gd name="T6" fmla="*/ 0 60000 65536"/>
                <a:gd name="T7" fmla="*/ 0 60000 65536"/>
                <a:gd name="T8" fmla="*/ 0 60000 65536"/>
                <a:gd name="T9" fmla="*/ 0 w 3520"/>
                <a:gd name="T10" fmla="*/ 0 h 632"/>
                <a:gd name="T11" fmla="*/ 3520 w 3520"/>
                <a:gd name="T12" fmla="*/ 632 h 632"/>
              </a:gdLst>
              <a:ahLst/>
              <a:cxnLst>
                <a:cxn ang="T6">
                  <a:pos x="T0" y="T1"/>
                </a:cxn>
                <a:cxn ang="T7">
                  <a:pos x="T2" y="T3"/>
                </a:cxn>
                <a:cxn ang="T8">
                  <a:pos x="T4" y="T5"/>
                </a:cxn>
              </a:cxnLst>
              <a:rect l="T9" t="T10" r="T11" b="T12"/>
              <a:pathLst>
                <a:path w="3520" h="632">
                  <a:moveTo>
                    <a:pt x="0" y="632"/>
                  </a:moveTo>
                  <a:cubicBezTo>
                    <a:pt x="314" y="317"/>
                    <a:pt x="629" y="2"/>
                    <a:pt x="1216" y="1"/>
                  </a:cubicBezTo>
                  <a:cubicBezTo>
                    <a:pt x="1803" y="0"/>
                    <a:pt x="2661" y="311"/>
                    <a:pt x="3520" y="623"/>
                  </a:cubicBezTo>
                </a:path>
              </a:pathLst>
            </a:custGeom>
            <a:solidFill>
              <a:schemeClr val="accent1">
                <a:lumMod val="40000"/>
                <a:lumOff val="60000"/>
                <a:alpha val="45000"/>
              </a:schemeClr>
            </a:solidFill>
            <a:ln w="9525" cap="flat" cmpd="sng">
              <a:noFill/>
              <a:prstDash val="solid"/>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        </a:t>
              </a:r>
              <a:r>
                <a:rPr kumimoji="0" lang="en-US" sz="11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Workarounds (BU)</a:t>
              </a:r>
            </a:p>
          </p:txBody>
        </p:sp>
        <p:sp>
          <p:nvSpPr>
            <p:cNvPr id="15" name="Freeform 10"/>
            <p:cNvSpPr>
              <a:spLocks/>
            </p:cNvSpPr>
            <p:nvPr/>
          </p:nvSpPr>
          <p:spPr bwMode="auto">
            <a:xfrm>
              <a:off x="4401344" y="5867817"/>
              <a:ext cx="3702843" cy="546100"/>
            </a:xfrm>
            <a:custGeom>
              <a:avLst/>
              <a:gdLst>
                <a:gd name="T0" fmla="*/ 0 w 3520"/>
                <a:gd name="T1" fmla="*/ 2147483647 h 632"/>
                <a:gd name="T2" fmla="*/ 2147483647 w 3520"/>
                <a:gd name="T3" fmla="*/ 2147483647 h 632"/>
                <a:gd name="T4" fmla="*/ 2147483647 w 3520"/>
                <a:gd name="T5" fmla="*/ 2147483647 h 632"/>
                <a:gd name="T6" fmla="*/ 0 60000 65536"/>
                <a:gd name="T7" fmla="*/ 0 60000 65536"/>
                <a:gd name="T8" fmla="*/ 0 60000 65536"/>
                <a:gd name="T9" fmla="*/ 0 w 3520"/>
                <a:gd name="T10" fmla="*/ 0 h 632"/>
                <a:gd name="T11" fmla="*/ 3520 w 3520"/>
                <a:gd name="T12" fmla="*/ 632 h 632"/>
              </a:gdLst>
              <a:ahLst/>
              <a:cxnLst>
                <a:cxn ang="T6">
                  <a:pos x="T0" y="T1"/>
                </a:cxn>
                <a:cxn ang="T7">
                  <a:pos x="T2" y="T3"/>
                </a:cxn>
                <a:cxn ang="T8">
                  <a:pos x="T4" y="T5"/>
                </a:cxn>
              </a:cxnLst>
              <a:rect l="T9" t="T10" r="T11" b="T12"/>
              <a:pathLst>
                <a:path w="3520" h="632">
                  <a:moveTo>
                    <a:pt x="0" y="632"/>
                  </a:moveTo>
                  <a:cubicBezTo>
                    <a:pt x="314" y="317"/>
                    <a:pt x="629" y="2"/>
                    <a:pt x="1216" y="1"/>
                  </a:cubicBezTo>
                  <a:cubicBezTo>
                    <a:pt x="1803" y="0"/>
                    <a:pt x="2661" y="311"/>
                    <a:pt x="3520" y="623"/>
                  </a:cubicBezTo>
                </a:path>
              </a:pathLst>
            </a:custGeom>
            <a:solidFill>
              <a:schemeClr val="accent1">
                <a:lumMod val="60000"/>
                <a:lumOff val="40000"/>
                <a:alpha val="45000"/>
              </a:schemeClr>
            </a:solidFill>
            <a:ln w="9525" cap="flat" cmpd="sng">
              <a:noFill/>
              <a:prstDash val="solid"/>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                       </a:t>
              </a:r>
              <a:r>
                <a:rPr kumimoji="0" lang="en-US" sz="12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Recovery (BU)</a:t>
              </a:r>
            </a:p>
          </p:txBody>
        </p:sp>
      </p:grpSp>
      <p:sp>
        <p:nvSpPr>
          <p:cNvPr id="17" name="TextBox 16"/>
          <p:cNvSpPr txBox="1"/>
          <p:nvPr/>
        </p:nvSpPr>
        <p:spPr>
          <a:xfrm>
            <a:off x="0" y="1287317"/>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Crisis Management Team at the appropriate level</a:t>
            </a:r>
          </a:p>
        </p:txBody>
      </p:sp>
      <p:grpSp>
        <p:nvGrpSpPr>
          <p:cNvPr id="21" name="Group 20">
            <a:extLst>
              <a:ext uri="{FF2B5EF4-FFF2-40B4-BE49-F238E27FC236}">
                <a16:creationId xmlns:a16="http://schemas.microsoft.com/office/drawing/2014/main" id="{B6640ABB-CD14-9480-C397-8F1627F287ED}"/>
              </a:ext>
            </a:extLst>
          </p:cNvPr>
          <p:cNvGrpSpPr/>
          <p:nvPr/>
        </p:nvGrpSpPr>
        <p:grpSpPr>
          <a:xfrm>
            <a:off x="280266" y="2552716"/>
            <a:ext cx="2723041" cy="3430864"/>
            <a:chOff x="139315" y="1945250"/>
            <a:chExt cx="1946660" cy="3430864"/>
          </a:xfrm>
        </p:grpSpPr>
        <p:sp>
          <p:nvSpPr>
            <p:cNvPr id="3" name="TextBox 2">
              <a:extLst>
                <a:ext uri="{FF2B5EF4-FFF2-40B4-BE49-F238E27FC236}">
                  <a16:creationId xmlns:a16="http://schemas.microsoft.com/office/drawing/2014/main" id="{787DF37E-DFCD-544C-433C-0E82178E1DA9}"/>
                </a:ext>
              </a:extLst>
            </p:cNvPr>
            <p:cNvSpPr txBox="1"/>
            <p:nvPr/>
          </p:nvSpPr>
          <p:spPr>
            <a:xfrm>
              <a:off x="647584" y="1945250"/>
              <a:ext cx="1438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Preparation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8BA7325-0E03-C563-25F8-0D52DDC831EA}"/>
                </a:ext>
              </a:extLst>
            </p:cNvPr>
            <p:cNvSpPr txBox="1"/>
            <p:nvPr/>
          </p:nvSpPr>
          <p:spPr>
            <a:xfrm>
              <a:off x="139315" y="2890238"/>
              <a:ext cx="400110" cy="248587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Crisis Management Planning </a:t>
              </a:r>
            </a:p>
          </p:txBody>
        </p:sp>
        <p:sp>
          <p:nvSpPr>
            <p:cNvPr id="16" name="TextBox 15">
              <a:extLst>
                <a:ext uri="{FF2B5EF4-FFF2-40B4-BE49-F238E27FC236}">
                  <a16:creationId xmlns:a16="http://schemas.microsoft.com/office/drawing/2014/main" id="{6D0B2FD0-24A2-4AD2-3F1F-6921E3D47F2A}"/>
                </a:ext>
              </a:extLst>
            </p:cNvPr>
            <p:cNvSpPr txBox="1"/>
            <p:nvPr/>
          </p:nvSpPr>
          <p:spPr>
            <a:xfrm>
              <a:off x="468016" y="2890238"/>
              <a:ext cx="400110" cy="248587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Emergency Response Planning </a:t>
              </a:r>
            </a:p>
          </p:txBody>
        </p:sp>
        <p:sp>
          <p:nvSpPr>
            <p:cNvPr id="18" name="TextBox 17">
              <a:extLst>
                <a:ext uri="{FF2B5EF4-FFF2-40B4-BE49-F238E27FC236}">
                  <a16:creationId xmlns:a16="http://schemas.microsoft.com/office/drawing/2014/main" id="{7CAD4474-6F8A-1931-F215-3659BD84F62A}"/>
                </a:ext>
              </a:extLst>
            </p:cNvPr>
            <p:cNvSpPr txBox="1"/>
            <p:nvPr/>
          </p:nvSpPr>
          <p:spPr>
            <a:xfrm>
              <a:off x="773370" y="2327900"/>
              <a:ext cx="400110" cy="3048214"/>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Business Continuity / Disaster Recovery</a:t>
              </a:r>
            </a:p>
          </p:txBody>
        </p:sp>
        <p:sp>
          <p:nvSpPr>
            <p:cNvPr id="19" name="TextBox 18">
              <a:extLst>
                <a:ext uri="{FF2B5EF4-FFF2-40B4-BE49-F238E27FC236}">
                  <a16:creationId xmlns:a16="http://schemas.microsoft.com/office/drawing/2014/main" id="{4821E91C-187E-47C5-C339-0C3C792B97E8}"/>
                </a:ext>
              </a:extLst>
            </p:cNvPr>
            <p:cNvSpPr txBox="1"/>
            <p:nvPr/>
          </p:nvSpPr>
          <p:spPr>
            <a:xfrm>
              <a:off x="1053797" y="2327900"/>
              <a:ext cx="400110" cy="3048214"/>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Simulations and Calibration</a:t>
              </a:r>
            </a:p>
          </p:txBody>
        </p:sp>
        <p:sp>
          <p:nvSpPr>
            <p:cNvPr id="20" name="TextBox 19">
              <a:extLst>
                <a:ext uri="{FF2B5EF4-FFF2-40B4-BE49-F238E27FC236}">
                  <a16:creationId xmlns:a16="http://schemas.microsoft.com/office/drawing/2014/main" id="{F1525471-A83A-1D3E-DBD3-336BF7B5519E}"/>
                </a:ext>
              </a:extLst>
            </p:cNvPr>
            <p:cNvSpPr txBox="1"/>
            <p:nvPr/>
          </p:nvSpPr>
          <p:spPr>
            <a:xfrm>
              <a:off x="1362559" y="2327899"/>
              <a:ext cx="400110" cy="3048214"/>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After Action – Lessons Learned </a:t>
              </a:r>
            </a:p>
          </p:txBody>
        </p:sp>
      </p:grpSp>
    </p:spTree>
    <p:extLst>
      <p:ext uri="{BB962C8B-B14F-4D97-AF65-F5344CB8AC3E}">
        <p14:creationId xmlns:p14="http://schemas.microsoft.com/office/powerpoint/2010/main" val="2162009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95226" y="95226"/>
            <a:ext cx="5999250" cy="6665833"/>
          </a:xfrm>
          <a:prstGeom prst="rect">
            <a:avLst/>
          </a:prstGeom>
          <a:solidFill>
            <a:srgbClr val="143F9C"/>
          </a:solidFill>
        </p:spPr>
        <p:txBody>
          <a:bodyPr/>
          <a:lstStyle/>
          <a:p>
            <a:endParaRPr lang="en-US"/>
          </a:p>
        </p:txBody>
      </p:sp>
      <p:pic>
        <p:nvPicPr>
          <p:cNvPr id="3" name="Object 2"/>
          <p:cNvPicPr>
            <a:picLocks noChangeAspect="1"/>
          </p:cNvPicPr>
          <p:nvPr/>
        </p:nvPicPr>
        <p:blipFill>
          <a:blip r:embed="rId3"/>
          <a:srcRect t="1667" b="1667"/>
          <a:stretch/>
        </p:blipFill>
        <p:spPr>
          <a:xfrm>
            <a:off x="95226" y="95226"/>
            <a:ext cx="5999250" cy="6665833"/>
          </a:xfrm>
          <a:prstGeom prst="rect">
            <a:avLst/>
          </a:prstGeom>
        </p:spPr>
      </p:pic>
      <p:sp>
        <p:nvSpPr>
          <p:cNvPr id="4" name="Object 3"/>
          <p:cNvSpPr/>
          <p:nvPr/>
        </p:nvSpPr>
        <p:spPr>
          <a:xfrm>
            <a:off x="7308610" y="3004386"/>
            <a:ext cx="3666208" cy="853227"/>
          </a:xfrm>
          <a:prstGeom prst="rect">
            <a:avLst/>
          </a:prstGeom>
          <a:noFill/>
        </p:spPr>
        <p:txBody>
          <a:bodyPr wrap="square" lIns="0" tIns="0" rIns="0" bIns="0" rtlCol="0" anchor="t"/>
          <a:lstStyle/>
          <a:p>
            <a:pPr algn="ctr">
              <a:lnSpc>
                <a:spcPts val="3360"/>
              </a:lnSpc>
              <a:buNone/>
            </a:pPr>
            <a:r>
              <a:rPr lang="en-US" sz="3000" kern="0" spc="90" dirty="0">
                <a:solidFill>
                  <a:srgbClr val="000000"/>
                </a:solidFill>
                <a:latin typeface="Jost*" pitchFamily="34" charset="0"/>
                <a:ea typeface="Jost*" pitchFamily="34" charset="-122"/>
                <a:cs typeface="Jost*" pitchFamily="34" charset="-120"/>
              </a:rPr>
              <a:t>ACTIVE ASSAILANT CASE STUDY</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11246213" cy="5913546"/>
          </a:xfrm>
          <a:prstGeom prst="rect">
            <a:avLst/>
          </a:prstGeom>
          <a:solidFill>
            <a:srgbClr val="A4BAB7"/>
          </a:solidFill>
        </p:spPr>
        <p:txBody>
          <a:bodyPr/>
          <a:lstStyle/>
          <a:p>
            <a:endParaRPr lang="en-US"/>
          </a:p>
        </p:txBody>
      </p:sp>
      <p:pic>
        <p:nvPicPr>
          <p:cNvPr id="3" name="Object 2"/>
          <p:cNvPicPr>
            <a:picLocks noChangeAspect="1"/>
          </p:cNvPicPr>
          <p:nvPr/>
        </p:nvPicPr>
        <p:blipFill>
          <a:blip r:embed="rId3"/>
          <a:srcRect l="-21558" r="-21558" b="24746"/>
          <a:stretch/>
        </p:blipFill>
        <p:spPr>
          <a:xfrm>
            <a:off x="476131" y="476131"/>
            <a:ext cx="11246213" cy="59135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98475" cy="6865808"/>
          </a:xfrm>
          <a:prstGeom prst="rect">
            <a:avLst/>
          </a:prstGeom>
          <a:solidFill>
            <a:srgbClr val="A4BAB7"/>
          </a:solidFill>
        </p:spPr>
        <p:txBody>
          <a:bodyPr/>
          <a:lstStyle/>
          <a:p>
            <a:endParaRPr lang="en-US"/>
          </a:p>
        </p:txBody>
      </p:sp>
      <p:pic>
        <p:nvPicPr>
          <p:cNvPr id="3" name="Object 2"/>
          <p:cNvPicPr>
            <a:picLocks noChangeAspect="1"/>
          </p:cNvPicPr>
          <p:nvPr/>
        </p:nvPicPr>
        <p:blipFill>
          <a:blip r:embed="rId3"/>
          <a:srcRect l="-27104" t="6603" r="-27104" b="6603"/>
          <a:stretch/>
        </p:blipFill>
        <p:spPr>
          <a:xfrm>
            <a:off x="0" y="0"/>
            <a:ext cx="12198475" cy="686580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98475" cy="6865808"/>
          </a:xfrm>
          <a:prstGeom prst="rect">
            <a:avLst/>
          </a:prstGeom>
          <a:solidFill>
            <a:srgbClr val="A4BAB7"/>
          </a:solidFill>
        </p:spPr>
        <p:txBody>
          <a:bodyPr/>
          <a:lstStyle/>
          <a:p>
            <a:endParaRPr lang="en-US"/>
          </a:p>
        </p:txBody>
      </p:sp>
      <p:pic>
        <p:nvPicPr>
          <p:cNvPr id="3" name="Object 2"/>
          <p:cNvPicPr>
            <a:picLocks noChangeAspect="1"/>
          </p:cNvPicPr>
          <p:nvPr/>
        </p:nvPicPr>
        <p:blipFill>
          <a:blip r:embed="rId3"/>
          <a:srcRect l="-23964" t="12121" r="-23964" b="4619"/>
          <a:stretch/>
        </p:blipFill>
        <p:spPr>
          <a:xfrm>
            <a:off x="0" y="0"/>
            <a:ext cx="12198475" cy="686580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srcRect t="7787" b="7787"/>
          <a:stretch/>
        </p:blipFill>
        <p:spPr>
          <a:xfrm>
            <a:off x="0" y="0"/>
            <a:ext cx="12198475" cy="6865808"/>
          </a:xfrm>
          <a:prstGeom prst="rect">
            <a:avLst/>
          </a:prstGeom>
        </p:spPr>
      </p:pic>
      <p:sp>
        <p:nvSpPr>
          <p:cNvPr id="3" name="TextBox 2">
            <a:extLst>
              <a:ext uri="{FF2B5EF4-FFF2-40B4-BE49-F238E27FC236}">
                <a16:creationId xmlns:a16="http://schemas.microsoft.com/office/drawing/2014/main" id="{CC17BEDC-FCAE-8440-283A-7A2EF9D263B8}"/>
              </a:ext>
            </a:extLst>
          </p:cNvPr>
          <p:cNvSpPr txBox="1"/>
          <p:nvPr/>
        </p:nvSpPr>
        <p:spPr>
          <a:xfrm>
            <a:off x="836991" y="638629"/>
            <a:ext cx="10353524" cy="923330"/>
          </a:xfrm>
          <a:prstGeom prst="rect">
            <a:avLst/>
          </a:prstGeom>
          <a:noFill/>
        </p:spPr>
        <p:txBody>
          <a:bodyPr wrap="square" rtlCol="0">
            <a:spAutoFit/>
          </a:bodyPr>
          <a:lstStyle/>
          <a:p>
            <a:pPr algn="ctr"/>
            <a:r>
              <a:rPr lang="en-US" sz="5400" dirty="0">
                <a:solidFill>
                  <a:schemeClr val="bg1"/>
                </a:solidFill>
              </a:rPr>
              <a:t>QUESTIONS???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95226" y="95226"/>
            <a:ext cx="5951637" cy="3285303"/>
          </a:xfrm>
          <a:prstGeom prst="rect">
            <a:avLst/>
          </a:prstGeom>
          <a:solidFill>
            <a:srgbClr val="143F9C"/>
          </a:solidFill>
        </p:spPr>
        <p:txBody>
          <a:bodyPr/>
          <a:lstStyle/>
          <a:p>
            <a:endParaRPr lang="en-US"/>
          </a:p>
        </p:txBody>
      </p:sp>
      <p:pic>
        <p:nvPicPr>
          <p:cNvPr id="3" name="Object 2"/>
          <p:cNvPicPr>
            <a:picLocks noChangeAspect="1"/>
          </p:cNvPicPr>
          <p:nvPr/>
        </p:nvPicPr>
        <p:blipFill>
          <a:blip r:embed="rId3"/>
          <a:srcRect t="8600" b="8600"/>
          <a:stretch/>
        </p:blipFill>
        <p:spPr>
          <a:xfrm>
            <a:off x="95226" y="95226"/>
            <a:ext cx="5951637" cy="3285303"/>
          </a:xfrm>
          <a:prstGeom prst="rect">
            <a:avLst/>
          </a:prstGeom>
        </p:spPr>
      </p:pic>
      <p:sp>
        <p:nvSpPr>
          <p:cNvPr id="4" name="Object 3"/>
          <p:cNvSpPr/>
          <p:nvPr/>
        </p:nvSpPr>
        <p:spPr>
          <a:xfrm>
            <a:off x="6142089" y="95226"/>
            <a:ext cx="5951637" cy="3285303"/>
          </a:xfrm>
          <a:prstGeom prst="rect">
            <a:avLst/>
          </a:prstGeom>
          <a:solidFill>
            <a:srgbClr val="143F9C"/>
          </a:solidFill>
        </p:spPr>
        <p:txBody>
          <a:bodyPr/>
          <a:lstStyle/>
          <a:p>
            <a:endParaRPr lang="en-US"/>
          </a:p>
        </p:txBody>
      </p:sp>
      <p:pic>
        <p:nvPicPr>
          <p:cNvPr id="5" name="Object 4"/>
          <p:cNvPicPr>
            <a:picLocks noChangeAspect="1"/>
          </p:cNvPicPr>
          <p:nvPr/>
        </p:nvPicPr>
        <p:blipFill>
          <a:blip r:embed="rId4"/>
          <a:srcRect t="8584" b="8584"/>
          <a:stretch/>
        </p:blipFill>
        <p:spPr>
          <a:xfrm>
            <a:off x="6142089" y="95226"/>
            <a:ext cx="5951637" cy="3285303"/>
          </a:xfrm>
          <a:prstGeom prst="rect">
            <a:avLst/>
          </a:prstGeom>
        </p:spPr>
      </p:pic>
      <p:sp>
        <p:nvSpPr>
          <p:cNvPr id="6" name="Object 5"/>
          <p:cNvSpPr/>
          <p:nvPr/>
        </p:nvSpPr>
        <p:spPr>
          <a:xfrm>
            <a:off x="95226" y="3475756"/>
            <a:ext cx="5951637" cy="3285303"/>
          </a:xfrm>
          <a:prstGeom prst="rect">
            <a:avLst/>
          </a:prstGeom>
          <a:solidFill>
            <a:srgbClr val="143F9C"/>
          </a:solidFill>
        </p:spPr>
        <p:txBody>
          <a:bodyPr/>
          <a:lstStyle/>
          <a:p>
            <a:endParaRPr lang="en-US"/>
          </a:p>
        </p:txBody>
      </p:sp>
      <p:pic>
        <p:nvPicPr>
          <p:cNvPr id="7" name="Object 6"/>
          <p:cNvPicPr>
            <a:picLocks noChangeAspect="1"/>
          </p:cNvPicPr>
          <p:nvPr/>
        </p:nvPicPr>
        <p:blipFill>
          <a:blip r:embed="rId5"/>
          <a:srcRect t="5412" b="5412"/>
          <a:stretch/>
        </p:blipFill>
        <p:spPr>
          <a:xfrm>
            <a:off x="95226" y="3475756"/>
            <a:ext cx="5951637" cy="3285303"/>
          </a:xfrm>
          <a:prstGeom prst="rect">
            <a:avLst/>
          </a:prstGeom>
        </p:spPr>
      </p:pic>
      <p:sp>
        <p:nvSpPr>
          <p:cNvPr id="8" name="Object 7"/>
          <p:cNvSpPr/>
          <p:nvPr/>
        </p:nvSpPr>
        <p:spPr>
          <a:xfrm>
            <a:off x="6142089" y="3475756"/>
            <a:ext cx="5951637" cy="3285303"/>
          </a:xfrm>
          <a:prstGeom prst="rect">
            <a:avLst/>
          </a:prstGeom>
          <a:solidFill>
            <a:srgbClr val="2E2A27"/>
          </a:solidFill>
        </p:spPr>
        <p:txBody>
          <a:bodyPr/>
          <a:lstStyle/>
          <a:p>
            <a:endParaRPr lang="en-US"/>
          </a:p>
        </p:txBody>
      </p:sp>
      <p:pic>
        <p:nvPicPr>
          <p:cNvPr id="11" name="Picture 10" descr="A poster of a city&#10;&#10;Description automatically generated">
            <a:extLst>
              <a:ext uri="{FF2B5EF4-FFF2-40B4-BE49-F238E27FC236}">
                <a16:creationId xmlns:a16="http://schemas.microsoft.com/office/drawing/2014/main" id="{BC447183-8553-0861-5F1E-51976D033E1B}"/>
              </a:ext>
            </a:extLst>
          </p:cNvPr>
          <p:cNvPicPr>
            <a:picLocks noChangeAspect="1"/>
          </p:cNvPicPr>
          <p:nvPr/>
        </p:nvPicPr>
        <p:blipFill>
          <a:blip r:embed="rId6"/>
          <a:stretch>
            <a:fillRect/>
          </a:stretch>
        </p:blipFill>
        <p:spPr>
          <a:xfrm>
            <a:off x="6142089" y="3475756"/>
            <a:ext cx="5951637" cy="3325586"/>
          </a:xfrm>
          <a:prstGeom prst="rect">
            <a:avLst/>
          </a:prstGeom>
        </p:spPr>
      </p:pic>
      <p:sp>
        <p:nvSpPr>
          <p:cNvPr id="12" name="Rectangle 1">
            <a:extLst>
              <a:ext uri="{FF2B5EF4-FFF2-40B4-BE49-F238E27FC236}">
                <a16:creationId xmlns:a16="http://schemas.microsoft.com/office/drawing/2014/main" id="{A01C1FD3-6694-3584-0971-33797E18FE7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
            <a:extLst>
              <a:ext uri="{FF2B5EF4-FFF2-40B4-BE49-F238E27FC236}">
                <a16:creationId xmlns:a16="http://schemas.microsoft.com/office/drawing/2014/main" id="{56B831BF-4326-4A08-EAE9-AA67D9EA669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descr="A qr code with a black square&#10;&#10;Description automatically generated">
            <a:extLst>
              <a:ext uri="{FF2B5EF4-FFF2-40B4-BE49-F238E27FC236}">
                <a16:creationId xmlns:a16="http://schemas.microsoft.com/office/drawing/2014/main" id="{12248C1B-B023-F29A-2DC9-220B672FEC20}"/>
              </a:ext>
            </a:extLst>
          </p:cNvPr>
          <p:cNvPicPr>
            <a:picLocks noChangeAspect="1"/>
          </p:cNvPicPr>
          <p:nvPr/>
        </p:nvPicPr>
        <p:blipFill>
          <a:blip r:embed="rId7"/>
          <a:stretch>
            <a:fillRect/>
          </a:stretch>
        </p:blipFill>
        <p:spPr>
          <a:xfrm>
            <a:off x="3714687" y="1047687"/>
            <a:ext cx="4762625" cy="4762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descr="A purple circle with black text&#10;&#10;Description automatically generated">
            <a:extLst>
              <a:ext uri="{FF2B5EF4-FFF2-40B4-BE49-F238E27FC236}">
                <a16:creationId xmlns:a16="http://schemas.microsoft.com/office/drawing/2014/main" id="{3F1DF5DB-79CA-9439-7B77-2017B6BBDDAE}"/>
              </a:ext>
            </a:extLst>
          </p:cNvPr>
          <p:cNvPicPr>
            <a:picLocks noChangeAspect="1"/>
          </p:cNvPicPr>
          <p:nvPr/>
        </p:nvPicPr>
        <p:blipFill>
          <a:blip r:embed="rId3"/>
          <a:stretch>
            <a:fillRect/>
          </a:stretch>
        </p:blipFill>
        <p:spPr>
          <a:xfrm>
            <a:off x="613836" y="4867382"/>
            <a:ext cx="1995683" cy="1824179"/>
          </a:xfrm>
          <a:prstGeom prst="rect">
            <a:avLst/>
          </a:prstGeom>
        </p:spPr>
      </p:pic>
      <p:pic>
        <p:nvPicPr>
          <p:cNvPr id="11" name="Graphic 10">
            <a:extLst>
              <a:ext uri="{FF2B5EF4-FFF2-40B4-BE49-F238E27FC236}">
                <a16:creationId xmlns:a16="http://schemas.microsoft.com/office/drawing/2014/main" id="{DB73D602-32FE-8A0B-DA4E-2AAD37D12B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83617" y="5716006"/>
            <a:ext cx="2912383" cy="789579"/>
          </a:xfrm>
          <a:prstGeom prst="rect">
            <a:avLst/>
          </a:prstGeom>
        </p:spPr>
      </p:pic>
      <p:pic>
        <p:nvPicPr>
          <p:cNvPr id="21" name="Picture 20" descr="A person wearing a hat&#10;&#10;Description automatically generated">
            <a:extLst>
              <a:ext uri="{FF2B5EF4-FFF2-40B4-BE49-F238E27FC236}">
                <a16:creationId xmlns:a16="http://schemas.microsoft.com/office/drawing/2014/main" id="{26DFF7A2-3443-E778-807F-7FA49658997E}"/>
              </a:ext>
            </a:extLst>
          </p:cNvPr>
          <p:cNvPicPr>
            <a:picLocks noChangeAspect="1"/>
          </p:cNvPicPr>
          <p:nvPr/>
        </p:nvPicPr>
        <p:blipFill>
          <a:blip r:embed="rId6"/>
          <a:stretch>
            <a:fillRect/>
          </a:stretch>
        </p:blipFill>
        <p:spPr>
          <a:xfrm>
            <a:off x="5924699" y="-1067510"/>
            <a:ext cx="5662420" cy="5662420"/>
          </a:xfrm>
          <a:prstGeom prst="rect">
            <a:avLst/>
          </a:prstGeom>
        </p:spPr>
      </p:pic>
      <p:sp>
        <p:nvSpPr>
          <p:cNvPr id="33" name="TextBox 32">
            <a:extLst>
              <a:ext uri="{FF2B5EF4-FFF2-40B4-BE49-F238E27FC236}">
                <a16:creationId xmlns:a16="http://schemas.microsoft.com/office/drawing/2014/main" id="{34C7C894-55E3-97F6-C4AB-556BD23704EE}"/>
              </a:ext>
            </a:extLst>
          </p:cNvPr>
          <p:cNvSpPr txBox="1"/>
          <p:nvPr/>
        </p:nvSpPr>
        <p:spPr>
          <a:xfrm>
            <a:off x="6830785" y="3720270"/>
            <a:ext cx="4676053" cy="1200329"/>
          </a:xfrm>
          <a:prstGeom prst="rect">
            <a:avLst/>
          </a:prstGeom>
          <a:noFill/>
          <a:ln w="47625">
            <a:solidFill>
              <a:schemeClr val="accent1"/>
            </a:solidFill>
          </a:ln>
          <a:effectLst>
            <a:outerShdw blurRad="50800" dist="50800" dir="5400000" algn="ctr" rotWithShape="0">
              <a:schemeClr val="bg1"/>
            </a:outerShdw>
          </a:effectLst>
          <a:scene3d>
            <a:camera prst="orthographicFront"/>
            <a:lightRig rig="threePt" dir="t"/>
          </a:scene3d>
          <a:sp3d>
            <a:bevelT/>
            <a:bevelB/>
          </a:sp3d>
        </p:spPr>
        <p:txBody>
          <a:bodyPr wrap="square" rtlCol="0">
            <a:spAutoFit/>
          </a:bodyPr>
          <a:lstStyle/>
          <a:p>
            <a:pPr algn="ctr"/>
            <a:r>
              <a:rPr lang="en-US" dirty="0"/>
              <a:t>Matt Payne</a:t>
            </a:r>
          </a:p>
          <a:p>
            <a:pPr algn="ctr"/>
            <a:r>
              <a:rPr lang="en-US" dirty="0"/>
              <a:t>CSO/Founder, Outer Circle Foundation</a:t>
            </a:r>
          </a:p>
          <a:p>
            <a:pPr algn="ctr"/>
            <a:r>
              <a:rPr lang="en-US" dirty="0"/>
              <a:t>910.309.5335</a:t>
            </a:r>
          </a:p>
          <a:p>
            <a:pPr algn="ctr"/>
            <a:r>
              <a:rPr lang="en-US" dirty="0"/>
              <a:t>matt@outercirclefoundation.org</a:t>
            </a:r>
          </a:p>
        </p:txBody>
      </p:sp>
      <p:pic>
        <p:nvPicPr>
          <p:cNvPr id="37" name="Picture 36" descr="A person with grey hair and a black background&#10;&#10;Description automatically generated">
            <a:extLst>
              <a:ext uri="{FF2B5EF4-FFF2-40B4-BE49-F238E27FC236}">
                <a16:creationId xmlns:a16="http://schemas.microsoft.com/office/drawing/2014/main" id="{F018208D-BDA4-033B-10AD-5F96F7688EBF}"/>
              </a:ext>
            </a:extLst>
          </p:cNvPr>
          <p:cNvPicPr>
            <a:picLocks noChangeAspect="1"/>
          </p:cNvPicPr>
          <p:nvPr/>
        </p:nvPicPr>
        <p:blipFill>
          <a:blip r:embed="rId7"/>
          <a:stretch>
            <a:fillRect/>
          </a:stretch>
        </p:blipFill>
        <p:spPr>
          <a:xfrm>
            <a:off x="801226" y="-618690"/>
            <a:ext cx="4764781" cy="4764781"/>
          </a:xfrm>
          <a:prstGeom prst="rect">
            <a:avLst/>
          </a:prstGeom>
          <a:scene3d>
            <a:camera prst="orthographicFront"/>
            <a:lightRig rig="threePt" dir="t"/>
          </a:scene3d>
          <a:sp3d>
            <a:bevelT/>
          </a:sp3d>
        </p:spPr>
      </p:pic>
      <p:sp>
        <p:nvSpPr>
          <p:cNvPr id="40" name="TextBox 39">
            <a:extLst>
              <a:ext uri="{FF2B5EF4-FFF2-40B4-BE49-F238E27FC236}">
                <a16:creationId xmlns:a16="http://schemas.microsoft.com/office/drawing/2014/main" id="{742A5109-6936-F911-68EC-668B80B86C98}"/>
              </a:ext>
            </a:extLst>
          </p:cNvPr>
          <p:cNvSpPr txBox="1"/>
          <p:nvPr/>
        </p:nvSpPr>
        <p:spPr>
          <a:xfrm>
            <a:off x="442535" y="3720270"/>
            <a:ext cx="5482164" cy="1200329"/>
          </a:xfrm>
          <a:prstGeom prst="rect">
            <a:avLst/>
          </a:prstGeom>
          <a:noFill/>
          <a:ln w="47625">
            <a:solidFill>
              <a:schemeClr val="accent1"/>
            </a:solidFill>
          </a:ln>
          <a:effectLst>
            <a:outerShdw blurRad="50800" dist="50800" dir="5400000" algn="ctr" rotWithShape="0">
              <a:schemeClr val="bg1"/>
            </a:outerShdw>
          </a:effectLst>
          <a:scene3d>
            <a:camera prst="orthographicFront"/>
            <a:lightRig rig="threePt" dir="t"/>
          </a:scene3d>
          <a:sp3d>
            <a:bevelT/>
            <a:bevelB/>
          </a:sp3d>
        </p:spPr>
        <p:txBody>
          <a:bodyPr wrap="square" rtlCol="0">
            <a:spAutoFit/>
          </a:bodyPr>
          <a:lstStyle/>
          <a:p>
            <a:pPr algn="ctr"/>
            <a:r>
              <a:rPr lang="en-US" dirty="0"/>
              <a:t>Buffy Payne</a:t>
            </a:r>
          </a:p>
          <a:p>
            <a:pPr algn="ctr"/>
            <a:r>
              <a:rPr lang="en-US" dirty="0"/>
              <a:t>Senior Security Consultant/CSO</a:t>
            </a:r>
            <a:r>
              <a:rPr lang="en-US"/>
              <a:t>, President </a:t>
            </a:r>
            <a:r>
              <a:rPr lang="en-US" dirty="0"/>
              <a:t>FEW</a:t>
            </a:r>
          </a:p>
          <a:p>
            <a:pPr algn="ctr"/>
            <a:r>
              <a:rPr lang="en-US" dirty="0"/>
              <a:t>770.335.2169</a:t>
            </a:r>
          </a:p>
          <a:p>
            <a:pPr algn="ctr"/>
            <a:r>
              <a:rPr lang="en-US" dirty="0"/>
              <a:t>Buffy.payne@rockdovesolutions.com</a:t>
            </a:r>
          </a:p>
        </p:txBody>
      </p:sp>
      <p:pic>
        <p:nvPicPr>
          <p:cNvPr id="43" name="Picture 42" descr="A blue circle with black text&#10;&#10;Description automatically generated">
            <a:extLst>
              <a:ext uri="{FF2B5EF4-FFF2-40B4-BE49-F238E27FC236}">
                <a16:creationId xmlns:a16="http://schemas.microsoft.com/office/drawing/2014/main" id="{D6570DD6-7227-793A-5F1F-412B485EC6FF}"/>
              </a:ext>
            </a:extLst>
          </p:cNvPr>
          <p:cNvPicPr>
            <a:picLocks noChangeAspect="1"/>
          </p:cNvPicPr>
          <p:nvPr/>
        </p:nvPicPr>
        <p:blipFill>
          <a:blip r:embed="rId8"/>
          <a:stretch>
            <a:fillRect/>
          </a:stretch>
        </p:blipFill>
        <p:spPr>
          <a:xfrm>
            <a:off x="7712619" y="4445000"/>
            <a:ext cx="2912383" cy="2912383"/>
          </a:xfrm>
          <a:prstGeom prst="rect">
            <a:avLst/>
          </a:prstGeom>
        </p:spPr>
      </p:pic>
    </p:spTree>
    <p:extLst>
      <p:ext uri="{BB962C8B-B14F-4D97-AF65-F5344CB8AC3E}">
        <p14:creationId xmlns:p14="http://schemas.microsoft.com/office/powerpoint/2010/main" val="814990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1023"/>
        </a:solidFill>
        <a:effectLst/>
      </p:bgPr>
    </p:bg>
    <p:spTree>
      <p:nvGrpSpPr>
        <p:cNvPr id="1" name=""/>
        <p:cNvGrpSpPr/>
        <p:nvPr/>
      </p:nvGrpSpPr>
      <p:grpSpPr>
        <a:xfrm>
          <a:off x="0" y="0"/>
          <a:ext cx="0" cy="0"/>
          <a:chOff x="0" y="0"/>
          <a:chExt cx="0" cy="0"/>
        </a:xfrm>
      </p:grpSpPr>
      <p:sp>
        <p:nvSpPr>
          <p:cNvPr id="2" name="Object 1"/>
          <p:cNvSpPr/>
          <p:nvPr/>
        </p:nvSpPr>
        <p:spPr>
          <a:xfrm>
            <a:off x="0" y="399950"/>
            <a:ext cx="12188952" cy="426613"/>
          </a:xfrm>
          <a:prstGeom prst="rect">
            <a:avLst/>
          </a:prstGeom>
          <a:noFill/>
        </p:spPr>
        <p:txBody>
          <a:bodyPr wrap="square" lIns="0" tIns="0" rIns="0" bIns="0" rtlCol="0" anchor="t"/>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3000" b="0" i="0" u="none" strike="noStrike" kern="0" cap="none" spc="90" normalizeH="0" baseline="0" noProof="0" dirty="0">
                <a:ln>
                  <a:noFill/>
                </a:ln>
                <a:solidFill>
                  <a:srgbClr val="FFFFFF"/>
                </a:solidFill>
                <a:effectLst/>
                <a:uLnTx/>
                <a:uFillTx/>
                <a:latin typeface="Jost*" pitchFamily="34" charset="0"/>
                <a:ea typeface="Jost*" pitchFamily="34" charset="-122"/>
                <a:cs typeface="Jost*" pitchFamily="34" charset="-120"/>
              </a:rPr>
              <a:t>INTRODUCTION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Object 2"/>
          <p:cNvSpPr/>
          <p:nvPr/>
        </p:nvSpPr>
        <p:spPr>
          <a:xfrm>
            <a:off x="1095101" y="1661697"/>
            <a:ext cx="714196" cy="714196"/>
          </a:xfrm>
          <a:prstGeom prst="roundRect">
            <a:avLst>
              <a:gd name="adj" fmla="val 12803"/>
            </a:avLst>
          </a:prstGeom>
          <a:noFill/>
          <a:ln w="25400">
            <a:solidFill>
              <a:srgbClr val="143F9C"/>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2253" y="1826297"/>
            <a:ext cx="361860" cy="390427"/>
          </a:xfrm>
          <a:prstGeom prst="rect">
            <a:avLst/>
          </a:prstGeom>
        </p:spPr>
      </p:pic>
      <p:sp>
        <p:nvSpPr>
          <p:cNvPr id="5" name="Object 4"/>
          <p:cNvSpPr/>
          <p:nvPr/>
        </p:nvSpPr>
        <p:spPr>
          <a:xfrm>
            <a:off x="1999750" y="1606168"/>
            <a:ext cx="4242327" cy="259134"/>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FFFFFF"/>
                </a:solidFill>
                <a:effectLst/>
                <a:uLnTx/>
                <a:uFillTx/>
                <a:latin typeface="Jost*" pitchFamily="34" charset="0"/>
                <a:ea typeface="Jost*" pitchFamily="34" charset="-122"/>
                <a:cs typeface="Jost*" pitchFamily="34" charset="-120"/>
              </a:rPr>
              <a:t>Starts with a solid intelligence program</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Object 5"/>
          <p:cNvSpPr/>
          <p:nvPr/>
        </p:nvSpPr>
        <p:spPr>
          <a:xfrm>
            <a:off x="1999750" y="1944935"/>
            <a:ext cx="4242327" cy="891555"/>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615"/>
              </a:spcBef>
              <a:spcAft>
                <a:spcPts val="0"/>
              </a:spcAft>
              <a:buClrTx/>
              <a:buSzTx/>
              <a:buFontTx/>
              <a:buNone/>
              <a:tabLst/>
              <a:defRPr/>
            </a:pPr>
            <a:r>
              <a:rPr kumimoji="0" lang="en-US" sz="1320" b="0" i="0" u="none" strike="noStrike" kern="0" cap="none" spc="40" normalizeH="0" baseline="0" noProof="0" dirty="0">
                <a:ln>
                  <a:noFill/>
                </a:ln>
                <a:solidFill>
                  <a:srgbClr val="FFFFFF">
                    <a:alpha val="80000"/>
                  </a:srgbClr>
                </a:solidFill>
                <a:effectLst/>
                <a:uLnTx/>
                <a:uFillTx/>
                <a:latin typeface="Jost*" pitchFamily="34" charset="0"/>
                <a:ea typeface="Jost*" pitchFamily="34" charset="-122"/>
                <a:cs typeface="Jost*" pitchFamily="34" charset="-120"/>
              </a:rPr>
              <a:t>A solid intelligence program is the foundation to ensure a strong crisis management program, as crisis management will not work if the organization does not know something is wrong.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Object 6"/>
          <p:cNvSpPr/>
          <p:nvPr/>
        </p:nvSpPr>
        <p:spPr>
          <a:xfrm>
            <a:off x="1145096" y="2986948"/>
            <a:ext cx="714196" cy="714196"/>
          </a:xfrm>
          <a:prstGeom prst="roundRect">
            <a:avLst>
              <a:gd name="adj" fmla="val 12803"/>
            </a:avLst>
          </a:prstGeom>
          <a:noFill/>
          <a:ln w="25400">
            <a:solidFill>
              <a:srgbClr val="143F9C"/>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8" name="Object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09847" y="3201743"/>
            <a:ext cx="209498" cy="295201"/>
          </a:xfrm>
          <a:prstGeom prst="rect">
            <a:avLst/>
          </a:prstGeom>
        </p:spPr>
      </p:pic>
      <p:sp>
        <p:nvSpPr>
          <p:cNvPr id="9" name="Object 8"/>
          <p:cNvSpPr/>
          <p:nvPr/>
        </p:nvSpPr>
        <p:spPr>
          <a:xfrm>
            <a:off x="2007741" y="3042477"/>
            <a:ext cx="4242327" cy="290977"/>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FFFFFF"/>
                </a:solidFill>
                <a:effectLst/>
                <a:uLnTx/>
                <a:uFillTx/>
                <a:latin typeface="Jost*" pitchFamily="34" charset="0"/>
                <a:ea typeface="Jost*" pitchFamily="34" charset="-122"/>
                <a:cs typeface="Jost*" pitchFamily="34" charset="-120"/>
              </a:rPr>
              <a:t>Emphasize communication and coordination</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Object 9"/>
          <p:cNvSpPr/>
          <p:nvPr/>
        </p:nvSpPr>
        <p:spPr>
          <a:xfrm>
            <a:off x="1999750" y="3408175"/>
            <a:ext cx="4242327" cy="891555"/>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615"/>
              </a:spcBef>
              <a:spcAft>
                <a:spcPts val="0"/>
              </a:spcAft>
              <a:buClrTx/>
              <a:buSzTx/>
              <a:buFontTx/>
              <a:buNone/>
              <a:tabLst/>
              <a:defRPr/>
            </a:pPr>
            <a:r>
              <a:rPr kumimoji="0" lang="en-US" sz="1320" b="0" i="0" u="none" strike="noStrike" kern="0" cap="none" spc="40" normalizeH="0" baseline="0" noProof="0" dirty="0">
                <a:ln>
                  <a:noFill/>
                </a:ln>
                <a:solidFill>
                  <a:srgbClr val="FFFFFF">
                    <a:alpha val="80000"/>
                  </a:srgbClr>
                </a:solidFill>
                <a:effectLst/>
                <a:uLnTx/>
                <a:uFillTx/>
                <a:latin typeface="Jost*" pitchFamily="34" charset="0"/>
                <a:ea typeface="Jost*" pitchFamily="34" charset="-122"/>
                <a:cs typeface="Jost*" pitchFamily="34" charset="-120"/>
              </a:rPr>
              <a:t>Successful crisis response requires clear, transparent, and timely communication among all relevant parties, as well as effective coordination of resources and efforts.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6332541" y="1661697"/>
            <a:ext cx="714196" cy="714196"/>
          </a:xfrm>
          <a:prstGeom prst="roundRect">
            <a:avLst>
              <a:gd name="adj" fmla="val 12803"/>
            </a:avLst>
          </a:prstGeom>
          <a:noFill/>
          <a:ln w="25400">
            <a:solidFill>
              <a:srgbClr val="143F9C"/>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2" name="Object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0621" y="1863959"/>
            <a:ext cx="323769" cy="314246"/>
          </a:xfrm>
          <a:prstGeom prst="rect">
            <a:avLst/>
          </a:prstGeom>
        </p:spPr>
      </p:pic>
      <p:sp>
        <p:nvSpPr>
          <p:cNvPr id="13" name="Object 12"/>
          <p:cNvSpPr/>
          <p:nvPr/>
        </p:nvSpPr>
        <p:spPr>
          <a:xfrm>
            <a:off x="7237190" y="1606168"/>
            <a:ext cx="4242327" cy="259134"/>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FFFFFF"/>
                </a:solidFill>
                <a:effectLst/>
                <a:uLnTx/>
                <a:uFillTx/>
                <a:latin typeface="Jost*" pitchFamily="34" charset="0"/>
                <a:ea typeface="Jost*" pitchFamily="34" charset="-122"/>
                <a:cs typeface="Jost*" pitchFamily="34" charset="-120"/>
              </a:rPr>
              <a:t>Understand the dynamic nature of crises  </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7237190" y="1944935"/>
            <a:ext cx="4242327" cy="668666"/>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615"/>
              </a:spcBef>
              <a:spcAft>
                <a:spcPts val="0"/>
              </a:spcAft>
              <a:buClrTx/>
              <a:buSzTx/>
              <a:buFontTx/>
              <a:buNone/>
              <a:tabLst/>
              <a:defRPr/>
            </a:pPr>
            <a:r>
              <a:rPr kumimoji="0" lang="en-US" sz="1320" b="0" i="0" u="none" strike="noStrike" kern="0" cap="none" spc="40" normalizeH="0" baseline="0" noProof="0" dirty="0">
                <a:ln>
                  <a:noFill/>
                </a:ln>
                <a:solidFill>
                  <a:srgbClr val="FFFFFF">
                    <a:alpha val="80000"/>
                  </a:srgbClr>
                </a:solidFill>
                <a:effectLst/>
                <a:uLnTx/>
                <a:uFillTx/>
                <a:latin typeface="Jost*" pitchFamily="34" charset="0"/>
                <a:ea typeface="Jost*" pitchFamily="34" charset="-122"/>
                <a:cs typeface="Jost*" pitchFamily="34" charset="-120"/>
              </a:rPr>
              <a:t>Crisis situations are often unpredictable, with rapidly evolving circumstances that require flexible and adaptive approaches.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Object 14"/>
          <p:cNvSpPr/>
          <p:nvPr/>
        </p:nvSpPr>
        <p:spPr>
          <a:xfrm>
            <a:off x="6332541" y="3042477"/>
            <a:ext cx="714196" cy="714196"/>
          </a:xfrm>
          <a:prstGeom prst="roundRect">
            <a:avLst>
              <a:gd name="adj" fmla="val 12803"/>
            </a:avLst>
          </a:prstGeom>
          <a:noFill/>
          <a:ln w="25400">
            <a:solidFill>
              <a:srgbClr val="143F9C"/>
            </a:solidFill>
            <a:prstDash val="solid"/>
            <a:miter lim="800000"/>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6" name="Object 1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72468" y="3236367"/>
            <a:ext cx="238065" cy="333292"/>
          </a:xfrm>
          <a:prstGeom prst="rect">
            <a:avLst/>
          </a:prstGeom>
        </p:spPr>
      </p:pic>
      <p:sp>
        <p:nvSpPr>
          <p:cNvPr id="17" name="Object 16"/>
          <p:cNvSpPr/>
          <p:nvPr/>
        </p:nvSpPr>
        <p:spPr>
          <a:xfrm>
            <a:off x="7237190" y="2986948"/>
            <a:ext cx="4242327" cy="259134"/>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FFFFFF"/>
                </a:solidFill>
                <a:effectLst/>
                <a:uLnTx/>
                <a:uFillTx/>
                <a:latin typeface="Jost*" pitchFamily="34" charset="0"/>
                <a:ea typeface="Jost*" pitchFamily="34" charset="-122"/>
                <a:cs typeface="Jost*" pitchFamily="34" charset="-120"/>
              </a:rPr>
              <a:t>Embrace a holistic perspective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bject 17"/>
          <p:cNvSpPr/>
          <p:nvPr/>
        </p:nvSpPr>
        <p:spPr>
          <a:xfrm>
            <a:off x="7237189" y="3399575"/>
            <a:ext cx="4242327" cy="668666"/>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615"/>
              </a:spcBef>
              <a:spcAft>
                <a:spcPts val="0"/>
              </a:spcAft>
              <a:buClrTx/>
              <a:buSzTx/>
              <a:buFontTx/>
              <a:buNone/>
              <a:tabLst/>
              <a:defRPr/>
            </a:pPr>
            <a:r>
              <a:rPr kumimoji="0" lang="en-US" sz="1320" b="0" i="0" u="none" strike="noStrike" kern="0" cap="none" spc="40" normalizeH="0" baseline="0" noProof="0" dirty="0">
                <a:ln>
                  <a:noFill/>
                </a:ln>
                <a:solidFill>
                  <a:srgbClr val="FFFFFF">
                    <a:alpha val="80000"/>
                  </a:srgbClr>
                </a:solidFill>
                <a:effectLst/>
                <a:uLnTx/>
                <a:uFillTx/>
                <a:latin typeface="Jost*" pitchFamily="34" charset="0"/>
                <a:ea typeface="Jost*" pitchFamily="34" charset="-122"/>
                <a:cs typeface="Jost*" pitchFamily="34" charset="-120"/>
              </a:rPr>
              <a:t>Crisis management extends beyond immediate problem-solving and must consider the long-term implications and broader organizational resilience.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Object 18"/>
          <p:cNvSpPr/>
          <p:nvPr/>
        </p:nvSpPr>
        <p:spPr>
          <a:xfrm>
            <a:off x="0" y="5266008"/>
            <a:ext cx="12188952" cy="1590277"/>
          </a:xfrm>
          <a:prstGeom prst="rect">
            <a:avLst/>
          </a:prstGeom>
          <a:solidFill>
            <a:srgbClr val="143F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Object 19"/>
          <p:cNvSpPr/>
          <p:nvPr/>
        </p:nvSpPr>
        <p:spPr>
          <a:xfrm>
            <a:off x="1514596" y="5577517"/>
            <a:ext cx="9159759" cy="971843"/>
          </a:xfrm>
          <a:prstGeom prst="rect">
            <a:avLst/>
          </a:prstGeom>
          <a:noFill/>
        </p:spPr>
        <p:txBody>
          <a:bodyPr wrap="square" lIns="0" tIns="0" rIns="0" bIns="0" rtlCol="0" anchor="t"/>
          <a:lstStyle/>
          <a:p>
            <a:pPr marL="0" marR="0" lvl="0" indent="0" algn="ctr" defTabSz="914400" rtl="0" eaLnBrk="1" fontAlgn="auto" latinLnBrk="0" hangingPunct="1">
              <a:lnSpc>
                <a:spcPts val="2552"/>
              </a:lnSpc>
              <a:spcBef>
                <a:spcPts val="0"/>
              </a:spcBef>
              <a:spcAft>
                <a:spcPts val="0"/>
              </a:spcAft>
              <a:buClrTx/>
              <a:buSzTx/>
              <a:buFontTx/>
              <a:buNone/>
              <a:tabLst/>
              <a:defRPr/>
            </a:pPr>
            <a:r>
              <a:rPr kumimoji="0" lang="en-US" sz="2025" b="0" i="0" u="none" strike="noStrike" kern="0" cap="none" spc="61" normalizeH="0" baseline="0" noProof="0" dirty="0">
                <a:ln>
                  <a:noFill/>
                </a:ln>
                <a:solidFill>
                  <a:srgbClr val="FFFFFF"/>
                </a:solidFill>
                <a:effectLst/>
                <a:uLnTx/>
                <a:uFillTx/>
                <a:latin typeface="Jost*" pitchFamily="34" charset="0"/>
                <a:ea typeface="Jost*" pitchFamily="34" charset="-122"/>
                <a:cs typeface="Jost*" pitchFamily="34" charset="-120"/>
              </a:rPr>
              <a:t>Crisis management is a complex and multifaceted challenge that demands a nuanced approach, going beyond simple checklists and focusing on adaptability, context, communication, and a holistic perspective.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3717630" cy="5913546"/>
          </a:xfrm>
          <a:prstGeom prst="rect">
            <a:avLst/>
          </a:prstGeom>
          <a:solidFill>
            <a:srgbClr val="143F9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3" name="Object 2"/>
          <p:cNvPicPr>
            <a:picLocks noChangeAspect="1"/>
          </p:cNvPicPr>
          <p:nvPr/>
        </p:nvPicPr>
        <p:blipFill>
          <a:blip r:embed="rId3"/>
          <a:srcRect l="29045" r="29045"/>
          <a:stretch/>
        </p:blipFill>
        <p:spPr>
          <a:xfrm>
            <a:off x="476131" y="476131"/>
            <a:ext cx="3717630" cy="5913546"/>
          </a:xfrm>
          <a:prstGeom prst="rect">
            <a:avLst/>
          </a:prstGeom>
        </p:spPr>
      </p:pic>
      <p:sp>
        <p:nvSpPr>
          <p:cNvPr id="4" name="Object 3"/>
          <p:cNvSpPr/>
          <p:nvPr/>
        </p:nvSpPr>
        <p:spPr>
          <a:xfrm>
            <a:off x="4316127" y="2466358"/>
            <a:ext cx="7740937" cy="426613"/>
          </a:xfrm>
          <a:prstGeom prst="rect">
            <a:avLst/>
          </a:prstGeom>
          <a:noFill/>
        </p:spPr>
        <p:txBody>
          <a:bodyPr wrap="square" lIns="0" tIns="0" rIns="0" bIns="0" rtlCol="0" anchor="t"/>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3000" b="0" i="0" u="none" strike="noStrike" kern="0" cap="none" spc="90" normalizeH="0" baseline="0" noProof="0" dirty="0">
                <a:ln>
                  <a:noFill/>
                </a:ln>
                <a:solidFill>
                  <a:srgbClr val="000000"/>
                </a:solidFill>
                <a:effectLst/>
                <a:uLnTx/>
                <a:uFillTx/>
                <a:latin typeface="Jost*" pitchFamily="34" charset="0"/>
                <a:ea typeface="Jost*" pitchFamily="34" charset="-122"/>
                <a:cs typeface="Jost*" pitchFamily="34" charset="-120"/>
              </a:rPr>
              <a:t>THE ROLE OF TECHNOLOGY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4316127" y="3033490"/>
            <a:ext cx="7740937" cy="1337333"/>
          </a:xfrm>
          <a:prstGeom prst="rect">
            <a:avLst/>
          </a:prstGeom>
          <a:noFill/>
        </p:spPr>
        <p:txBody>
          <a:bodyPr wrap="square" lIns="0" tIns="0" rIns="0" bIns="0" rtlCol="0" anchor="t"/>
          <a:lstStyle/>
          <a:p>
            <a:pPr marL="0" marR="0" lvl="0" indent="0" algn="ctr" defTabSz="914400" rtl="0" eaLnBrk="1" fontAlgn="auto" latinLnBrk="0" hangingPunct="1">
              <a:lnSpc>
                <a:spcPts val="2107"/>
              </a:lnSpc>
              <a:spcBef>
                <a:spcPts val="1085"/>
              </a:spcBef>
              <a:spcAft>
                <a:spcPts val="0"/>
              </a:spcAft>
              <a:buClrTx/>
              <a:buSzTx/>
              <a:buFontTx/>
              <a:buNone/>
              <a:tabLst/>
              <a:defRPr/>
            </a:pPr>
            <a:r>
              <a:rPr kumimoji="0" lang="en-US" sz="1584" b="0" i="0" u="none" strike="noStrike" kern="0" cap="none" spc="47"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Technology plays a crucial role in enhancing crisis preparedness and response. From early warning systems and disaster monitoring to real-time communication and resource coordination, technology can significantly improve our ability to anticipate, mitigate, and effectively respond to various emergencies and disasters.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Graphic 6">
            <a:extLst>
              <a:ext uri="{FF2B5EF4-FFF2-40B4-BE49-F238E27FC236}">
                <a16:creationId xmlns:a16="http://schemas.microsoft.com/office/drawing/2014/main" id="{7E26467A-5F0A-8775-72B4-7C1C152FC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8953" y="322134"/>
            <a:ext cx="3430058" cy="9299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71023"/>
        </a:solidFill>
        <a:effectLst/>
      </p:bgPr>
    </p:bg>
    <p:spTree>
      <p:nvGrpSpPr>
        <p:cNvPr id="1" name=""/>
        <p:cNvGrpSpPr/>
        <p:nvPr/>
      </p:nvGrpSpPr>
      <p:grpSpPr>
        <a:xfrm>
          <a:off x="0" y="0"/>
          <a:ext cx="0" cy="0"/>
          <a:chOff x="0" y="0"/>
          <a:chExt cx="0" cy="0"/>
        </a:xfrm>
      </p:grpSpPr>
      <p:sp>
        <p:nvSpPr>
          <p:cNvPr id="2" name="Object 1"/>
          <p:cNvSpPr/>
          <p:nvPr/>
        </p:nvSpPr>
        <p:spPr>
          <a:xfrm>
            <a:off x="0" y="399950"/>
            <a:ext cx="12188952" cy="426613"/>
          </a:xfrm>
          <a:prstGeom prst="rect">
            <a:avLst/>
          </a:prstGeom>
          <a:noFill/>
        </p:spPr>
        <p:txBody>
          <a:bodyPr wrap="square" lIns="0" tIns="0" rIns="0" bIns="0" rtlCol="0" anchor="t"/>
          <a:lstStyle/>
          <a:p>
            <a:pPr algn="ctr">
              <a:lnSpc>
                <a:spcPts val="3360"/>
              </a:lnSpc>
              <a:buNone/>
            </a:pPr>
            <a:r>
              <a:rPr lang="en-US" sz="3000" kern="0" spc="90" dirty="0">
                <a:solidFill>
                  <a:srgbClr val="FFFFFF"/>
                </a:solidFill>
                <a:latin typeface="Jost*" pitchFamily="34" charset="0"/>
                <a:ea typeface="Jost*" pitchFamily="34" charset="-122"/>
                <a:cs typeface="Jost*" pitchFamily="34" charset="-120"/>
              </a:rPr>
              <a:t>IMPORTANCE OF NETWORKS</a:t>
            </a:r>
            <a:endParaRPr lang="en-US" dirty="0"/>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08" y="1790253"/>
            <a:ext cx="11265258" cy="809423"/>
          </a:xfrm>
          <a:prstGeom prst="rect">
            <a:avLst/>
          </a:prstGeom>
        </p:spPr>
      </p:pic>
      <p:sp>
        <p:nvSpPr>
          <p:cNvPr id="4" name="Object 3"/>
          <p:cNvSpPr/>
          <p:nvPr/>
        </p:nvSpPr>
        <p:spPr>
          <a:xfrm>
            <a:off x="666583" y="2017129"/>
            <a:ext cx="10951012" cy="345552"/>
          </a:xfrm>
          <a:prstGeom prst="rect">
            <a:avLst/>
          </a:prstGeom>
          <a:noFill/>
        </p:spPr>
        <p:txBody>
          <a:bodyPr wrap="square" lIns="0" tIns="0" rIns="0" bIns="0" rtlCol="0" anchor="ctr"/>
          <a:lstStyle/>
          <a:p>
            <a:pPr algn="l">
              <a:lnSpc>
                <a:spcPts val="2722"/>
              </a:lnSpc>
              <a:buNone/>
            </a:pPr>
            <a:r>
              <a:rPr lang="en-US" sz="2160" kern="0" spc="65" dirty="0">
                <a:solidFill>
                  <a:srgbClr val="FFFFFF"/>
                </a:solidFill>
                <a:latin typeface="Jost*" pitchFamily="34" charset="0"/>
                <a:ea typeface="Jost*" pitchFamily="34" charset="-122"/>
                <a:cs typeface="Jost*" pitchFamily="34" charset="-120"/>
              </a:rPr>
              <a:t>Coordination among departments within the organization</a:t>
            </a:r>
            <a:endParaRPr lang="en-US" dirty="0"/>
          </a:p>
        </p:txBody>
      </p:sp>
      <p:pic>
        <p:nvPicPr>
          <p:cNvPr id="5" name="Object 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608" y="2668238"/>
            <a:ext cx="7779980" cy="809423"/>
          </a:xfrm>
          <a:prstGeom prst="rect">
            <a:avLst/>
          </a:prstGeom>
        </p:spPr>
      </p:pic>
      <p:sp>
        <p:nvSpPr>
          <p:cNvPr id="6" name="Object 5"/>
          <p:cNvSpPr/>
          <p:nvPr/>
        </p:nvSpPr>
        <p:spPr>
          <a:xfrm>
            <a:off x="666583" y="2895114"/>
            <a:ext cx="7429571" cy="345552"/>
          </a:xfrm>
          <a:prstGeom prst="rect">
            <a:avLst/>
          </a:prstGeom>
          <a:noFill/>
        </p:spPr>
        <p:txBody>
          <a:bodyPr wrap="square" lIns="0" tIns="0" rIns="0" bIns="0" rtlCol="0" anchor="ctr"/>
          <a:lstStyle/>
          <a:p>
            <a:pPr algn="l">
              <a:lnSpc>
                <a:spcPts val="2722"/>
              </a:lnSpc>
              <a:buNone/>
            </a:pPr>
            <a:r>
              <a:rPr lang="en-US" sz="2160" kern="0" spc="65" dirty="0">
                <a:solidFill>
                  <a:srgbClr val="FFFFFF"/>
                </a:solidFill>
                <a:latin typeface="Jost*" pitchFamily="34" charset="0"/>
                <a:ea typeface="Jost*" pitchFamily="34" charset="-122"/>
                <a:cs typeface="Jost*" pitchFamily="34" charset="-120"/>
              </a:rPr>
              <a:t>Information Sharing with Local Authorities</a:t>
            </a:r>
            <a:endParaRPr lang="en-US" dirty="0"/>
          </a:p>
        </p:txBody>
      </p:sp>
      <p:pic>
        <p:nvPicPr>
          <p:cNvPr id="7" name="Object 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608" y="3546223"/>
            <a:ext cx="4294701" cy="809423"/>
          </a:xfrm>
          <a:prstGeom prst="rect">
            <a:avLst/>
          </a:prstGeom>
        </p:spPr>
      </p:pic>
      <p:sp>
        <p:nvSpPr>
          <p:cNvPr id="8" name="Object 7"/>
          <p:cNvSpPr/>
          <p:nvPr/>
        </p:nvSpPr>
        <p:spPr>
          <a:xfrm>
            <a:off x="666583" y="3773100"/>
            <a:ext cx="3860517" cy="345552"/>
          </a:xfrm>
          <a:prstGeom prst="rect">
            <a:avLst/>
          </a:prstGeom>
          <a:noFill/>
        </p:spPr>
        <p:txBody>
          <a:bodyPr wrap="square" lIns="0" tIns="0" rIns="0" bIns="0" rtlCol="0" anchor="ctr"/>
          <a:lstStyle/>
          <a:p>
            <a:pPr algn="l">
              <a:lnSpc>
                <a:spcPts val="2722"/>
              </a:lnSpc>
              <a:buNone/>
            </a:pPr>
            <a:r>
              <a:rPr lang="en-US" sz="2160" kern="0" spc="65" dirty="0">
                <a:solidFill>
                  <a:srgbClr val="FFFFFF"/>
                </a:solidFill>
                <a:latin typeface="Jost*" pitchFamily="34" charset="0"/>
                <a:ea typeface="Jost*" pitchFamily="34" charset="-122"/>
                <a:cs typeface="Jost*" pitchFamily="34" charset="-120"/>
              </a:rPr>
              <a:t>Private-Public Partnerships</a:t>
            </a:r>
            <a:endParaRPr lang="en-US" dirty="0"/>
          </a:p>
        </p:txBody>
      </p:sp>
      <p:pic>
        <p:nvPicPr>
          <p:cNvPr id="9" name="Object 8"/>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6608" y="4424209"/>
            <a:ext cx="5789752" cy="809423"/>
          </a:xfrm>
          <a:prstGeom prst="rect">
            <a:avLst/>
          </a:prstGeom>
        </p:spPr>
      </p:pic>
      <p:sp>
        <p:nvSpPr>
          <p:cNvPr id="10" name="Object 9"/>
          <p:cNvSpPr/>
          <p:nvPr/>
        </p:nvSpPr>
        <p:spPr>
          <a:xfrm>
            <a:off x="666583" y="4651085"/>
            <a:ext cx="5390112" cy="345552"/>
          </a:xfrm>
          <a:prstGeom prst="rect">
            <a:avLst/>
          </a:prstGeom>
          <a:noFill/>
        </p:spPr>
        <p:txBody>
          <a:bodyPr wrap="square" lIns="0" tIns="0" rIns="0" bIns="0" rtlCol="0" anchor="ctr"/>
          <a:lstStyle/>
          <a:p>
            <a:pPr algn="l">
              <a:lnSpc>
                <a:spcPts val="2722"/>
              </a:lnSpc>
              <a:buNone/>
            </a:pPr>
            <a:r>
              <a:rPr lang="en-US" sz="2160" kern="0" spc="65" dirty="0">
                <a:solidFill>
                  <a:srgbClr val="FFFFFF"/>
                </a:solidFill>
                <a:latin typeface="Jost*" pitchFamily="34" charset="0"/>
                <a:ea typeface="Jost*" pitchFamily="34" charset="-122"/>
                <a:cs typeface="Jost*" pitchFamily="34" charset="-120"/>
              </a:rPr>
              <a:t>Community Engagement</a:t>
            </a:r>
            <a:endParaRPr lang="en-US" dirty="0"/>
          </a:p>
        </p:txBody>
      </p:sp>
      <p:pic>
        <p:nvPicPr>
          <p:cNvPr id="11" name="Object 10"/>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6608" y="5302195"/>
            <a:ext cx="8770332" cy="809423"/>
          </a:xfrm>
          <a:prstGeom prst="rect">
            <a:avLst/>
          </a:prstGeom>
        </p:spPr>
      </p:pic>
      <p:sp>
        <p:nvSpPr>
          <p:cNvPr id="12" name="Object 11"/>
          <p:cNvSpPr/>
          <p:nvPr/>
        </p:nvSpPr>
        <p:spPr>
          <a:xfrm>
            <a:off x="666583" y="5529071"/>
            <a:ext cx="8449301" cy="345552"/>
          </a:xfrm>
          <a:prstGeom prst="rect">
            <a:avLst/>
          </a:prstGeom>
          <a:noFill/>
        </p:spPr>
        <p:txBody>
          <a:bodyPr wrap="square" lIns="0" tIns="0" rIns="0" bIns="0" rtlCol="0" anchor="ctr"/>
          <a:lstStyle/>
          <a:p>
            <a:pPr algn="l">
              <a:lnSpc>
                <a:spcPts val="2722"/>
              </a:lnSpc>
              <a:buNone/>
            </a:pPr>
            <a:r>
              <a:rPr lang="en-US" sz="2160" kern="0" spc="65" dirty="0">
                <a:solidFill>
                  <a:srgbClr val="FFFFFF"/>
                </a:solidFill>
                <a:latin typeface="Jost*" pitchFamily="34" charset="0"/>
                <a:ea typeface="Jost*" pitchFamily="34" charset="-122"/>
                <a:cs typeface="Jost*" pitchFamily="34" charset="-120"/>
              </a:rPr>
              <a:t>Industry connections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57136" y="771245"/>
            <a:ext cx="12188952" cy="426613"/>
          </a:xfrm>
          <a:prstGeom prst="rect">
            <a:avLst/>
          </a:prstGeom>
          <a:noFill/>
        </p:spPr>
        <p:txBody>
          <a:bodyPr wrap="square" lIns="0" tIns="0" rIns="0" bIns="0" rtlCol="0" anchor="t"/>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3000" b="0" i="0" u="none" strike="noStrike" kern="0" cap="none" spc="90" normalizeH="0" baseline="0" noProof="0" dirty="0">
                <a:ln>
                  <a:noFill/>
                </a:ln>
                <a:solidFill>
                  <a:srgbClr val="000000"/>
                </a:solidFill>
                <a:effectLst/>
                <a:uLnTx/>
                <a:uFillTx/>
                <a:latin typeface="Jost*" pitchFamily="34" charset="0"/>
                <a:ea typeface="Jost*" pitchFamily="34" charset="-122"/>
                <a:cs typeface="Jost*" pitchFamily="34" charset="-120"/>
              </a:rPr>
              <a:t>CRISIS SIMULATION DRILLS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08" y="2155683"/>
            <a:ext cx="2980580" cy="1209373"/>
          </a:xfrm>
          <a:prstGeom prst="rect">
            <a:avLst/>
          </a:prstGeom>
        </p:spPr>
      </p:pic>
      <p:sp>
        <p:nvSpPr>
          <p:cNvPr id="4" name="Object 3"/>
          <p:cNvSpPr/>
          <p:nvPr/>
        </p:nvSpPr>
        <p:spPr>
          <a:xfrm>
            <a:off x="552312" y="2500104"/>
            <a:ext cx="2513971" cy="518269"/>
          </a:xfrm>
          <a:prstGeom prst="rect">
            <a:avLst/>
          </a:prstGeom>
          <a:noFill/>
        </p:spPr>
        <p:txBody>
          <a:bodyPr wrap="square" lIns="0" tIns="0" rIns="0" bIns="0" rtlCol="0" anchor="t"/>
          <a:lstStyle/>
          <a:p>
            <a:pPr marL="0" marR="0" lvl="0" indent="0" algn="ctr"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000000"/>
                </a:solidFill>
                <a:effectLst/>
                <a:uLnTx/>
                <a:uFillTx/>
                <a:latin typeface="Jost*" pitchFamily="34" charset="0"/>
                <a:ea typeface="Jost*" pitchFamily="34" charset="-122"/>
                <a:cs typeface="Jost*" pitchFamily="34" charset="-120"/>
              </a:rPr>
              <a:t>Importance of Crisis Simulation Drills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bject 4"/>
          <p:cNvSpPr/>
          <p:nvPr/>
        </p:nvSpPr>
        <p:spPr>
          <a:xfrm>
            <a:off x="761810" y="3494920"/>
            <a:ext cx="2513971" cy="1337333"/>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0"/>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Regular crisis simulation drills help organizations prepare for and respond effectively to unexpected events, minimizing potential damage and ensuring business continuity.</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Object 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28169" y="2155683"/>
            <a:ext cx="2980580" cy="1209373"/>
          </a:xfrm>
          <a:prstGeom prst="rect">
            <a:avLst/>
          </a:prstGeom>
        </p:spPr>
      </p:pic>
      <p:sp>
        <p:nvSpPr>
          <p:cNvPr id="7" name="Object 6"/>
          <p:cNvSpPr/>
          <p:nvPr/>
        </p:nvSpPr>
        <p:spPr>
          <a:xfrm>
            <a:off x="3613834" y="2500104"/>
            <a:ext cx="2199725" cy="518269"/>
          </a:xfrm>
          <a:prstGeom prst="rect">
            <a:avLst/>
          </a:prstGeom>
          <a:noFill/>
        </p:spPr>
        <p:txBody>
          <a:bodyPr wrap="square" lIns="0" tIns="0" rIns="0" bIns="0" rtlCol="0" anchor="t"/>
          <a:lstStyle/>
          <a:p>
            <a:pPr marL="0" marR="0" lvl="0" indent="0" algn="ctr"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000000"/>
                </a:solidFill>
                <a:effectLst/>
                <a:uLnTx/>
                <a:uFillTx/>
                <a:latin typeface="Jost*" pitchFamily="34" charset="0"/>
                <a:ea typeface="Jost*" pitchFamily="34" charset="-122"/>
                <a:cs typeface="Jost*" pitchFamily="34" charset="-120"/>
              </a:rPr>
              <a:t>Identifying Potential Crises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Object 7"/>
          <p:cNvSpPr/>
          <p:nvPr/>
        </p:nvSpPr>
        <p:spPr>
          <a:xfrm>
            <a:off x="3523369" y="3494920"/>
            <a:ext cx="2513971" cy="2005999"/>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0"/>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Organizations should conduct thorough risk assessments to identify potential crises, such as natural disasters, cyberattacks, equipment failures, or supply chain disruptions, and develop appropriate response strategies.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Object 8"/>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89730" y="2155683"/>
            <a:ext cx="2980580" cy="1209373"/>
          </a:xfrm>
          <a:prstGeom prst="rect">
            <a:avLst/>
          </a:prstGeom>
        </p:spPr>
      </p:pic>
      <p:sp>
        <p:nvSpPr>
          <p:cNvPr id="10" name="Object 9"/>
          <p:cNvSpPr/>
          <p:nvPr/>
        </p:nvSpPr>
        <p:spPr>
          <a:xfrm>
            <a:off x="6375393" y="2500104"/>
            <a:ext cx="2199725" cy="518269"/>
          </a:xfrm>
          <a:prstGeom prst="rect">
            <a:avLst/>
          </a:prstGeom>
          <a:noFill/>
        </p:spPr>
        <p:txBody>
          <a:bodyPr wrap="square" lIns="0" tIns="0" rIns="0" bIns="0" rtlCol="0" anchor="t"/>
          <a:lstStyle/>
          <a:p>
            <a:pPr marL="0" marR="0" lvl="0" indent="0" algn="ctr"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000000"/>
                </a:solidFill>
                <a:effectLst/>
                <a:uLnTx/>
                <a:uFillTx/>
                <a:latin typeface="Jost*" pitchFamily="34" charset="0"/>
                <a:ea typeface="Jost*" pitchFamily="34" charset="-122"/>
                <a:cs typeface="Jost*" pitchFamily="34" charset="-120"/>
              </a:rPr>
              <a:t>Designing Effective Drills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Object 10"/>
          <p:cNvSpPr/>
          <p:nvPr/>
        </p:nvSpPr>
        <p:spPr>
          <a:xfrm>
            <a:off x="6284928" y="3494920"/>
            <a:ext cx="2513971" cy="2451777"/>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0"/>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Crisis simulation drills must utilize realistic scenarios, engage key stakeholders, and assess the organization's crisis communication, coordination, and execution capabilities. Additionally, these drills should test the crisis team's resilience by removing members to gauge how others respond.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Object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51290" y="2155683"/>
            <a:ext cx="2980580" cy="1209373"/>
          </a:xfrm>
          <a:prstGeom prst="rect">
            <a:avLst/>
          </a:prstGeom>
        </p:spPr>
      </p:pic>
      <p:sp>
        <p:nvSpPr>
          <p:cNvPr id="13" name="Object 12"/>
          <p:cNvSpPr/>
          <p:nvPr/>
        </p:nvSpPr>
        <p:spPr>
          <a:xfrm>
            <a:off x="9136953" y="2500104"/>
            <a:ext cx="2199725" cy="518269"/>
          </a:xfrm>
          <a:prstGeom prst="rect">
            <a:avLst/>
          </a:prstGeom>
          <a:noFill/>
        </p:spPr>
        <p:txBody>
          <a:bodyPr wrap="square" lIns="0" tIns="0" rIns="0" bIns="0" rtlCol="0" anchor="t"/>
          <a:lstStyle/>
          <a:p>
            <a:pPr marL="0" marR="0" lvl="0" indent="0" algn="ctr"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FFFFFF"/>
                </a:solidFill>
                <a:effectLst/>
                <a:uLnTx/>
                <a:uFillTx/>
                <a:latin typeface="Jost*" pitchFamily="34" charset="0"/>
                <a:ea typeface="Jost*" pitchFamily="34" charset="-122"/>
                <a:cs typeface="Jost*" pitchFamily="34" charset="-120"/>
              </a:rPr>
              <a:t>Evaluating and Improving</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Object 13"/>
          <p:cNvSpPr/>
          <p:nvPr/>
        </p:nvSpPr>
        <p:spPr>
          <a:xfrm>
            <a:off x="9046488" y="3494920"/>
            <a:ext cx="2513971" cy="1783110"/>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0"/>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After each drill, organizations should carefully evaluate their performance, identify areas for improvement, and incorporate lessons learned into their crisis management plans to enhance their readiness for future events.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16" name="Picture 15" descr="A black and red circle with a black background&#10;&#10;Description automatically generated">
            <a:extLst>
              <a:ext uri="{FF2B5EF4-FFF2-40B4-BE49-F238E27FC236}">
                <a16:creationId xmlns:a16="http://schemas.microsoft.com/office/drawing/2014/main" id="{5E1A08A1-EEF6-2861-DE94-9706916F6CCB}"/>
              </a:ext>
            </a:extLst>
          </p:cNvPr>
          <p:cNvPicPr>
            <a:picLocks noChangeAspect="1"/>
          </p:cNvPicPr>
          <p:nvPr/>
        </p:nvPicPr>
        <p:blipFill>
          <a:blip r:embed="rId9"/>
          <a:stretch>
            <a:fillRect/>
          </a:stretch>
        </p:blipFill>
        <p:spPr>
          <a:xfrm>
            <a:off x="717912" y="348343"/>
            <a:ext cx="1555830" cy="12724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99950"/>
            <a:ext cx="12188952" cy="426613"/>
          </a:xfrm>
          <a:prstGeom prst="rect">
            <a:avLst/>
          </a:prstGeom>
          <a:noFill/>
        </p:spPr>
        <p:txBody>
          <a:bodyPr wrap="square" lIns="0" tIns="0" rIns="0" bIns="0" rtlCol="0" anchor="t"/>
          <a:lstStyle/>
          <a:p>
            <a:pPr algn="ctr">
              <a:lnSpc>
                <a:spcPts val="3360"/>
              </a:lnSpc>
              <a:buNone/>
            </a:pPr>
            <a:r>
              <a:rPr lang="en-US" sz="3000" kern="0" spc="90" dirty="0">
                <a:solidFill>
                  <a:srgbClr val="000000"/>
                </a:solidFill>
                <a:latin typeface="Jost*" pitchFamily="34" charset="0"/>
                <a:ea typeface="Jost*" pitchFamily="34" charset="-122"/>
                <a:cs typeface="Jost*" pitchFamily="34" charset="-120"/>
              </a:rPr>
              <a:t>LESSONS FROM PAST CRISES</a:t>
            </a:r>
            <a:endParaRPr lang="en-US" dirty="0"/>
          </a:p>
        </p:txBody>
      </p:sp>
      <p:pic>
        <p:nvPicPr>
          <p:cNvPr id="4" name="Object 3"/>
          <p:cNvPicPr>
            <a:picLocks noChangeAspect="1"/>
          </p:cNvPicPr>
          <p:nvPr/>
        </p:nvPicPr>
        <p:blipFill>
          <a:blip r:embed="rId3"/>
          <a:srcRect t="4969" b="4969"/>
          <a:stretch/>
        </p:blipFill>
        <p:spPr>
          <a:xfrm>
            <a:off x="295201" y="1514096"/>
            <a:ext cx="3618595" cy="3323394"/>
          </a:xfrm>
          <a:prstGeom prst="rect">
            <a:avLst/>
          </a:prstGeom>
        </p:spPr>
      </p:pic>
      <p:sp>
        <p:nvSpPr>
          <p:cNvPr id="5" name="Object 4"/>
          <p:cNvSpPr/>
          <p:nvPr/>
        </p:nvSpPr>
        <p:spPr>
          <a:xfrm>
            <a:off x="295202" y="4972414"/>
            <a:ext cx="3809048" cy="259134"/>
          </a:xfrm>
          <a:prstGeom prst="rect">
            <a:avLst/>
          </a:prstGeom>
          <a:noFill/>
        </p:spPr>
        <p:txBody>
          <a:bodyPr wrap="square" lIns="0" tIns="0" rIns="0" bIns="0" rtlCol="0" anchor="t"/>
          <a:lstStyle/>
          <a:p>
            <a:pPr algn="ctr">
              <a:lnSpc>
                <a:spcPts val="2042"/>
              </a:lnSpc>
              <a:buNone/>
            </a:pPr>
            <a:r>
              <a:rPr lang="en-US" sz="1620" kern="0" spc="49" dirty="0">
                <a:solidFill>
                  <a:srgbClr val="000000"/>
                </a:solidFill>
                <a:latin typeface="Jost*" pitchFamily="34" charset="0"/>
                <a:ea typeface="Jost*" pitchFamily="34" charset="-122"/>
                <a:cs typeface="Jost*" pitchFamily="34" charset="-120"/>
              </a:rPr>
              <a:t>Volkswagen Diesel Emission Scandal</a:t>
            </a:r>
            <a:endParaRPr lang="en-US" dirty="0"/>
          </a:p>
        </p:txBody>
      </p:sp>
      <p:sp>
        <p:nvSpPr>
          <p:cNvPr id="6" name="Object 5"/>
          <p:cNvSpPr/>
          <p:nvPr/>
        </p:nvSpPr>
        <p:spPr>
          <a:xfrm>
            <a:off x="295201" y="5311181"/>
            <a:ext cx="3618595" cy="1114444"/>
          </a:xfrm>
          <a:prstGeom prst="rect">
            <a:avLst/>
          </a:prstGeom>
          <a:noFill/>
        </p:spPr>
        <p:txBody>
          <a:bodyPr wrap="square" lIns="0" tIns="0" rIns="0" bIns="0" rtlCol="0" anchor="t"/>
          <a:lstStyle/>
          <a:p>
            <a:pPr algn="ctr">
              <a:lnSpc>
                <a:spcPts val="1756"/>
              </a:lnSpc>
              <a:spcBef>
                <a:spcPts val="615"/>
              </a:spcBef>
              <a:buNone/>
            </a:pPr>
            <a:r>
              <a:rPr lang="en-US" sz="1320" kern="0" spc="40" dirty="0">
                <a:solidFill>
                  <a:srgbClr val="000000">
                    <a:alpha val="80000"/>
                  </a:srgbClr>
                </a:solidFill>
                <a:latin typeface="Jost*" pitchFamily="34" charset="0"/>
                <a:ea typeface="Jost*" pitchFamily="34" charset="-122"/>
                <a:cs typeface="Jost*" pitchFamily="34" charset="-120"/>
              </a:rPr>
              <a:t>The Volkswagen diesel emissions scandal revealed inadequate regulatory oversight and the need for stricter emissions standards and manufacturer accountability in the automotive industry.</a:t>
            </a:r>
            <a:endParaRPr lang="en-US" dirty="0"/>
          </a:p>
        </p:txBody>
      </p:sp>
      <p:pic>
        <p:nvPicPr>
          <p:cNvPr id="8" name="Object 7"/>
          <p:cNvPicPr>
            <a:picLocks noChangeAspect="1"/>
          </p:cNvPicPr>
          <p:nvPr/>
        </p:nvPicPr>
        <p:blipFill>
          <a:blip r:embed="rId4"/>
          <a:srcRect t="13591" b="13591"/>
          <a:stretch/>
        </p:blipFill>
        <p:spPr>
          <a:xfrm>
            <a:off x="4194713" y="1514096"/>
            <a:ext cx="3618595" cy="3323394"/>
          </a:xfrm>
          <a:prstGeom prst="rect">
            <a:avLst/>
          </a:prstGeom>
        </p:spPr>
      </p:pic>
      <p:sp>
        <p:nvSpPr>
          <p:cNvPr id="9" name="Object 8"/>
          <p:cNvSpPr/>
          <p:nvPr/>
        </p:nvSpPr>
        <p:spPr>
          <a:xfrm>
            <a:off x="4275655" y="4972414"/>
            <a:ext cx="3637641" cy="259134"/>
          </a:xfrm>
          <a:prstGeom prst="rect">
            <a:avLst/>
          </a:prstGeom>
          <a:noFill/>
        </p:spPr>
        <p:txBody>
          <a:bodyPr wrap="square" lIns="0" tIns="0" rIns="0" bIns="0" rtlCol="0" anchor="t"/>
          <a:lstStyle/>
          <a:p>
            <a:pPr algn="ctr">
              <a:lnSpc>
                <a:spcPts val="2042"/>
              </a:lnSpc>
              <a:buNone/>
            </a:pPr>
            <a:r>
              <a:rPr lang="en-US" sz="1620" kern="0" spc="49" dirty="0">
                <a:solidFill>
                  <a:srgbClr val="000000"/>
                </a:solidFill>
                <a:latin typeface="Jost*" pitchFamily="34" charset="0"/>
                <a:ea typeface="Jost*" pitchFamily="34" charset="-122"/>
                <a:cs typeface="Jost*" pitchFamily="34" charset="-120"/>
              </a:rPr>
              <a:t>Wells Fargo Account Scandal</a:t>
            </a:r>
            <a:endParaRPr lang="en-US" dirty="0"/>
          </a:p>
        </p:txBody>
      </p:sp>
      <p:sp>
        <p:nvSpPr>
          <p:cNvPr id="10" name="Object 9"/>
          <p:cNvSpPr/>
          <p:nvPr/>
        </p:nvSpPr>
        <p:spPr>
          <a:xfrm>
            <a:off x="4194713" y="5311181"/>
            <a:ext cx="3637641" cy="1114444"/>
          </a:xfrm>
          <a:prstGeom prst="rect">
            <a:avLst/>
          </a:prstGeom>
          <a:noFill/>
        </p:spPr>
        <p:txBody>
          <a:bodyPr wrap="square" lIns="0" tIns="0" rIns="0" bIns="0" rtlCol="0" anchor="t"/>
          <a:lstStyle/>
          <a:p>
            <a:pPr algn="ctr">
              <a:lnSpc>
                <a:spcPts val="1756"/>
              </a:lnSpc>
              <a:spcBef>
                <a:spcPts val="615"/>
              </a:spcBef>
              <a:buNone/>
            </a:pPr>
            <a:r>
              <a:rPr lang="en-US" sz="1320" kern="0" spc="40" dirty="0">
                <a:solidFill>
                  <a:srgbClr val="000000">
                    <a:alpha val="80000"/>
                  </a:srgbClr>
                </a:solidFill>
                <a:latin typeface="Jost*" pitchFamily="34" charset="0"/>
                <a:ea typeface="Jost*" pitchFamily="34" charset="-122"/>
                <a:cs typeface="Jost*" pitchFamily="34" charset="-120"/>
              </a:rPr>
              <a:t>The Wells Fargo employee account fraud incident exposed systemic issues, including unethical sales practices, inadequate oversight, and the need for enhanced transparency and accountability in the banking industry.</a:t>
            </a:r>
            <a:endParaRPr lang="en-US" dirty="0"/>
          </a:p>
        </p:txBody>
      </p:sp>
      <p:sp>
        <p:nvSpPr>
          <p:cNvPr id="11" name="Object 10"/>
          <p:cNvSpPr/>
          <p:nvPr/>
        </p:nvSpPr>
        <p:spPr>
          <a:xfrm>
            <a:off x="8094226" y="1514096"/>
            <a:ext cx="3618595" cy="3323394"/>
          </a:xfrm>
          <a:prstGeom prst="rect">
            <a:avLst/>
          </a:prstGeom>
          <a:solidFill>
            <a:srgbClr val="283D6B"/>
          </a:solidFill>
        </p:spPr>
        <p:txBody>
          <a:bodyPr/>
          <a:lstStyle/>
          <a:p>
            <a:endParaRPr lang="en-US"/>
          </a:p>
        </p:txBody>
      </p:sp>
      <p:pic>
        <p:nvPicPr>
          <p:cNvPr id="12" name="Object 11"/>
          <p:cNvPicPr>
            <a:picLocks noChangeAspect="1"/>
          </p:cNvPicPr>
          <p:nvPr/>
        </p:nvPicPr>
        <p:blipFill>
          <a:blip r:embed="rId5"/>
          <a:srcRect l="10605" r="10605"/>
          <a:stretch/>
        </p:blipFill>
        <p:spPr>
          <a:xfrm>
            <a:off x="8094225" y="1514096"/>
            <a:ext cx="3618595" cy="3323394"/>
          </a:xfrm>
          <a:prstGeom prst="rect">
            <a:avLst/>
          </a:prstGeom>
        </p:spPr>
      </p:pic>
      <p:sp>
        <p:nvSpPr>
          <p:cNvPr id="13" name="Object 12"/>
          <p:cNvSpPr/>
          <p:nvPr/>
        </p:nvSpPr>
        <p:spPr>
          <a:xfrm>
            <a:off x="8161867" y="4972414"/>
            <a:ext cx="3550954" cy="259134"/>
          </a:xfrm>
          <a:prstGeom prst="rect">
            <a:avLst/>
          </a:prstGeom>
          <a:noFill/>
        </p:spPr>
        <p:txBody>
          <a:bodyPr wrap="square" lIns="0" tIns="0" rIns="0" bIns="0" rtlCol="0" anchor="t"/>
          <a:lstStyle/>
          <a:p>
            <a:pPr algn="ctr">
              <a:lnSpc>
                <a:spcPts val="2042"/>
              </a:lnSpc>
              <a:buNone/>
            </a:pPr>
            <a:r>
              <a:rPr lang="en-US" sz="1620" kern="0" spc="49" dirty="0">
                <a:solidFill>
                  <a:srgbClr val="000000"/>
                </a:solidFill>
                <a:latin typeface="Jost*" pitchFamily="34" charset="0"/>
                <a:ea typeface="Jost*" pitchFamily="34" charset="-122"/>
                <a:cs typeface="Jost*" pitchFamily="34" charset="-120"/>
              </a:rPr>
              <a:t>Solar Winds Cyber Attack </a:t>
            </a:r>
            <a:endParaRPr lang="en-US" dirty="0"/>
          </a:p>
        </p:txBody>
      </p:sp>
      <p:sp>
        <p:nvSpPr>
          <p:cNvPr id="14" name="Object 13"/>
          <p:cNvSpPr/>
          <p:nvPr/>
        </p:nvSpPr>
        <p:spPr>
          <a:xfrm>
            <a:off x="8094226" y="5311181"/>
            <a:ext cx="3708307" cy="1114444"/>
          </a:xfrm>
          <a:prstGeom prst="rect">
            <a:avLst/>
          </a:prstGeom>
          <a:noFill/>
        </p:spPr>
        <p:txBody>
          <a:bodyPr wrap="square" lIns="0" tIns="0" rIns="0" bIns="0" rtlCol="0" anchor="t"/>
          <a:lstStyle/>
          <a:p>
            <a:pPr algn="ctr">
              <a:lnSpc>
                <a:spcPts val="1756"/>
              </a:lnSpc>
              <a:spcBef>
                <a:spcPts val="615"/>
              </a:spcBef>
              <a:buNone/>
            </a:pPr>
            <a:r>
              <a:rPr lang="en-US" sz="1320" kern="0" spc="40" dirty="0">
                <a:solidFill>
                  <a:srgbClr val="000000">
                    <a:alpha val="80000"/>
                  </a:srgbClr>
                </a:solidFill>
                <a:latin typeface="Jost*" pitchFamily="34" charset="0"/>
                <a:ea typeface="Jost*" pitchFamily="34" charset="-122"/>
                <a:cs typeface="Jost*" pitchFamily="34" charset="-120"/>
              </a:rPr>
              <a:t>The SolarWinds cyberattack revealed vulnerabilities in global cybersecurity, underscoring the need for robust incident response and international cooperation to safeguard critical infrastructure and data.</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71023"/>
        </a:solidFill>
        <a:effectLst/>
      </p:bgPr>
    </p:bg>
    <p:spTree>
      <p:nvGrpSpPr>
        <p:cNvPr id="1" name=""/>
        <p:cNvGrpSpPr/>
        <p:nvPr/>
      </p:nvGrpSpPr>
      <p:grpSpPr>
        <a:xfrm>
          <a:off x="0" y="0"/>
          <a:ext cx="0" cy="0"/>
          <a:chOff x="0" y="0"/>
          <a:chExt cx="0" cy="0"/>
        </a:xfrm>
      </p:grpSpPr>
      <p:sp>
        <p:nvSpPr>
          <p:cNvPr id="2" name="Object 1"/>
          <p:cNvSpPr/>
          <p:nvPr/>
        </p:nvSpPr>
        <p:spPr>
          <a:xfrm>
            <a:off x="0" y="399950"/>
            <a:ext cx="12188952" cy="426613"/>
          </a:xfrm>
          <a:prstGeom prst="rect">
            <a:avLst/>
          </a:prstGeom>
          <a:noFill/>
        </p:spPr>
        <p:txBody>
          <a:bodyPr wrap="square" lIns="0" tIns="0" rIns="0" bIns="0" rtlCol="0" anchor="t"/>
          <a:lstStyle/>
          <a:p>
            <a:pPr algn="ctr">
              <a:lnSpc>
                <a:spcPts val="3360"/>
              </a:lnSpc>
              <a:buNone/>
            </a:pPr>
            <a:r>
              <a:rPr lang="en-US" sz="3000" kern="0" spc="90" dirty="0">
                <a:solidFill>
                  <a:srgbClr val="FFFFFF"/>
                </a:solidFill>
                <a:latin typeface="Jost*" pitchFamily="34" charset="0"/>
                <a:ea typeface="Jost*" pitchFamily="34" charset="-122"/>
                <a:cs typeface="Jost*" pitchFamily="34" charset="-120"/>
              </a:rPr>
              <a:t>CRISIS COMMUNICATION STRATEGIES</a:t>
            </a:r>
            <a:endParaRPr lang="en-US" dirty="0"/>
          </a:p>
        </p:txBody>
      </p:sp>
      <p:sp>
        <p:nvSpPr>
          <p:cNvPr id="3" name="Object 2"/>
          <p:cNvSpPr/>
          <p:nvPr/>
        </p:nvSpPr>
        <p:spPr>
          <a:xfrm>
            <a:off x="476131" y="1514096"/>
            <a:ext cx="3618595"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4" name="Object 3"/>
          <p:cNvSpPr/>
          <p:nvPr/>
        </p:nvSpPr>
        <p:spPr>
          <a:xfrm>
            <a:off x="761810" y="1736866"/>
            <a:ext cx="3456711" cy="293713"/>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Rapid Response</a:t>
            </a:r>
            <a:endParaRPr lang="en-US" dirty="0"/>
          </a:p>
        </p:txBody>
      </p:sp>
      <p:sp>
        <p:nvSpPr>
          <p:cNvPr id="5" name="Object 4"/>
          <p:cNvSpPr/>
          <p:nvPr/>
        </p:nvSpPr>
        <p:spPr>
          <a:xfrm>
            <a:off x="761810" y="2140387"/>
            <a:ext cx="3031257" cy="891555"/>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Establish a crisis communication team and respond quickly to address the issue, provide updates, and demonstrate transparency.</a:t>
            </a:r>
            <a:endParaRPr lang="en-US" dirty="0"/>
          </a:p>
        </p:txBody>
      </p:sp>
      <p:sp>
        <p:nvSpPr>
          <p:cNvPr id="6" name="Object 5"/>
          <p:cNvSpPr/>
          <p:nvPr/>
        </p:nvSpPr>
        <p:spPr>
          <a:xfrm>
            <a:off x="4285178" y="1514096"/>
            <a:ext cx="3618595"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7" name="Object 6"/>
          <p:cNvSpPr/>
          <p:nvPr/>
        </p:nvSpPr>
        <p:spPr>
          <a:xfrm>
            <a:off x="4570857" y="1736866"/>
            <a:ext cx="3456711" cy="293713"/>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Audience-Focused Messaging</a:t>
            </a:r>
            <a:endParaRPr lang="en-US" dirty="0"/>
          </a:p>
        </p:txBody>
      </p:sp>
      <p:sp>
        <p:nvSpPr>
          <p:cNvPr id="8" name="Object 7"/>
          <p:cNvSpPr/>
          <p:nvPr/>
        </p:nvSpPr>
        <p:spPr>
          <a:xfrm>
            <a:off x="4570857" y="2140387"/>
            <a:ext cx="3068495" cy="891555"/>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Tailor your messaging to the specific needs and concerns of your stakeholders, including employees, customers, media, and the public.</a:t>
            </a:r>
            <a:endParaRPr lang="en-US" dirty="0"/>
          </a:p>
        </p:txBody>
      </p:sp>
      <p:sp>
        <p:nvSpPr>
          <p:cNvPr id="9" name="Object 8"/>
          <p:cNvSpPr/>
          <p:nvPr/>
        </p:nvSpPr>
        <p:spPr>
          <a:xfrm>
            <a:off x="8094226" y="1514096"/>
            <a:ext cx="3618595"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10" name="Object 9"/>
          <p:cNvSpPr/>
          <p:nvPr/>
        </p:nvSpPr>
        <p:spPr>
          <a:xfrm>
            <a:off x="8379905" y="1736866"/>
            <a:ext cx="3456711" cy="293713"/>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Proactive Communication</a:t>
            </a:r>
            <a:endParaRPr lang="en-US" dirty="0"/>
          </a:p>
        </p:txBody>
      </p:sp>
      <p:sp>
        <p:nvSpPr>
          <p:cNvPr id="11" name="Object 10"/>
          <p:cNvSpPr/>
          <p:nvPr/>
        </p:nvSpPr>
        <p:spPr>
          <a:xfrm>
            <a:off x="8379905" y="2140387"/>
            <a:ext cx="3050285" cy="891555"/>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Anticipate potential crises and develop a pre-planned communication strategy to mitigate the impact and maintain control of the narrative.</a:t>
            </a:r>
            <a:endParaRPr lang="en-US" dirty="0"/>
          </a:p>
        </p:txBody>
      </p:sp>
      <p:sp>
        <p:nvSpPr>
          <p:cNvPr id="12" name="Object 11"/>
          <p:cNvSpPr/>
          <p:nvPr/>
        </p:nvSpPr>
        <p:spPr>
          <a:xfrm>
            <a:off x="476131" y="4042352"/>
            <a:ext cx="3618595"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13" name="Object 12"/>
          <p:cNvSpPr/>
          <p:nvPr/>
        </p:nvSpPr>
        <p:spPr>
          <a:xfrm>
            <a:off x="761810" y="4265121"/>
            <a:ext cx="3456711" cy="293713"/>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Leveraging Multiple Channels</a:t>
            </a:r>
            <a:endParaRPr lang="en-US" dirty="0"/>
          </a:p>
        </p:txBody>
      </p:sp>
      <p:sp>
        <p:nvSpPr>
          <p:cNvPr id="14" name="Object 13"/>
          <p:cNvSpPr/>
          <p:nvPr/>
        </p:nvSpPr>
        <p:spPr>
          <a:xfrm>
            <a:off x="761810" y="4668642"/>
            <a:ext cx="3031257" cy="1114444"/>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Utilize a variety of communication channels, such as press releases, social media, website updates, and direct outreach, to ensure your message reaches all relevant stakeholders.</a:t>
            </a:r>
            <a:endParaRPr lang="en-US" dirty="0"/>
          </a:p>
        </p:txBody>
      </p:sp>
      <p:sp>
        <p:nvSpPr>
          <p:cNvPr id="15" name="Object 14"/>
          <p:cNvSpPr/>
          <p:nvPr/>
        </p:nvSpPr>
        <p:spPr>
          <a:xfrm>
            <a:off x="4285178" y="4042352"/>
            <a:ext cx="3618595"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16" name="Object 15"/>
          <p:cNvSpPr/>
          <p:nvPr/>
        </p:nvSpPr>
        <p:spPr>
          <a:xfrm>
            <a:off x="4570857" y="4265121"/>
            <a:ext cx="3456711" cy="293713"/>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Empathy and Accountability</a:t>
            </a:r>
            <a:endParaRPr lang="en-US" dirty="0"/>
          </a:p>
        </p:txBody>
      </p:sp>
      <p:sp>
        <p:nvSpPr>
          <p:cNvPr id="17" name="Object 16"/>
          <p:cNvSpPr/>
          <p:nvPr/>
        </p:nvSpPr>
        <p:spPr>
          <a:xfrm>
            <a:off x="4570857" y="4668642"/>
            <a:ext cx="3068495" cy="891555"/>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Express empathy for those affected by the crisis and take responsibility for the situation, while also highlighting the steps being taken to resolve the issue.</a:t>
            </a:r>
            <a:endParaRPr lang="en-US" dirty="0"/>
          </a:p>
        </p:txBody>
      </p:sp>
      <p:sp>
        <p:nvSpPr>
          <p:cNvPr id="18" name="Object 17"/>
          <p:cNvSpPr/>
          <p:nvPr/>
        </p:nvSpPr>
        <p:spPr>
          <a:xfrm>
            <a:off x="8094226" y="4042352"/>
            <a:ext cx="3618595"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19" name="Object 18"/>
          <p:cNvSpPr/>
          <p:nvPr/>
        </p:nvSpPr>
        <p:spPr>
          <a:xfrm>
            <a:off x="8379905" y="4265121"/>
            <a:ext cx="3456711" cy="587427"/>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Continuous Monitoring and Adjustment</a:t>
            </a:r>
            <a:endParaRPr lang="en-US" dirty="0"/>
          </a:p>
        </p:txBody>
      </p:sp>
      <p:sp>
        <p:nvSpPr>
          <p:cNvPr id="20" name="Object 19"/>
          <p:cNvSpPr/>
          <p:nvPr/>
        </p:nvSpPr>
        <p:spPr>
          <a:xfrm>
            <a:off x="8379905" y="4962356"/>
            <a:ext cx="3050285" cy="1114444"/>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Continuously monitor the situation, gather feedback, and adjust your communication strategy as needed to effectively address evolving concerns and maintain public trust.</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399950"/>
            <a:ext cx="12188952" cy="426613"/>
          </a:xfrm>
          <a:prstGeom prst="rect">
            <a:avLst/>
          </a:prstGeom>
          <a:noFill/>
        </p:spPr>
        <p:txBody>
          <a:bodyPr wrap="square" lIns="0" tIns="0" rIns="0" bIns="0" rtlCol="0" anchor="t"/>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3000" b="0" i="0" u="none" strike="noStrike" kern="0" cap="none" spc="90" normalizeH="0" baseline="0" noProof="0" dirty="0">
                <a:ln>
                  <a:noFill/>
                </a:ln>
                <a:solidFill>
                  <a:srgbClr val="000000"/>
                </a:solidFill>
                <a:effectLst/>
                <a:uLnTx/>
                <a:uFillTx/>
                <a:latin typeface="Jost*" pitchFamily="34" charset="0"/>
                <a:ea typeface="Jost*" pitchFamily="34" charset="-122"/>
                <a:cs typeface="Jost*" pitchFamily="34" charset="-120"/>
              </a:rPr>
              <a:t>THE EVOLVING NATURE OF CRISES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3" y="3937603"/>
            <a:ext cx="12217520" cy="38090"/>
          </a:xfrm>
          <a:prstGeom prst="rect">
            <a:avLst/>
          </a:prstGeom>
        </p:spPr>
      </p:pic>
      <p:pic>
        <p:nvPicPr>
          <p:cNvPr id="4" name="Object 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465" y="2287238"/>
            <a:ext cx="9523" cy="1666458"/>
          </a:xfrm>
          <a:prstGeom prst="rect">
            <a:avLst/>
          </a:prstGeom>
        </p:spPr>
      </p:pic>
      <p:pic>
        <p:nvPicPr>
          <p:cNvPr id="5" name="Object 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327" y="3889990"/>
            <a:ext cx="123794" cy="123794"/>
          </a:xfrm>
          <a:prstGeom prst="rect">
            <a:avLst/>
          </a:prstGeom>
        </p:spPr>
      </p:pic>
      <p:pic>
        <p:nvPicPr>
          <p:cNvPr id="6" name="Object 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09344" y="3947126"/>
            <a:ext cx="9523" cy="2133067"/>
          </a:xfrm>
          <a:prstGeom prst="rect">
            <a:avLst/>
          </a:prstGeom>
        </p:spPr>
      </p:pic>
      <p:pic>
        <p:nvPicPr>
          <p:cNvPr id="7" name="Object 6"/>
          <p:cNvPicPr>
            <a:picLocks noChangeAspect="1"/>
          </p:cNvPicPr>
          <p:nvPr/>
        </p:nvPicPr>
        <p:blipFill>
          <a:blip r:embed="rId7">
            <a:extLst>
              <a:ext uri="{96DAC541-7B7A-43D3-8B79-37D633B846F1}">
                <asvg:svgBlip xmlns:asvg="http://schemas.microsoft.com/office/drawing/2016/SVG/main" r:embed="rId11"/>
              </a:ext>
            </a:extLst>
          </a:blip>
          <a:stretch>
            <a:fillRect/>
          </a:stretch>
        </p:blipFill>
        <p:spPr>
          <a:xfrm>
            <a:off x="2152206" y="3889990"/>
            <a:ext cx="123794" cy="123794"/>
          </a:xfrm>
          <a:prstGeom prst="rect">
            <a:avLst/>
          </a:prstGeom>
        </p:spPr>
      </p:pic>
      <p:pic>
        <p:nvPicPr>
          <p:cNvPr id="8" name="Object 7"/>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50437" y="2300093"/>
            <a:ext cx="9523" cy="1647413"/>
          </a:xfrm>
          <a:prstGeom prst="rect">
            <a:avLst/>
          </a:prstGeom>
        </p:spPr>
      </p:pic>
      <p:pic>
        <p:nvPicPr>
          <p:cNvPr id="9" name="Object 8"/>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93299" y="3889990"/>
            <a:ext cx="123794" cy="123794"/>
          </a:xfrm>
          <a:prstGeom prst="rect">
            <a:avLst/>
          </a:prstGeom>
        </p:spPr>
      </p:pic>
      <p:pic>
        <p:nvPicPr>
          <p:cNvPr id="10" name="Object 9"/>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846980" y="3947126"/>
            <a:ext cx="9523" cy="2094976"/>
          </a:xfrm>
          <a:prstGeom prst="rect">
            <a:avLst/>
          </a:prstGeom>
        </p:spPr>
      </p:pic>
      <p:pic>
        <p:nvPicPr>
          <p:cNvPr id="11" name="Object 10"/>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789842" y="3889990"/>
            <a:ext cx="123794" cy="123794"/>
          </a:xfrm>
          <a:prstGeom prst="rect">
            <a:avLst/>
          </a:prstGeom>
        </p:spPr>
      </p:pic>
      <p:pic>
        <p:nvPicPr>
          <p:cNvPr id="12" name="Object 11"/>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06061" y="2261241"/>
            <a:ext cx="9523" cy="1695026"/>
          </a:xfrm>
          <a:prstGeom prst="rect">
            <a:avLst/>
          </a:prstGeom>
        </p:spPr>
      </p:pic>
      <p:pic>
        <p:nvPicPr>
          <p:cNvPr id="13" name="Object 12"/>
          <p:cNvPicPr>
            <a:picLocks noChangeAspect="1"/>
          </p:cNvPicPr>
          <p:nvPr/>
        </p:nvPicPr>
        <p:blipFill>
          <a:blip r:embed="rId14">
            <a:extLst>
              <a:ext uri="{96DAC541-7B7A-43D3-8B79-37D633B846F1}">
                <asvg:svgBlip xmlns:asvg="http://schemas.microsoft.com/office/drawing/2016/SVG/main" r:embed="rId22"/>
              </a:ext>
            </a:extLst>
          </a:blip>
          <a:stretch>
            <a:fillRect/>
          </a:stretch>
        </p:blipFill>
        <p:spPr>
          <a:xfrm>
            <a:off x="7048935" y="3889990"/>
            <a:ext cx="123794" cy="123794"/>
          </a:xfrm>
          <a:prstGeom prst="rect">
            <a:avLst/>
          </a:prstGeom>
        </p:spPr>
      </p:pic>
      <p:pic>
        <p:nvPicPr>
          <p:cNvPr id="14" name="Object 13"/>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09337" y="2323519"/>
            <a:ext cx="9523" cy="1628368"/>
          </a:xfrm>
          <a:prstGeom prst="rect">
            <a:avLst/>
          </a:prstGeom>
        </p:spPr>
      </p:pic>
      <p:pic>
        <p:nvPicPr>
          <p:cNvPr id="15" name="Object 14"/>
          <p:cNvPicPr>
            <a:picLocks noChangeAspect="1"/>
          </p:cNvPicPr>
          <p:nvPr/>
        </p:nvPicPr>
        <p:blipFill>
          <a:blip r:embed="rId7">
            <a:extLst>
              <a:ext uri="{96DAC541-7B7A-43D3-8B79-37D633B846F1}">
                <asvg:svgBlip xmlns:asvg="http://schemas.microsoft.com/office/drawing/2016/SVG/main" r:embed="rId25"/>
              </a:ext>
            </a:extLst>
          </a:blip>
          <a:stretch>
            <a:fillRect/>
          </a:stretch>
        </p:blipFill>
        <p:spPr>
          <a:xfrm>
            <a:off x="9852199" y="3889990"/>
            <a:ext cx="123794" cy="123794"/>
          </a:xfrm>
          <a:prstGeom prst="rect">
            <a:avLst/>
          </a:prstGeom>
        </p:spPr>
      </p:pic>
      <p:sp>
        <p:nvSpPr>
          <p:cNvPr id="16" name="Object 15"/>
          <p:cNvSpPr/>
          <p:nvPr/>
        </p:nvSpPr>
        <p:spPr>
          <a:xfrm>
            <a:off x="530722" y="2231740"/>
            <a:ext cx="2032127" cy="259134"/>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000000"/>
                </a:solidFill>
                <a:effectLst/>
                <a:uLnTx/>
                <a:uFillTx/>
                <a:latin typeface="Jost*" pitchFamily="34" charset="0"/>
                <a:ea typeface="Jost*" pitchFamily="34" charset="-122"/>
                <a:cs typeface="Jost*" pitchFamily="34" charset="-120"/>
              </a:rPr>
              <a:t>1970s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16"/>
          <p:cNvSpPr/>
          <p:nvPr/>
        </p:nvSpPr>
        <p:spPr>
          <a:xfrm>
            <a:off x="530722" y="2570507"/>
            <a:ext cx="2032127" cy="1114444"/>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615"/>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Emergence of crisis management as a distinct field, with a focus on natural disasters and industrial accidents.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Object 17"/>
          <p:cNvSpPr/>
          <p:nvPr/>
        </p:nvSpPr>
        <p:spPr>
          <a:xfrm>
            <a:off x="2304533" y="4663572"/>
            <a:ext cx="2042602" cy="259134"/>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000000"/>
                </a:solidFill>
                <a:effectLst/>
                <a:uLnTx/>
                <a:uFillTx/>
                <a:latin typeface="Jost*" pitchFamily="34" charset="0"/>
                <a:ea typeface="Jost*" pitchFamily="34" charset="-122"/>
                <a:cs typeface="Jost*" pitchFamily="34" charset="-120"/>
              </a:rPr>
              <a:t>1980s-1990s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Object 18"/>
          <p:cNvSpPr/>
          <p:nvPr/>
        </p:nvSpPr>
        <p:spPr>
          <a:xfrm>
            <a:off x="2304533" y="5002339"/>
            <a:ext cx="2042602" cy="1114444"/>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615"/>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Shift towards managing crises caused by product recalls, corporate scandals, and reputation threats.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Object 19"/>
          <p:cNvSpPr/>
          <p:nvPr/>
        </p:nvSpPr>
        <p:spPr>
          <a:xfrm>
            <a:off x="4245632" y="2244608"/>
            <a:ext cx="1948328" cy="259134"/>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000000"/>
                </a:solidFill>
                <a:effectLst/>
                <a:uLnTx/>
                <a:uFillTx/>
                <a:latin typeface="Jost*" pitchFamily="34" charset="0"/>
                <a:ea typeface="Jost*" pitchFamily="34" charset="-122"/>
                <a:cs typeface="Jost*" pitchFamily="34" charset="-120"/>
              </a:rPr>
              <a:t>2000s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Object 20"/>
          <p:cNvSpPr/>
          <p:nvPr/>
        </p:nvSpPr>
        <p:spPr>
          <a:xfrm>
            <a:off x="4245632" y="2583375"/>
            <a:ext cx="1948328" cy="1114444"/>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615"/>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Increased emphasis on crisis planning, communication, and the role of social media in crisis response.</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Object 21"/>
          <p:cNvSpPr/>
          <p:nvPr/>
        </p:nvSpPr>
        <p:spPr>
          <a:xfrm>
            <a:off x="5942232" y="4624967"/>
            <a:ext cx="2094976" cy="259134"/>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000000"/>
                </a:solidFill>
                <a:effectLst/>
                <a:uLnTx/>
                <a:uFillTx/>
                <a:latin typeface="Jost*" pitchFamily="34" charset="0"/>
                <a:ea typeface="Jost*" pitchFamily="34" charset="-122"/>
                <a:cs typeface="Jost*" pitchFamily="34" charset="-120"/>
              </a:rPr>
              <a:t>2010s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Object 22"/>
          <p:cNvSpPr/>
          <p:nvPr/>
        </p:nvSpPr>
        <p:spPr>
          <a:xfrm>
            <a:off x="5942232" y="4963734"/>
            <a:ext cx="2094976" cy="1114444"/>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615"/>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Growing awareness of cyber threats, pandemics, and the need for resilience in crisis management.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Object 23"/>
          <p:cNvSpPr/>
          <p:nvPr/>
        </p:nvSpPr>
        <p:spPr>
          <a:xfrm>
            <a:off x="7201306" y="2205746"/>
            <a:ext cx="2032127" cy="259134"/>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000000"/>
                </a:solidFill>
                <a:effectLst/>
                <a:uLnTx/>
                <a:uFillTx/>
                <a:latin typeface="Jost*" pitchFamily="34" charset="0"/>
                <a:ea typeface="Jost*" pitchFamily="34" charset="-122"/>
                <a:cs typeface="Jost*" pitchFamily="34" charset="-120"/>
              </a:rPr>
              <a:t>2020s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Object 24"/>
          <p:cNvSpPr/>
          <p:nvPr/>
        </p:nvSpPr>
        <p:spPr>
          <a:xfrm>
            <a:off x="7201306" y="2544513"/>
            <a:ext cx="2032127" cy="1337333"/>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615"/>
              </a:spcBef>
              <a:spcAft>
                <a:spcPts val="0"/>
              </a:spcAft>
              <a:buClrTx/>
              <a:buSzTx/>
              <a:buFontTx/>
              <a:buNone/>
              <a:tabLst/>
              <a:defRPr/>
            </a:pPr>
            <a:r>
              <a:rPr kumimoji="0" lang="en-US" sz="1320" b="0" i="0" u="none" strike="noStrike" kern="0" cap="none" spc="40" normalizeH="0" baseline="0" noProof="0" dirty="0">
                <a:ln>
                  <a:noFill/>
                </a:ln>
                <a:solidFill>
                  <a:srgbClr val="000000">
                    <a:alpha val="80000"/>
                  </a:srgbClr>
                </a:solidFill>
                <a:effectLst/>
                <a:uLnTx/>
                <a:uFillTx/>
                <a:latin typeface="Jost*" pitchFamily="34" charset="0"/>
                <a:ea typeface="Jost*" pitchFamily="34" charset="-122"/>
                <a:cs typeface="Jost*" pitchFamily="34" charset="-120"/>
              </a:rPr>
              <a:t>Adapting crisis management to address the challenges of climate change, geopolitical tensions, and global supply chain disruptions.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Object 25"/>
          <p:cNvSpPr/>
          <p:nvPr/>
        </p:nvSpPr>
        <p:spPr>
          <a:xfrm>
            <a:off x="10004552" y="1873823"/>
            <a:ext cx="2094976" cy="518269"/>
          </a:xfrm>
          <a:prstGeom prst="rect">
            <a:avLst/>
          </a:prstGeom>
          <a:noFill/>
        </p:spPr>
        <p:txBody>
          <a:bodyPr wrap="square" lIns="0" tIns="0" rIns="0" bIns="0" rtlCol="0" anchor="t"/>
          <a:lstStyle/>
          <a:p>
            <a:pPr marL="0" marR="0" lvl="0" indent="0" algn="l" defTabSz="914400" rtl="0" eaLnBrk="1" fontAlgn="auto" latinLnBrk="0" hangingPunct="1">
              <a:lnSpc>
                <a:spcPts val="2042"/>
              </a:lnSpc>
              <a:spcBef>
                <a:spcPts val="0"/>
              </a:spcBef>
              <a:spcAft>
                <a:spcPts val="0"/>
              </a:spcAft>
              <a:buClrTx/>
              <a:buSzTx/>
              <a:buFontTx/>
              <a:buNone/>
              <a:tabLst/>
              <a:defRPr/>
            </a:pPr>
            <a:r>
              <a:rPr kumimoji="0" lang="en-US" sz="1620" b="0" i="0" u="none" strike="noStrike" kern="0" cap="none" spc="49" normalizeH="0" baseline="0" noProof="0" dirty="0">
                <a:ln>
                  <a:noFill/>
                </a:ln>
                <a:solidFill>
                  <a:srgbClr val="000000"/>
                </a:solidFill>
                <a:effectLst/>
                <a:uLnTx/>
                <a:uFillTx/>
                <a:latin typeface="Jost*" pitchFamily="34" charset="0"/>
                <a:ea typeface="Jost*" pitchFamily="34" charset="-122"/>
                <a:cs typeface="Jost*" pitchFamily="34" charset="-120"/>
              </a:rPr>
              <a:t>What does the future hold?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Object 26"/>
          <p:cNvSpPr/>
          <p:nvPr/>
        </p:nvSpPr>
        <p:spPr>
          <a:xfrm>
            <a:off x="10058805" y="2392092"/>
            <a:ext cx="2094976" cy="1147892"/>
          </a:xfrm>
          <a:prstGeom prst="rect">
            <a:avLst/>
          </a:prstGeom>
          <a:noFill/>
        </p:spPr>
        <p:txBody>
          <a:bodyPr wrap="square" lIns="0" tIns="0" rIns="0" bIns="0" rtlCol="0" anchor="t"/>
          <a:lstStyle/>
          <a:p>
            <a:pPr marL="0" marR="0" lvl="0" indent="0" algn="l" defTabSz="914400" rtl="0" eaLnBrk="1" fontAlgn="auto" latinLnBrk="0" hangingPunct="1">
              <a:lnSpc>
                <a:spcPts val="1756"/>
              </a:lnSpc>
              <a:spcBef>
                <a:spcPts val="615"/>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pple-system"/>
                <a:ea typeface="+mn-ea"/>
                <a:cs typeface="+mn-cs"/>
              </a:rPr>
              <a:t>Organizations must be proactive, adaptable, and resilient to effectively manage emerging and evolving threats.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71023"/>
        </a:solidFill>
        <a:effectLst/>
      </p:bgPr>
    </p:bg>
    <p:spTree>
      <p:nvGrpSpPr>
        <p:cNvPr id="1" name=""/>
        <p:cNvGrpSpPr/>
        <p:nvPr/>
      </p:nvGrpSpPr>
      <p:grpSpPr>
        <a:xfrm>
          <a:off x="0" y="0"/>
          <a:ext cx="0" cy="0"/>
          <a:chOff x="0" y="0"/>
          <a:chExt cx="0" cy="0"/>
        </a:xfrm>
      </p:grpSpPr>
      <p:sp>
        <p:nvSpPr>
          <p:cNvPr id="2" name="Object 1"/>
          <p:cNvSpPr/>
          <p:nvPr/>
        </p:nvSpPr>
        <p:spPr>
          <a:xfrm>
            <a:off x="0" y="399950"/>
            <a:ext cx="12188952" cy="426613"/>
          </a:xfrm>
          <a:prstGeom prst="rect">
            <a:avLst/>
          </a:prstGeom>
          <a:noFill/>
        </p:spPr>
        <p:txBody>
          <a:bodyPr wrap="square" lIns="0" tIns="0" rIns="0" bIns="0" rtlCol="0" anchor="t"/>
          <a:lstStyle/>
          <a:p>
            <a:pPr algn="ctr">
              <a:lnSpc>
                <a:spcPts val="3360"/>
              </a:lnSpc>
              <a:buNone/>
            </a:pPr>
            <a:r>
              <a:rPr lang="en-US" sz="3000" kern="0" spc="90" dirty="0">
                <a:solidFill>
                  <a:srgbClr val="FFFFFF"/>
                </a:solidFill>
                <a:latin typeface="Jost*" pitchFamily="34" charset="0"/>
                <a:ea typeface="Jost*" pitchFamily="34" charset="-122"/>
                <a:cs typeface="Jost*" pitchFamily="34" charset="-120"/>
              </a:rPr>
              <a:t>CRISIS MANAGEMENT TECHNOLOGY RESOURCES</a:t>
            </a:r>
            <a:endParaRPr lang="en-US" dirty="0"/>
          </a:p>
        </p:txBody>
      </p:sp>
      <p:sp>
        <p:nvSpPr>
          <p:cNvPr id="3" name="Object 2"/>
          <p:cNvSpPr/>
          <p:nvPr/>
        </p:nvSpPr>
        <p:spPr>
          <a:xfrm>
            <a:off x="476131" y="1514096"/>
            <a:ext cx="3618595"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4" name="Object 3"/>
          <p:cNvSpPr/>
          <p:nvPr/>
        </p:nvSpPr>
        <p:spPr>
          <a:xfrm>
            <a:off x="761810" y="1736866"/>
            <a:ext cx="3456711" cy="587427"/>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Emergency Communication Systems</a:t>
            </a:r>
            <a:endParaRPr lang="en-US" dirty="0"/>
          </a:p>
        </p:txBody>
      </p:sp>
      <p:sp>
        <p:nvSpPr>
          <p:cNvPr id="5" name="Object 4"/>
          <p:cNvSpPr/>
          <p:nvPr/>
        </p:nvSpPr>
        <p:spPr>
          <a:xfrm>
            <a:off x="761811" y="2386844"/>
            <a:ext cx="3007066" cy="1114444"/>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Robust communication tools to quickly alert and inform stakeholders during a crisis, such as mass notification systems, emergency hotlines, and secure messaging platforms.</a:t>
            </a:r>
            <a:endParaRPr lang="en-US" dirty="0"/>
          </a:p>
        </p:txBody>
      </p:sp>
      <p:sp>
        <p:nvSpPr>
          <p:cNvPr id="6" name="Object 5"/>
          <p:cNvSpPr/>
          <p:nvPr/>
        </p:nvSpPr>
        <p:spPr>
          <a:xfrm>
            <a:off x="4285178" y="1514096"/>
            <a:ext cx="3618595"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7" name="Object 6"/>
          <p:cNvSpPr/>
          <p:nvPr/>
        </p:nvSpPr>
        <p:spPr>
          <a:xfrm>
            <a:off x="4570857" y="1736866"/>
            <a:ext cx="3456711" cy="587427"/>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Incident Tracking and Reporting</a:t>
            </a:r>
            <a:endParaRPr lang="en-US" dirty="0"/>
          </a:p>
        </p:txBody>
      </p:sp>
      <p:sp>
        <p:nvSpPr>
          <p:cNvPr id="8" name="Object 7"/>
          <p:cNvSpPr/>
          <p:nvPr/>
        </p:nvSpPr>
        <p:spPr>
          <a:xfrm>
            <a:off x="4570858" y="2434100"/>
            <a:ext cx="3010438" cy="891555"/>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Software solutions that enable real-time incident monitoring, documentation, and reporting to facilitate effective response and analysis.</a:t>
            </a:r>
            <a:endParaRPr lang="en-US" dirty="0"/>
          </a:p>
        </p:txBody>
      </p:sp>
      <p:sp>
        <p:nvSpPr>
          <p:cNvPr id="9" name="Object 8"/>
          <p:cNvSpPr/>
          <p:nvPr/>
        </p:nvSpPr>
        <p:spPr>
          <a:xfrm>
            <a:off x="8094226" y="1514096"/>
            <a:ext cx="3618595"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10" name="Object 9"/>
          <p:cNvSpPr/>
          <p:nvPr/>
        </p:nvSpPr>
        <p:spPr>
          <a:xfrm>
            <a:off x="8379905" y="1736866"/>
            <a:ext cx="3456711" cy="587427"/>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Situational Awareness Dashboards</a:t>
            </a:r>
            <a:endParaRPr lang="en-US" dirty="0"/>
          </a:p>
        </p:txBody>
      </p:sp>
      <p:sp>
        <p:nvSpPr>
          <p:cNvPr id="11" name="Object 10"/>
          <p:cNvSpPr/>
          <p:nvPr/>
        </p:nvSpPr>
        <p:spPr>
          <a:xfrm>
            <a:off x="8379906" y="2434100"/>
            <a:ext cx="3144438" cy="891555"/>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Centralized dashboards that provide a comprehensive view of the crisis incident, including real-time data feeds, geospatial mapping, and analytical insights.</a:t>
            </a:r>
            <a:endParaRPr lang="en-US" dirty="0"/>
          </a:p>
        </p:txBody>
      </p:sp>
      <p:sp>
        <p:nvSpPr>
          <p:cNvPr id="12" name="Object 11"/>
          <p:cNvSpPr/>
          <p:nvPr/>
        </p:nvSpPr>
        <p:spPr>
          <a:xfrm>
            <a:off x="476131" y="4042352"/>
            <a:ext cx="5523119"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13" name="Object 12"/>
          <p:cNvSpPr/>
          <p:nvPr/>
        </p:nvSpPr>
        <p:spPr>
          <a:xfrm>
            <a:off x="761810" y="4265121"/>
            <a:ext cx="5551687" cy="293713"/>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Business Continuity Planning</a:t>
            </a:r>
            <a:endParaRPr lang="en-US" dirty="0"/>
          </a:p>
        </p:txBody>
      </p:sp>
      <p:sp>
        <p:nvSpPr>
          <p:cNvPr id="14" name="Object 13"/>
          <p:cNvSpPr/>
          <p:nvPr/>
        </p:nvSpPr>
        <p:spPr>
          <a:xfrm>
            <a:off x="761811" y="4668642"/>
            <a:ext cx="4724590" cy="668666"/>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Tools and templates to develop, maintain, and regularly test comprehensive business continuity plans to ensure organizational resilience during disruptions.</a:t>
            </a:r>
            <a:endParaRPr lang="en-US" dirty="0"/>
          </a:p>
        </p:txBody>
      </p:sp>
      <p:sp>
        <p:nvSpPr>
          <p:cNvPr id="15" name="Object 14"/>
          <p:cNvSpPr/>
          <p:nvPr/>
        </p:nvSpPr>
        <p:spPr>
          <a:xfrm>
            <a:off x="6189702" y="4042352"/>
            <a:ext cx="5523119" cy="2337803"/>
          </a:xfrm>
          <a:prstGeom prst="roundRect">
            <a:avLst>
              <a:gd name="adj" fmla="val 2347"/>
            </a:avLst>
          </a:prstGeom>
          <a:noFill/>
          <a:ln w="25400">
            <a:solidFill>
              <a:srgbClr val="143F9C"/>
            </a:solidFill>
            <a:prstDash val="solid"/>
            <a:miter lim="800000"/>
          </a:ln>
        </p:spPr>
        <p:txBody>
          <a:bodyPr/>
          <a:lstStyle/>
          <a:p>
            <a:endParaRPr lang="en-US"/>
          </a:p>
        </p:txBody>
      </p:sp>
      <p:sp>
        <p:nvSpPr>
          <p:cNvPr id="16" name="Object 15"/>
          <p:cNvSpPr/>
          <p:nvPr/>
        </p:nvSpPr>
        <p:spPr>
          <a:xfrm>
            <a:off x="6475381" y="4265121"/>
            <a:ext cx="5551687" cy="293713"/>
          </a:xfrm>
          <a:prstGeom prst="rect">
            <a:avLst/>
          </a:prstGeom>
          <a:noFill/>
        </p:spPr>
        <p:txBody>
          <a:bodyPr wrap="square" lIns="0" tIns="0" rIns="0" bIns="0" rtlCol="0" anchor="t"/>
          <a:lstStyle/>
          <a:p>
            <a:pPr algn="l">
              <a:lnSpc>
                <a:spcPts val="2313"/>
              </a:lnSpc>
              <a:buNone/>
            </a:pPr>
            <a:r>
              <a:rPr lang="en-US" sz="1836" kern="0" spc="55" dirty="0">
                <a:solidFill>
                  <a:srgbClr val="FFFFFF"/>
                </a:solidFill>
                <a:latin typeface="Jost*" pitchFamily="34" charset="0"/>
                <a:ea typeface="Jost*" pitchFamily="34" charset="-122"/>
                <a:cs typeface="Jost*" pitchFamily="34" charset="-120"/>
              </a:rPr>
              <a:t>Disaster Recovery Solutions</a:t>
            </a:r>
            <a:endParaRPr lang="en-US" dirty="0"/>
          </a:p>
        </p:txBody>
      </p:sp>
      <p:sp>
        <p:nvSpPr>
          <p:cNvPr id="17" name="Object 16"/>
          <p:cNvSpPr/>
          <p:nvPr/>
        </p:nvSpPr>
        <p:spPr>
          <a:xfrm>
            <a:off x="6475381" y="4668642"/>
            <a:ext cx="4889305" cy="668666"/>
          </a:xfrm>
          <a:prstGeom prst="rect">
            <a:avLst/>
          </a:prstGeom>
          <a:noFill/>
        </p:spPr>
        <p:txBody>
          <a:bodyPr wrap="square" lIns="0" tIns="0" rIns="0" bIns="0" rtlCol="0" anchor="t"/>
          <a:lstStyle/>
          <a:p>
            <a:pPr algn="l">
              <a:lnSpc>
                <a:spcPts val="1756"/>
              </a:lnSpc>
              <a:spcBef>
                <a:spcPts val="848"/>
              </a:spcBef>
              <a:buNone/>
            </a:pPr>
            <a:r>
              <a:rPr lang="en-US" sz="1320" kern="0" spc="40" dirty="0">
                <a:solidFill>
                  <a:srgbClr val="FFFFFF">
                    <a:alpha val="80000"/>
                  </a:srgbClr>
                </a:solidFill>
                <a:latin typeface="Jost*" pitchFamily="34" charset="0"/>
                <a:ea typeface="Jost*" pitchFamily="34" charset="-122"/>
                <a:cs typeface="Jost*" pitchFamily="34" charset="-120"/>
              </a:rPr>
              <a:t>Robust backup and recovery systems to protect critical data and infrastructure, enabling rapid restoration of operations in the event of a disaster.</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f3ae2f8-ee4c-486b-9f52-cfe2b9d6c57c">
      <Terms xmlns="http://schemas.microsoft.com/office/infopath/2007/PartnerControls"/>
    </lcf76f155ced4ddcb4097134ff3c332f>
    <TaxCatchAll xmlns="205e6434-0814-40a8-9c4d-fb239fc2d4a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1364EED3B10D4D9E558B83D77EB8E7" ma:contentTypeVersion="15" ma:contentTypeDescription="Create a new document." ma:contentTypeScope="" ma:versionID="25ad23a6e86f54fbe9d305bbfce74b0d">
  <xsd:schema xmlns:xsd="http://www.w3.org/2001/XMLSchema" xmlns:xs="http://www.w3.org/2001/XMLSchema" xmlns:p="http://schemas.microsoft.com/office/2006/metadata/properties" xmlns:ns2="3f3ae2f8-ee4c-486b-9f52-cfe2b9d6c57c" xmlns:ns3="205e6434-0814-40a8-9c4d-fb239fc2d4a8" targetNamespace="http://schemas.microsoft.com/office/2006/metadata/properties" ma:root="true" ma:fieldsID="df1c3e0ee518c5b123f4041ae883ffb3" ns2:_="" ns3:_="">
    <xsd:import namespace="3f3ae2f8-ee4c-486b-9f52-cfe2b9d6c57c"/>
    <xsd:import namespace="205e6434-0814-40a8-9c4d-fb239fc2d4a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ae2f8-ee4c-486b-9f52-cfe2b9d6c5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2763e4d-7885-4cd8-8534-835ebc0ece8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5e6434-0814-40a8-9c4d-fb239fc2d4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cedc49a-5027-4d3e-b104-dd2020c761a4}" ma:internalName="TaxCatchAll" ma:showField="CatchAllData" ma:web="205e6434-0814-40a8-9c4d-fb239fc2d4a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E5208F-C0AF-4B7E-8588-D29FF394C677}">
  <ds:schemaRefs>
    <ds:schemaRef ds:uri="http://schemas.openxmlformats.org/package/2006/metadata/core-properties"/>
    <ds:schemaRef ds:uri="http://www.w3.org/XML/1998/namespace"/>
    <ds:schemaRef ds:uri="http://schemas.microsoft.com/office/2006/documentManagement/types"/>
    <ds:schemaRef ds:uri="http://purl.org/dc/elements/1.1/"/>
    <ds:schemaRef ds:uri="14189f71-2006-4477-9b65-e6af830b74ca"/>
    <ds:schemaRef ds:uri="http://purl.org/dc/terms/"/>
    <ds:schemaRef ds:uri="http://schemas.microsoft.com/office/2006/metadata/properties"/>
    <ds:schemaRef ds:uri="http://schemas.microsoft.com/office/infopath/2007/PartnerControls"/>
    <ds:schemaRef ds:uri="594dd6a1-018a-43fb-a48e-17754a7a1f4d"/>
    <ds:schemaRef ds:uri="http://purl.org/dc/dcmitype/"/>
  </ds:schemaRefs>
</ds:datastoreItem>
</file>

<file path=customXml/itemProps2.xml><?xml version="1.0" encoding="utf-8"?>
<ds:datastoreItem xmlns:ds="http://schemas.openxmlformats.org/officeDocument/2006/customXml" ds:itemID="{BB2A7DF9-EADF-4879-B686-A4AAC66C9513}"/>
</file>

<file path=customXml/itemProps3.xml><?xml version="1.0" encoding="utf-8"?>
<ds:datastoreItem xmlns:ds="http://schemas.openxmlformats.org/officeDocument/2006/customXml" ds:itemID="{DC37B759-D5DB-407E-B769-B4A13C4040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TotalTime>
  <Words>1356</Words>
  <Application>Microsoft Office PowerPoint</Application>
  <PresentationFormat>Widescreen</PresentationFormat>
  <Paragraphs>143</Paragraphs>
  <Slides>19</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Jost*</vt:lpstr>
      <vt:lpstr>Calibri</vt:lpstr>
      <vt:lpstr>Arial</vt:lpstr>
      <vt:lpstr>Aptos</vt:lpstr>
      <vt:lpstr>Lato</vt:lpstr>
      <vt:lpstr>-apple-system</vt:lpstr>
      <vt:lpstr>Office Theme</vt:lpstr>
      <vt:lpstr>1_Office Theme</vt:lpstr>
      <vt:lpstr>Crisis Management: Is not Just A Checklist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Lifecycle of Crisis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Management Is Not Just a Checklist</dc:title>
  <dc:subject>Crisis Management Is Not Just a Checklist</dc:subject>
  <dc:creator>Buffy Payne</dc:creator>
  <cp:lastModifiedBy>Matt Payne</cp:lastModifiedBy>
  <cp:revision>3</cp:revision>
  <dcterms:created xsi:type="dcterms:W3CDTF">2024-11-08T13:04:34Z</dcterms:created>
  <dcterms:modified xsi:type="dcterms:W3CDTF">2024-11-22T16:23:39Z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0x010100AE1364EED3B10D4D9E558B83D77EB8E7</vt:lpwstr>
  </property>
  <property fmtid="{D5CDD505-2E9C-101B-9397-08002B2CF9AE}" pid="3" name="MediaServiceImageTags">
    <vt:lpwstr/>
  </property>
</Properties>
</file>