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22"/>
  </p:notesMasterIdLst>
  <p:sldIdLst>
    <p:sldId id="277" r:id="rId6"/>
    <p:sldId id="272" r:id="rId7"/>
    <p:sldId id="278" r:id="rId8"/>
    <p:sldId id="279" r:id="rId9"/>
    <p:sldId id="285" r:id="rId10"/>
    <p:sldId id="281" r:id="rId11"/>
    <p:sldId id="280" r:id="rId12"/>
    <p:sldId id="288" r:id="rId13"/>
    <p:sldId id="286" r:id="rId14"/>
    <p:sldId id="283" r:id="rId15"/>
    <p:sldId id="284" r:id="rId16"/>
    <p:sldId id="289" r:id="rId17"/>
    <p:sldId id="290" r:id="rId18"/>
    <p:sldId id="291" r:id="rId19"/>
    <p:sldId id="29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2EC1A-ED86-48F2-8908-DC781B7788F5}" v="1" dt="2024-11-08T22:12:09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645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B222E-ACE5-43F6-31F9-7BFD1286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269CA-1617-6F7D-E3A8-B3467AC40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7E403-1926-FED8-3DDC-A306B0809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78432-346E-4084-653B-5F359E7A5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F4114-97BF-60CC-9A4F-5CA8C6DB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D60B1-28D7-9BB4-4E9B-C7FA864DF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97C7E-0396-8C9C-2D29-0938133FB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AA5FB-F9B5-93AE-1951-04624D71C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9165-F2A1-6B13-74BE-9DB9E9D3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AB256-DA1B-4275-C9CD-7DED9F1B1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C5C42-6FC9-C91C-D690-E1C92689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2DAF1-6C35-E7B3-1480-4A516D21D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4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34F8-65D6-8818-8683-E862996E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FADBA-0604-C339-70DB-F23682378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9B1C9-228E-2641-F527-76BCB6C3E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35087-4C6E-B08C-461A-E4509F0D2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1E162-0E59-ACFB-29E5-658BEF1F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0751B-DB9D-E076-E7D2-4EFB44B03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E2775-F90E-2C67-9873-592B62B2F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715C3-449D-254B-AC22-EF429F797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F084-7236-519B-2D6A-8E68009B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F13CB-493D-4486-8EC7-72989CE6C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08ACE-ACF4-ED95-DD95-19D740685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827B4-76D7-451A-8EDD-DF1C287C0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8E11-9000-13F4-9A52-E95D1E5E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ECC9F-8EAF-33CF-D211-70B144290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E29E2-A321-EB28-AD3C-EEBD8275F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20BA8-FC49-A94C-462C-877672B9F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9BC8A-E7BE-026E-4A14-250F732C5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85242-A632-FA6F-CD67-902A0F69C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B02E9-F8B9-74B6-C275-613429040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D9F6C-828B-32B9-1ED2-8A6450A56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728C-C9C7-C791-ECD7-17AE56EC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9746E-31EB-8BA9-3AF1-146B4F93E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24F77-0D59-DA62-8AAC-CE7BDAC58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CC961-434A-037F-C8CA-119B1CE9D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5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71B3-490E-FA06-9EC3-DC8A7F61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37FDC-330A-F85B-5DD6-EDBFA8BE8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ADC1B-C7DB-EB83-B331-6360B9D97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494D-BBCC-2789-AD1D-A49D28B01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EDE4-CEA1-1D76-5CCE-1FFD29110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5A2AA-857B-794F-59F2-BE8A1585F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F9858-2746-0348-AE4A-7AE677882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50ED0-954D-AE83-F05B-D410CAA2F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767A-4711-49D1-D0CC-00AE2EDA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33EB7-782D-9C07-7B73-F63A9696E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B0E57-7A5F-EADF-115B-72FCB892D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FCF55-8DDC-FC08-5626-2FEC49400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9050F-7650-D805-57CA-35319E301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1092E-B7DE-AC8B-DA4C-4FE8958DC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A278E-4A8D-7AED-EE1A-C4150AA17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C716-EA7B-03E0-1E67-47494FC3F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313946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  <p:sldLayoutId id="214748369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ebuy.gs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poportal.gsa.gov/" TargetMode="External"/><Relationship Id="rId4" Type="http://schemas.openxmlformats.org/officeDocument/2006/relationships/hyperlink" Target="https://eoffer.gsa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ynn@gsa-schedule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sc.gs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pds.gov/" TargetMode="External"/><Relationship Id="rId5" Type="http://schemas.openxmlformats.org/officeDocument/2006/relationships/hyperlink" Target="http://www.gsaadvantage.gov/" TargetMode="External"/><Relationship Id="rId4" Type="http://schemas.openxmlformats.org/officeDocument/2006/relationships/hyperlink" Target="http://www.gsaelibrary.gsa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422187"/>
            <a:ext cx="7200800" cy="1506685"/>
          </a:xfrm>
        </p:spPr>
        <p:txBody>
          <a:bodyPr/>
          <a:lstStyle/>
          <a:p>
            <a:r>
              <a:rPr lang="en-US" sz="3600" dirty="0"/>
              <a:t>DEMYSTIFYING GSA E-TOOLS FOR DOING BUSINESS WITH THE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8661022" cy="727598"/>
          </a:xfrm>
        </p:spPr>
        <p:txBody>
          <a:bodyPr/>
          <a:lstStyle/>
          <a:p>
            <a:r>
              <a:rPr lang="en-US" sz="2000" b="1" i="0" dirty="0">
                <a:solidFill>
                  <a:schemeClr val="bg1"/>
                </a:solidFill>
              </a:rPr>
              <a:t>Lynn de Seve, President, 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GSA Schedules, Inc.</a:t>
            </a:r>
            <a:r>
              <a:rPr lang="en-US" sz="2000" b="1" i="0" dirty="0">
                <a:solidFill>
                  <a:schemeClr val="bg1"/>
                </a:solidFill>
              </a:rPr>
              <a:t>				</a:t>
            </a:r>
          </a:p>
          <a:p>
            <a:r>
              <a:rPr lang="en-US" sz="2000" b="1" i="0" dirty="0">
                <a:solidFill>
                  <a:schemeClr val="bg1"/>
                </a:solidFill>
              </a:rPr>
              <a:t>Gabriella Moraniec, Sr. Contracts Mgr. 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GSA Schedules, Inc.</a:t>
            </a:r>
            <a:r>
              <a:rPr lang="en-US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197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5ECA8-4EC7-767B-8B56-59047925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DD649-8F3D-FE77-B5DA-5A9CF729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332513" y="875077"/>
            <a:ext cx="7870723" cy="474210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FC4CC-281E-A321-FCC2-3459BADF09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8614229" y="3246131"/>
            <a:ext cx="2969852" cy="310979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FE33FA-7DA4-D4F7-A380-D111F8641527}"/>
              </a:ext>
            </a:extLst>
          </p:cNvPr>
          <p:cNvSpPr txBox="1">
            <a:spLocks/>
          </p:cNvSpPr>
          <p:nvPr/>
        </p:nvSpPr>
        <p:spPr>
          <a:xfrm>
            <a:off x="8702284" y="-301530"/>
            <a:ext cx="4505552" cy="324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</a:rPr>
              <a:t>Vendor </a:t>
            </a:r>
          </a:p>
          <a:p>
            <a:pPr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</a:rPr>
              <a:t>Support </a:t>
            </a:r>
          </a:p>
          <a:p>
            <a:pPr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</a:rPr>
              <a:t>Center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https://vsc.gsa.gov</a:t>
            </a:r>
          </a:p>
        </p:txBody>
      </p:sp>
    </p:spTree>
    <p:extLst>
      <p:ext uri="{BB962C8B-B14F-4D97-AF65-F5344CB8AC3E}">
        <p14:creationId xmlns:p14="http://schemas.microsoft.com/office/powerpoint/2010/main" val="65298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6A40-36FD-785D-C94A-97B83EF7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E46C9D-C066-6759-F4A3-2B338AA255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99636" y="211384"/>
            <a:ext cx="11192728" cy="643523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72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BB5E2-FEE7-1584-B0C3-C7F6810F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4E74BD-14C6-39DA-5619-CD3E1337CE8F}"/>
              </a:ext>
            </a:extLst>
          </p:cNvPr>
          <p:cNvSpPr txBox="1">
            <a:spLocks/>
          </p:cNvSpPr>
          <p:nvPr/>
        </p:nvSpPr>
        <p:spPr>
          <a:xfrm>
            <a:off x="332513" y="509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e-Tools for Gov Contractors Only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EAAB3-599F-1332-B482-19B79D86315E}"/>
              </a:ext>
            </a:extLst>
          </p:cNvPr>
          <p:cNvSpPr txBox="1"/>
          <p:nvPr/>
        </p:nvSpPr>
        <p:spPr>
          <a:xfrm>
            <a:off x="1170620" y="1416605"/>
            <a:ext cx="9453838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GSA </a:t>
            </a:r>
            <a:r>
              <a:rPr lang="en-US" b="1" dirty="0" err="1">
                <a:solidFill>
                  <a:schemeClr val="accent1"/>
                </a:solidFill>
              </a:rPr>
              <a:t>eBuy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 GSA opportunities, based on eligible SIN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www.gsaebuy.gsa.gov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GSA </a:t>
            </a:r>
            <a:r>
              <a:rPr lang="en-US" b="1" dirty="0" err="1">
                <a:solidFill>
                  <a:schemeClr val="accent1"/>
                </a:solidFill>
              </a:rPr>
              <a:t>eMod</a:t>
            </a:r>
            <a:r>
              <a:rPr lang="en-US" b="1" dirty="0">
                <a:solidFill>
                  <a:schemeClr val="accent1"/>
                </a:solidFill>
              </a:rPr>
              <a:t>/eOffer</a:t>
            </a:r>
            <a:r>
              <a:rPr lang="en-US" dirty="0">
                <a:solidFill>
                  <a:schemeClr val="accent1"/>
                </a:solidFill>
              </a:rPr>
              <a:t> for contract modification and proposals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https://eoffer.gsa.gov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GSA Sales Reporting </a:t>
            </a:r>
            <a:r>
              <a:rPr lang="en-US" dirty="0">
                <a:solidFill>
                  <a:schemeClr val="accent1"/>
                </a:solidFill>
              </a:rPr>
              <a:t>for reporting sales per contract terms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https://srp.fas.gsa.gov)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Small Business Subcontracting Reporting </a:t>
            </a:r>
            <a:r>
              <a:rPr lang="en-US" dirty="0">
                <a:solidFill>
                  <a:schemeClr val="accent1"/>
                </a:solidFill>
              </a:rPr>
              <a:t>for reporting performance on subcontracting goals, if applicable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www.esrs.gov)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PO Portal </a:t>
            </a:r>
            <a:r>
              <a:rPr lang="en-US" dirty="0">
                <a:solidFill>
                  <a:schemeClr val="accent1"/>
                </a:solidFill>
              </a:rPr>
              <a:t>for retrieving and maintaining GSA orders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hlinkClick r:id="rId5"/>
              </a:rPr>
              <a:t>www.poportal.gsa.gov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GSA Roadmap for Contractors </a:t>
            </a:r>
            <a:r>
              <a:rPr lang="en-US" dirty="0">
                <a:solidFill>
                  <a:schemeClr val="bg1"/>
                </a:solidFill>
              </a:rPr>
              <a:t>(www.gsa.gov/masroadmap)</a:t>
            </a:r>
          </a:p>
        </p:txBody>
      </p:sp>
    </p:spTree>
    <p:extLst>
      <p:ext uri="{BB962C8B-B14F-4D97-AF65-F5344CB8AC3E}">
        <p14:creationId xmlns:p14="http://schemas.microsoft.com/office/powerpoint/2010/main" val="144492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A69D6-ED2E-DC9C-8077-B4FDFB2C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4FFCC6-3AE1-659F-396E-87538CD1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95" y="232229"/>
            <a:ext cx="6747392" cy="644916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753965-F092-843A-7B23-0A30B666EE3F}"/>
              </a:ext>
            </a:extLst>
          </p:cNvPr>
          <p:cNvSpPr txBox="1">
            <a:spLocks/>
          </p:cNvSpPr>
          <p:nvPr/>
        </p:nvSpPr>
        <p:spPr>
          <a:xfrm>
            <a:off x="-3412792" y="365927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e-Buy!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B767D90-1CCF-054F-1483-F60F98AA469F}"/>
              </a:ext>
            </a:extLst>
          </p:cNvPr>
          <p:cNvSpPr/>
          <p:nvPr/>
        </p:nvSpPr>
        <p:spPr>
          <a:xfrm>
            <a:off x="4998499" y="1966127"/>
            <a:ext cx="683288" cy="4823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E65020-0831-1017-8101-64E8E5278AA0}"/>
              </a:ext>
            </a:extLst>
          </p:cNvPr>
          <p:cNvSpPr/>
          <p:nvPr/>
        </p:nvSpPr>
        <p:spPr>
          <a:xfrm>
            <a:off x="7580641" y="278207"/>
            <a:ext cx="574433" cy="386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0AE71-E3DB-4322-DD7B-EC472129981D}"/>
              </a:ext>
            </a:extLst>
          </p:cNvPr>
          <p:cNvSpPr txBox="1"/>
          <p:nvPr/>
        </p:nvSpPr>
        <p:spPr>
          <a:xfrm>
            <a:off x="665313" y="1966127"/>
            <a:ext cx="3265478" cy="2947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</a:rPr>
              <a:t>GSA </a:t>
            </a:r>
            <a:r>
              <a:rPr lang="en-US" dirty="0" err="1">
                <a:solidFill>
                  <a:schemeClr val="accent1"/>
                </a:solidFill>
              </a:rPr>
              <a:t>eBuy</a:t>
            </a:r>
            <a:r>
              <a:rPr lang="en-US" dirty="0">
                <a:solidFill>
                  <a:schemeClr val="accent1"/>
                </a:solidFill>
              </a:rPr>
              <a:t>, a component of GSA Advantage, is an online Request for Quote (RFQ) tool used by federal, state, and local government agencies to request quotes for a wide range of commercial supplies (products) and services</a:t>
            </a:r>
          </a:p>
        </p:txBody>
      </p:sp>
    </p:spTree>
    <p:extLst>
      <p:ext uri="{BB962C8B-B14F-4D97-AF65-F5344CB8AC3E}">
        <p14:creationId xmlns:p14="http://schemas.microsoft.com/office/powerpoint/2010/main" val="94509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78D38-3E3A-5B94-41D6-0C76F8456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5CA0D6-5C05-B60F-F61B-03B385AC3464}"/>
              </a:ext>
            </a:extLst>
          </p:cNvPr>
          <p:cNvSpPr txBox="1">
            <a:spLocks/>
          </p:cNvSpPr>
          <p:nvPr/>
        </p:nvSpPr>
        <p:spPr>
          <a:xfrm>
            <a:off x="332513" y="509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</a:t>
            </a:r>
            <a:r>
              <a:rPr lang="en-US" sz="4500" dirty="0" err="1">
                <a:solidFill>
                  <a:schemeClr val="bg1"/>
                </a:solidFill>
              </a:rPr>
              <a:t>eOffer</a:t>
            </a:r>
            <a:r>
              <a:rPr lang="en-US" sz="4500" dirty="0">
                <a:solidFill>
                  <a:schemeClr val="bg1"/>
                </a:solidFill>
              </a:rPr>
              <a:t>/</a:t>
            </a:r>
            <a:r>
              <a:rPr lang="en-US" sz="4500" dirty="0" err="1">
                <a:solidFill>
                  <a:schemeClr val="bg1"/>
                </a:solidFill>
              </a:rPr>
              <a:t>eMod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06F94-1182-3E95-13BF-1A9435DB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1" y="1260981"/>
            <a:ext cx="11315086" cy="542405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663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C5F7-9089-B028-1175-96060984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4E4A54-C87D-4A3B-C83E-B6B86A64BBDF}"/>
              </a:ext>
            </a:extLst>
          </p:cNvPr>
          <p:cNvSpPr txBox="1">
            <a:spLocks/>
          </p:cNvSpPr>
          <p:nvPr/>
        </p:nvSpPr>
        <p:spPr>
          <a:xfrm>
            <a:off x="3639879" y="846919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PO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E73FB-3DAF-4F75-3788-528133E6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3" y="388533"/>
            <a:ext cx="6614733" cy="62260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04446-803E-B565-4887-E86E8C66C873}"/>
              </a:ext>
            </a:extLst>
          </p:cNvPr>
          <p:cNvSpPr txBox="1"/>
          <p:nvPr/>
        </p:nvSpPr>
        <p:spPr>
          <a:xfrm>
            <a:off x="7738928" y="2115144"/>
            <a:ext cx="3265478" cy="186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Single sign in</a:t>
            </a: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Shopping cart for agencies</a:t>
            </a: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Download POs Daily</a:t>
            </a: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Post status of shipping and back orders</a:t>
            </a:r>
          </a:p>
        </p:txBody>
      </p:sp>
    </p:spTree>
    <p:extLst>
      <p:ext uri="{BB962C8B-B14F-4D97-AF65-F5344CB8AC3E}">
        <p14:creationId xmlns:p14="http://schemas.microsoft.com/office/powerpoint/2010/main" val="151094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Thank you </a:t>
            </a:r>
          </a:p>
          <a:p>
            <a:pPr algn="ctr"/>
            <a:r>
              <a:rPr lang="en-US" sz="2400" dirty="0"/>
              <a:t>Lynn de Seve, President  </a:t>
            </a:r>
            <a:r>
              <a:rPr lang="en-US" sz="2400" dirty="0">
                <a:hlinkClick r:id="rId3"/>
              </a:rPr>
              <a:t>lynn@gsa-schedules.com</a:t>
            </a:r>
            <a:endParaRPr lang="en-US" sz="2400" dirty="0"/>
          </a:p>
          <a:p>
            <a:pPr algn="ctr"/>
            <a:r>
              <a:rPr lang="en-US" sz="2400" dirty="0"/>
              <a:t>Gabriella Moraniec, Sr. Contracts Mgr. Gabriella @gsa-schedules.com</a:t>
            </a:r>
          </a:p>
          <a:p>
            <a:pPr algn="ctr"/>
            <a:r>
              <a:rPr lang="en-US" sz="2400" dirty="0"/>
              <a:t>301-805-1300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1738198"/>
            <a:ext cx="7200800" cy="11432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3063716"/>
            <a:ext cx="7200900" cy="5032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The GSA Multiple Award Schedule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SAM Registration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GSA Roadmap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Public GSA </a:t>
            </a:r>
            <a:r>
              <a:rPr lang="en-US" sz="2000" i="0" dirty="0" err="1"/>
              <a:t>eTools</a:t>
            </a:r>
            <a:endParaRPr lang="en-US" sz="20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GSA </a:t>
            </a:r>
            <a:r>
              <a:rPr lang="en-US" sz="2000" i="0" dirty="0" err="1"/>
              <a:t>eTools</a:t>
            </a:r>
            <a:r>
              <a:rPr lang="en-US" sz="2000" i="0" dirty="0"/>
              <a:t> for GSA Contractors only</a:t>
            </a:r>
          </a:p>
        </p:txBody>
      </p:sp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7157C-4756-B14B-4204-B908CBECF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5BB997-9300-B986-A45B-D16B2930DF97}"/>
              </a:ext>
            </a:extLst>
          </p:cNvPr>
          <p:cNvSpPr txBox="1">
            <a:spLocks/>
          </p:cNvSpPr>
          <p:nvPr/>
        </p:nvSpPr>
        <p:spPr>
          <a:xfrm>
            <a:off x="332513" y="3557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Multiple Award Schedule Program (MAS)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377DA-7D41-F5CF-5256-548B71685351}"/>
              </a:ext>
            </a:extLst>
          </p:cNvPr>
          <p:cNvSpPr txBox="1"/>
          <p:nvPr/>
        </p:nvSpPr>
        <p:spPr>
          <a:xfrm>
            <a:off x="91441" y="1615440"/>
            <a:ext cx="11969010" cy="449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The “GSA Contract”, “the Schedule”, “GSA Listed…” What is it?</a:t>
            </a:r>
          </a:p>
          <a:p>
            <a:pPr algn="ctr">
              <a:lnSpc>
                <a:spcPct val="13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Indefinite Delivery, Indefinite Quantity (IDIQ)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Long term, multiple awardees contracts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Pre-qualification of contractors for products and services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Represents over 21% of Federal Procurement Spending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Requires dedication, compliance and outreach to be successful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Valid for up to 20 years </a:t>
            </a: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* Security and IT categories available for Cooperative Purchasing *</a:t>
            </a:r>
          </a:p>
          <a:p>
            <a:pPr>
              <a:lnSpc>
                <a:spcPct val="130000"/>
              </a:lnSpc>
            </a:pPr>
            <a:endParaRPr lang="en-US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79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65656-2821-EF6E-4509-1E6111FB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D7A730-814A-0287-0134-B5EC0821FD93}"/>
              </a:ext>
            </a:extLst>
          </p:cNvPr>
          <p:cNvSpPr txBox="1">
            <a:spLocks/>
          </p:cNvSpPr>
          <p:nvPr/>
        </p:nvSpPr>
        <p:spPr>
          <a:xfrm>
            <a:off x="332513" y="-5069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System for Award Management (SAM.gov)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FF9EE-DF4E-CF57-6987-7AE4B00F43B4}"/>
              </a:ext>
            </a:extLst>
          </p:cNvPr>
          <p:cNvSpPr txBox="1"/>
          <p:nvPr/>
        </p:nvSpPr>
        <p:spPr>
          <a:xfrm>
            <a:off x="294641" y="2296160"/>
            <a:ext cx="3558156" cy="258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Registration for doing business with the Government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Procurement Opportunities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Department of Labor Resources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Other Resources for Contractors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8C181-88CA-AF5B-DF1E-1E4D323E1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04" y="1772931"/>
            <a:ext cx="7384350" cy="410972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9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ECC0-7EBD-7728-9974-48785D99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05F16D-057A-8B92-E175-51EAF87AAA5C}"/>
              </a:ext>
            </a:extLst>
          </p:cNvPr>
          <p:cNvSpPr txBox="1">
            <a:spLocks/>
          </p:cNvSpPr>
          <p:nvPr/>
        </p:nvSpPr>
        <p:spPr>
          <a:xfrm>
            <a:off x="332513" y="509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Roadmap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FBD10-6267-11E1-E258-08A94918D70B}"/>
              </a:ext>
            </a:extLst>
          </p:cNvPr>
          <p:cNvSpPr txBox="1"/>
          <p:nvPr/>
        </p:nvSpPr>
        <p:spPr>
          <a:xfrm>
            <a:off x="8488723" y="2077407"/>
            <a:ext cx="3265478" cy="258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GSA MAS Solicitation</a:t>
            </a:r>
          </a:p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Pathways to Success</a:t>
            </a:r>
          </a:p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Readiness Assessment</a:t>
            </a:r>
          </a:p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Templates for Submitting Required Data</a:t>
            </a:r>
          </a:p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Post award Documents for Current GSA Contractors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AF9AC-5E2E-7284-B8AA-AB8B8E36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94"/>
          <a:stretch/>
        </p:blipFill>
        <p:spPr>
          <a:xfrm>
            <a:off x="425871" y="1442720"/>
            <a:ext cx="7905329" cy="42164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678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2C7B7-2E7C-4E4D-9A08-7C657938A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F620BF-7147-5D75-D3B3-D2B96376A7C0}"/>
              </a:ext>
            </a:extLst>
          </p:cNvPr>
          <p:cNvSpPr txBox="1">
            <a:spLocks/>
          </p:cNvSpPr>
          <p:nvPr/>
        </p:nvSpPr>
        <p:spPr>
          <a:xfrm>
            <a:off x="332513" y="509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Public GSA e-Tools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04102-BFF7-827E-8DFE-AF5F86862520}"/>
              </a:ext>
            </a:extLst>
          </p:cNvPr>
          <p:cNvSpPr txBox="1"/>
          <p:nvPr/>
        </p:nvSpPr>
        <p:spPr>
          <a:xfrm>
            <a:off x="2454964" y="1605291"/>
            <a:ext cx="8213035" cy="49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GSA.GOV </a:t>
            </a:r>
            <a:r>
              <a:rPr lang="en-US" sz="1600" dirty="0">
                <a:solidFill>
                  <a:schemeClr val="accent1"/>
                </a:solidFill>
              </a:rPr>
              <a:t>for general information about buying and selling to the federal government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VENDOR SUPPORT CENTER </a:t>
            </a:r>
            <a:r>
              <a:rPr lang="en-US" sz="1600" dirty="0">
                <a:solidFill>
                  <a:schemeClr val="accent1"/>
                </a:solidFill>
              </a:rPr>
              <a:t>for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general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contract questions, POC info, catalog submission tools  877-495-4849. </a:t>
            </a:r>
            <a:r>
              <a:rPr lang="en-US" sz="1600" dirty="0">
                <a:solidFill>
                  <a:schemeClr val="accent1"/>
                </a:solidFill>
                <a:hlinkClick r:id="rId3"/>
              </a:rPr>
              <a:t>https://vsc.gsa.gov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GSA E-LIBRARY </a:t>
            </a:r>
            <a:r>
              <a:rPr lang="en-US" sz="1600" dirty="0">
                <a:solidFill>
                  <a:schemeClr val="accent1"/>
                </a:solidFill>
              </a:rPr>
              <a:t>for a listing of all GSA Contractors, search by key words, SINS, contract holders </a:t>
            </a:r>
            <a:r>
              <a:rPr lang="en-US" sz="1600" dirty="0">
                <a:solidFill>
                  <a:schemeClr val="accent1"/>
                </a:solidFill>
                <a:hlinkClick r:id="rId4"/>
              </a:rPr>
              <a:t>www.gsaelibrary.gsa.gov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endParaRPr lang="en-US" sz="16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GSA ADVANTAGE </a:t>
            </a:r>
            <a:r>
              <a:rPr lang="en-US" sz="1600" dirty="0">
                <a:solidFill>
                  <a:schemeClr val="accent1"/>
                </a:solidFill>
              </a:rPr>
              <a:t>for pricing catalog and a search engine for products </a:t>
            </a:r>
            <a:r>
              <a:rPr lang="en-US" sz="1600" dirty="0">
                <a:solidFill>
                  <a:schemeClr val="accent1"/>
                </a:solidFill>
                <a:hlinkClick r:id="rId5"/>
              </a:rPr>
              <a:t>www.gsaadvantage.gov</a:t>
            </a: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FEDERAL PROCUREMENT DATA CENTER </a:t>
            </a:r>
            <a:r>
              <a:rPr lang="en-US" sz="1600" dirty="0">
                <a:solidFill>
                  <a:schemeClr val="accent1"/>
                </a:solidFill>
              </a:rPr>
              <a:t>for a Database listing of sales info to the Federal Government by Contractor listed by GSA Contract Number, by UEI, by Agencies. </a:t>
            </a:r>
            <a:r>
              <a:rPr lang="en-US" sz="1600" dirty="0">
                <a:solidFill>
                  <a:schemeClr val="accent1"/>
                </a:solidFill>
                <a:hlinkClick r:id="rId6"/>
              </a:rPr>
              <a:t>www.fpds.gov</a:t>
            </a:r>
            <a:endParaRPr lang="en-US" sz="16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7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134B7-1E4D-4202-AE5F-70A310452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24B483-5272-1948-3B12-61BE8E947E3F}"/>
              </a:ext>
            </a:extLst>
          </p:cNvPr>
          <p:cNvSpPr txBox="1">
            <a:spLocks/>
          </p:cNvSpPr>
          <p:nvPr/>
        </p:nvSpPr>
        <p:spPr>
          <a:xfrm>
            <a:off x="332513" y="5091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e-Library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00FDFA-2B9B-5969-2CC4-70FCD864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0" y="1250557"/>
            <a:ext cx="11179153" cy="522334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110D335-46B5-1C50-8B07-BC20FC326780}"/>
              </a:ext>
            </a:extLst>
          </p:cNvPr>
          <p:cNvSpPr/>
          <p:nvPr/>
        </p:nvSpPr>
        <p:spPr>
          <a:xfrm>
            <a:off x="2149642" y="2310065"/>
            <a:ext cx="3384884" cy="75397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82B85D1-203E-EB71-27CD-5A5F9AE9763F}"/>
              </a:ext>
            </a:extLst>
          </p:cNvPr>
          <p:cNvSpPr/>
          <p:nvPr/>
        </p:nvSpPr>
        <p:spPr>
          <a:xfrm>
            <a:off x="8772213" y="5014127"/>
            <a:ext cx="683288" cy="4823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AE56A9-5492-34FD-2C87-6B8FE242D65D}"/>
              </a:ext>
            </a:extLst>
          </p:cNvPr>
          <p:cNvSpPr/>
          <p:nvPr/>
        </p:nvSpPr>
        <p:spPr>
          <a:xfrm>
            <a:off x="7867858" y="1296239"/>
            <a:ext cx="574433" cy="386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AF63C92-2E9A-A39C-2D3F-61718A01C07E}"/>
              </a:ext>
            </a:extLst>
          </p:cNvPr>
          <p:cNvSpPr/>
          <p:nvPr/>
        </p:nvSpPr>
        <p:spPr>
          <a:xfrm>
            <a:off x="4644012" y="3846396"/>
            <a:ext cx="574433" cy="386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1F4C-3636-38CC-10BA-72481510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268E7E-F347-3E7C-FA37-217697EB4260}"/>
              </a:ext>
            </a:extLst>
          </p:cNvPr>
          <p:cNvSpPr txBox="1">
            <a:spLocks/>
          </p:cNvSpPr>
          <p:nvPr/>
        </p:nvSpPr>
        <p:spPr>
          <a:xfrm>
            <a:off x="-3252515" y="1212960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e-Library</a:t>
            </a:r>
          </a:p>
          <a:p>
            <a:pPr algn="ctr"/>
            <a:r>
              <a:rPr lang="en-US" sz="3500" dirty="0"/>
              <a:t>Contractor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7F1B3-1A0B-0B19-3E6E-B2D545E918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4487" b="2"/>
          <a:stretch/>
        </p:blipFill>
        <p:spPr>
          <a:xfrm>
            <a:off x="4818126" y="196012"/>
            <a:ext cx="6923931" cy="33345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968F2-18E7-31F2-026A-D3BFB1B8C0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r="-1" b="8162"/>
          <a:stretch/>
        </p:blipFill>
        <p:spPr>
          <a:xfrm>
            <a:off x="4818126" y="3768489"/>
            <a:ext cx="6923931" cy="287733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308A3-903F-2EBF-F171-7D343C5DA9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234" y="3151900"/>
            <a:ext cx="3998189" cy="123317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156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05D85-13BF-EB01-3BDF-6106A42E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58EA6F-2BBD-52E9-FF14-82A949A4A408}"/>
              </a:ext>
            </a:extLst>
          </p:cNvPr>
          <p:cNvSpPr txBox="1">
            <a:spLocks/>
          </p:cNvSpPr>
          <p:nvPr/>
        </p:nvSpPr>
        <p:spPr>
          <a:xfrm>
            <a:off x="332513" y="-5069"/>
            <a:ext cx="1142168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GSA Advantage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A3FA92-D5B8-C57E-B6CB-890BBC22FB93}"/>
              </a:ext>
            </a:extLst>
          </p:cNvPr>
          <p:cNvSpPr txBox="1"/>
          <p:nvPr/>
        </p:nvSpPr>
        <p:spPr>
          <a:xfrm>
            <a:off x="726720" y="1168796"/>
            <a:ext cx="10336515" cy="11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Search by product number, advanced search to filter by SIN, manufacturer, and more!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GSA Contractor e-Library page linked to products on a vendor’s contract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Product listings and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CDDC4-FE06-6DC7-2C12-589C0EC8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090"/>
          <a:stretch/>
        </p:blipFill>
        <p:spPr>
          <a:xfrm>
            <a:off x="332514" y="2550618"/>
            <a:ext cx="7461658" cy="38879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E26A0-3FD0-EE07-B62B-7143080AF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007" y="2550618"/>
            <a:ext cx="3724479" cy="38879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243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81A88-4AFF-4894-B2B2-95B1F65C6D81}"/>
</file>

<file path=customXml/itemProps2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  <ds:schemaRef ds:uri="5723dc51-33ce-4494-aa11-782afd38d821"/>
    <ds:schemaRef ds:uri="4749d682-f6ae-465e-bd18-94a43b4c0b79"/>
  </ds:schemaRefs>
</ds:datastoreItem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594</Words>
  <Application>Microsoft Office PowerPoint</Application>
  <PresentationFormat>Widescreen</PresentationFormat>
  <Paragraphs>92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Lato</vt:lpstr>
      <vt:lpstr>Office Theme</vt:lpstr>
      <vt:lpstr>Custom Design</vt:lpstr>
      <vt:lpstr>DEMYSTIFYING GSA E-TOOLS FOR DOING BUSINESS WITH THE GOVERNMENT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Stange, Dana (RX-HBE)</cp:lastModifiedBy>
  <cp:revision>10</cp:revision>
  <dcterms:created xsi:type="dcterms:W3CDTF">2024-05-24T13:59:25Z</dcterms:created>
  <dcterms:modified xsi:type="dcterms:W3CDTF">2024-11-11T17:44:25Z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2024-11-11T17:43:48Z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b1abca6a-0951-4cb6-a506-e11331b379ec</vt:lpwstr>
  </property>
  <property fmtid="{D5CDD505-2E9C-101B-9397-08002B2CF9AE}" pid="10" name="MSIP_Label_549ac42a-3eb4-4074-b885-aea26bd6241e_ContentBits">
    <vt:lpwstr>0</vt:lpwstr>
  </property>
</Properties>
</file>