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 id="2147483693" r:id="rId6"/>
  </p:sldMasterIdLst>
  <p:notesMasterIdLst>
    <p:notesMasterId r:id="rId25"/>
  </p:notesMasterIdLst>
  <p:sldIdLst>
    <p:sldId id="276" r:id="rId7"/>
    <p:sldId id="15186" r:id="rId8"/>
    <p:sldId id="327" r:id="rId9"/>
    <p:sldId id="15191" r:id="rId10"/>
    <p:sldId id="15182" r:id="rId11"/>
    <p:sldId id="320" r:id="rId12"/>
    <p:sldId id="15176" r:id="rId13"/>
    <p:sldId id="256" r:id="rId14"/>
    <p:sldId id="4486" r:id="rId15"/>
    <p:sldId id="14983" r:id="rId16"/>
    <p:sldId id="15188" r:id="rId17"/>
    <p:sldId id="15174" r:id="rId18"/>
    <p:sldId id="15187" r:id="rId19"/>
    <p:sldId id="15184" r:id="rId20"/>
    <p:sldId id="15190" r:id="rId21"/>
    <p:sldId id="15185" r:id="rId22"/>
    <p:sldId id="15180"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5779" autoAdjust="0"/>
  </p:normalViewPr>
  <p:slideViewPr>
    <p:cSldViewPr snapToGrid="0">
      <p:cViewPr varScale="1">
        <p:scale>
          <a:sx n="84" d="100"/>
          <a:sy n="84" d="100"/>
        </p:scale>
        <p:origin x="15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666DC-629C-4F41-8161-529BF00F166E}" type="doc">
      <dgm:prSet loTypeId="urn:microsoft.com/office/officeart/2016/7/layout/BasicLinearProcessNumbered" loCatId="process" qsTypeId="urn:microsoft.com/office/officeart/2005/8/quickstyle/simple5" qsCatId="simple" csTypeId="urn:microsoft.com/office/officeart/2005/8/colors/accent2_2" csCatId="accent2" phldr="1"/>
      <dgm:spPr/>
      <dgm:t>
        <a:bodyPr/>
        <a:lstStyle/>
        <a:p>
          <a:endParaRPr lang="en-US"/>
        </a:p>
      </dgm:t>
    </dgm:pt>
    <dgm:pt modelId="{613980AC-BE96-4FC2-A679-88BBB11E73EB}">
      <dgm:prSet/>
      <dgm:spPr/>
      <dgm:t>
        <a:bodyPr/>
        <a:lstStyle/>
        <a:p>
          <a:r>
            <a:rPr lang="en-US" dirty="0"/>
            <a:t>Identify career growth opportunities by setting clear goals, continuously developing skills, building a strong personal brand, and leveraging networks.</a:t>
          </a:r>
        </a:p>
      </dgm:t>
    </dgm:pt>
    <dgm:pt modelId="{784B5A76-3E09-4D15-9300-6203BB9735DA}" type="parTrans" cxnId="{C7369430-2DD6-493E-89D5-BCFFA396F6AA}">
      <dgm:prSet/>
      <dgm:spPr/>
      <dgm:t>
        <a:bodyPr/>
        <a:lstStyle/>
        <a:p>
          <a:endParaRPr lang="en-US"/>
        </a:p>
      </dgm:t>
    </dgm:pt>
    <dgm:pt modelId="{440CA82A-14F7-4EAB-990D-A73FA2B9A8AD}" type="sibTrans" cxnId="{C7369430-2DD6-493E-89D5-BCFFA396F6AA}">
      <dgm:prSet phldrT="1" phldr="0"/>
      <dgm:spPr>
        <a:solidFill>
          <a:srgbClr val="FFC000"/>
        </a:solidFill>
        <a:ln>
          <a:solidFill>
            <a:schemeClr val="bg1">
              <a:lumMod val="90000"/>
              <a:lumOff val="10000"/>
            </a:schemeClr>
          </a:solidFill>
        </a:ln>
      </dgm:spPr>
      <dgm:t>
        <a:bodyPr/>
        <a:lstStyle/>
        <a:p>
          <a:r>
            <a:rPr lang="en-US"/>
            <a:t>1</a:t>
          </a:r>
          <a:endParaRPr lang="en-US" dirty="0"/>
        </a:p>
      </dgm:t>
    </dgm:pt>
    <dgm:pt modelId="{A398F176-9AD2-466F-BA56-3FDB7B544D02}">
      <dgm:prSet/>
      <dgm:spPr/>
      <dgm:t>
        <a:bodyPr/>
        <a:lstStyle/>
        <a:p>
          <a:r>
            <a:rPr lang="en-US" dirty="0"/>
            <a:t>Foster a growth mindset and learn to overcome career challenges, setbacks, and navigate career transitions with confidence. </a:t>
          </a:r>
        </a:p>
      </dgm:t>
    </dgm:pt>
    <dgm:pt modelId="{7D32D292-410B-4289-946F-043AE51B6665}" type="parTrans" cxnId="{0B762968-37D3-41F2-8B9A-A25F5CD47B01}">
      <dgm:prSet/>
      <dgm:spPr/>
      <dgm:t>
        <a:bodyPr/>
        <a:lstStyle/>
        <a:p>
          <a:endParaRPr lang="en-US"/>
        </a:p>
      </dgm:t>
    </dgm:pt>
    <dgm:pt modelId="{C49B804A-DCBE-4BFC-98B0-E43BE0161814}" type="sibTrans" cxnId="{0B762968-37D3-41F2-8B9A-A25F5CD47B01}">
      <dgm:prSet phldrT="2" phldr="0"/>
      <dgm:spPr>
        <a:solidFill>
          <a:srgbClr val="FFC000"/>
        </a:solidFill>
        <a:ln>
          <a:solidFill>
            <a:schemeClr val="bg1">
              <a:lumMod val="90000"/>
              <a:lumOff val="10000"/>
            </a:schemeClr>
          </a:solidFill>
        </a:ln>
      </dgm:spPr>
      <dgm:t>
        <a:bodyPr/>
        <a:lstStyle/>
        <a:p>
          <a:r>
            <a:rPr lang="en-US"/>
            <a:t>2</a:t>
          </a:r>
        </a:p>
      </dgm:t>
    </dgm:pt>
    <dgm:pt modelId="{BB5ADA6F-F378-4DD1-A0DE-DCF4DDAB6C03}">
      <dgm:prSet/>
      <dgm:spPr/>
      <dgm:t>
        <a:bodyPr/>
        <a:lstStyle/>
        <a:p>
          <a:r>
            <a:rPr lang="en-US" dirty="0"/>
            <a:t>Design and implement a personalized career roadmap by creating SMART goals with a step by step action plan. </a:t>
          </a:r>
        </a:p>
      </dgm:t>
    </dgm:pt>
    <dgm:pt modelId="{F1C7E482-C1AB-48F3-A2D6-0877B1B32BDE}" type="parTrans" cxnId="{813EC0A8-2251-4DB1-A944-8FDC9C85CEF1}">
      <dgm:prSet/>
      <dgm:spPr/>
      <dgm:t>
        <a:bodyPr/>
        <a:lstStyle/>
        <a:p>
          <a:endParaRPr lang="en-US"/>
        </a:p>
      </dgm:t>
    </dgm:pt>
    <dgm:pt modelId="{2AC22960-CBA9-4E17-83A5-403BA06F3C69}" type="sibTrans" cxnId="{813EC0A8-2251-4DB1-A944-8FDC9C85CEF1}">
      <dgm:prSet phldrT="3" phldr="0"/>
      <dgm:spPr>
        <a:solidFill>
          <a:srgbClr val="FFC000"/>
        </a:solidFill>
        <a:ln>
          <a:solidFill>
            <a:schemeClr val="bg1">
              <a:lumMod val="90000"/>
              <a:lumOff val="10000"/>
            </a:schemeClr>
          </a:solidFill>
        </a:ln>
      </dgm:spPr>
      <dgm:t>
        <a:bodyPr/>
        <a:lstStyle/>
        <a:p>
          <a:r>
            <a:rPr lang="en-US"/>
            <a:t>3</a:t>
          </a:r>
          <a:endParaRPr lang="en-US" dirty="0"/>
        </a:p>
      </dgm:t>
    </dgm:pt>
    <dgm:pt modelId="{CC7D3562-D2B2-4671-AED2-DE8CAD4541BF}" type="pres">
      <dgm:prSet presAssocID="{ADF666DC-629C-4F41-8161-529BF00F166E}" presName="Name0" presStyleCnt="0">
        <dgm:presLayoutVars>
          <dgm:animLvl val="lvl"/>
          <dgm:resizeHandles val="exact"/>
        </dgm:presLayoutVars>
      </dgm:prSet>
      <dgm:spPr/>
    </dgm:pt>
    <dgm:pt modelId="{DE72FEBD-3459-47B9-B21D-D04790437C15}" type="pres">
      <dgm:prSet presAssocID="{613980AC-BE96-4FC2-A679-88BBB11E73EB}" presName="compositeNode" presStyleCnt="0">
        <dgm:presLayoutVars>
          <dgm:bulletEnabled val="1"/>
        </dgm:presLayoutVars>
      </dgm:prSet>
      <dgm:spPr/>
    </dgm:pt>
    <dgm:pt modelId="{CE17F86D-F80D-4913-9864-421EC78A1524}" type="pres">
      <dgm:prSet presAssocID="{613980AC-BE96-4FC2-A679-88BBB11E73EB}" presName="bgRect" presStyleLbl="bgAccFollowNode1" presStyleIdx="0" presStyleCnt="3"/>
      <dgm:spPr/>
    </dgm:pt>
    <dgm:pt modelId="{866B5831-37DD-4AD4-83F8-9F4068F06531}" type="pres">
      <dgm:prSet presAssocID="{440CA82A-14F7-4EAB-990D-A73FA2B9A8AD}" presName="sibTransNodeCircle" presStyleLbl="alignNode1" presStyleIdx="0" presStyleCnt="6">
        <dgm:presLayoutVars>
          <dgm:chMax val="0"/>
          <dgm:bulletEnabled/>
        </dgm:presLayoutVars>
      </dgm:prSet>
      <dgm:spPr/>
    </dgm:pt>
    <dgm:pt modelId="{51A3B6B6-5201-4C04-96B5-5F7F5079DB43}" type="pres">
      <dgm:prSet presAssocID="{613980AC-BE96-4FC2-A679-88BBB11E73EB}" presName="bottomLine" presStyleLbl="alignNode1" presStyleIdx="1" presStyleCnt="6">
        <dgm:presLayoutVars/>
      </dgm:prSet>
      <dgm:spPr/>
    </dgm:pt>
    <dgm:pt modelId="{CE5F8C8B-83CC-4C08-BFD1-983F9C0B9BBD}" type="pres">
      <dgm:prSet presAssocID="{613980AC-BE96-4FC2-A679-88BBB11E73EB}" presName="nodeText" presStyleLbl="bgAccFollowNode1" presStyleIdx="0" presStyleCnt="3">
        <dgm:presLayoutVars>
          <dgm:bulletEnabled val="1"/>
        </dgm:presLayoutVars>
      </dgm:prSet>
      <dgm:spPr/>
    </dgm:pt>
    <dgm:pt modelId="{C7F97069-D41F-4775-A61D-CCFADAD36643}" type="pres">
      <dgm:prSet presAssocID="{440CA82A-14F7-4EAB-990D-A73FA2B9A8AD}" presName="sibTrans" presStyleCnt="0"/>
      <dgm:spPr/>
    </dgm:pt>
    <dgm:pt modelId="{385E0439-C441-4C15-949F-3D3891E8FC5E}" type="pres">
      <dgm:prSet presAssocID="{A398F176-9AD2-466F-BA56-3FDB7B544D02}" presName="compositeNode" presStyleCnt="0">
        <dgm:presLayoutVars>
          <dgm:bulletEnabled val="1"/>
        </dgm:presLayoutVars>
      </dgm:prSet>
      <dgm:spPr/>
    </dgm:pt>
    <dgm:pt modelId="{4E59DD2A-CCC6-44AA-9FFA-0E831C883A43}" type="pres">
      <dgm:prSet presAssocID="{A398F176-9AD2-466F-BA56-3FDB7B544D02}" presName="bgRect" presStyleLbl="bgAccFollowNode1" presStyleIdx="1" presStyleCnt="3"/>
      <dgm:spPr/>
    </dgm:pt>
    <dgm:pt modelId="{B065A6D3-B718-4137-9D86-A0B3E084E1B7}" type="pres">
      <dgm:prSet presAssocID="{C49B804A-DCBE-4BFC-98B0-E43BE0161814}" presName="sibTransNodeCircle" presStyleLbl="alignNode1" presStyleIdx="2" presStyleCnt="6">
        <dgm:presLayoutVars>
          <dgm:chMax val="0"/>
          <dgm:bulletEnabled/>
        </dgm:presLayoutVars>
      </dgm:prSet>
      <dgm:spPr/>
    </dgm:pt>
    <dgm:pt modelId="{B2559631-43A6-4D40-866C-70D55A3842BE}" type="pres">
      <dgm:prSet presAssocID="{A398F176-9AD2-466F-BA56-3FDB7B544D02}" presName="bottomLine" presStyleLbl="alignNode1" presStyleIdx="3" presStyleCnt="6">
        <dgm:presLayoutVars/>
      </dgm:prSet>
      <dgm:spPr/>
    </dgm:pt>
    <dgm:pt modelId="{F29AE347-DF9A-4BF7-86E4-431F0B169BED}" type="pres">
      <dgm:prSet presAssocID="{A398F176-9AD2-466F-BA56-3FDB7B544D02}" presName="nodeText" presStyleLbl="bgAccFollowNode1" presStyleIdx="1" presStyleCnt="3">
        <dgm:presLayoutVars>
          <dgm:bulletEnabled val="1"/>
        </dgm:presLayoutVars>
      </dgm:prSet>
      <dgm:spPr/>
    </dgm:pt>
    <dgm:pt modelId="{133BC4DE-C097-42F6-A18C-6A32832E16C3}" type="pres">
      <dgm:prSet presAssocID="{C49B804A-DCBE-4BFC-98B0-E43BE0161814}" presName="sibTrans" presStyleCnt="0"/>
      <dgm:spPr/>
    </dgm:pt>
    <dgm:pt modelId="{CDDBD66A-771E-41FA-BC2C-F370CAD8AF77}" type="pres">
      <dgm:prSet presAssocID="{BB5ADA6F-F378-4DD1-A0DE-DCF4DDAB6C03}" presName="compositeNode" presStyleCnt="0">
        <dgm:presLayoutVars>
          <dgm:bulletEnabled val="1"/>
        </dgm:presLayoutVars>
      </dgm:prSet>
      <dgm:spPr/>
    </dgm:pt>
    <dgm:pt modelId="{7C5C7DEE-913A-4290-B389-9F10373D770D}" type="pres">
      <dgm:prSet presAssocID="{BB5ADA6F-F378-4DD1-A0DE-DCF4DDAB6C03}" presName="bgRect" presStyleLbl="bgAccFollowNode1" presStyleIdx="2" presStyleCnt="3"/>
      <dgm:spPr/>
    </dgm:pt>
    <dgm:pt modelId="{E55872FB-951C-4D6F-84ED-C1241D380344}" type="pres">
      <dgm:prSet presAssocID="{2AC22960-CBA9-4E17-83A5-403BA06F3C69}" presName="sibTransNodeCircle" presStyleLbl="alignNode1" presStyleIdx="4" presStyleCnt="6">
        <dgm:presLayoutVars>
          <dgm:chMax val="0"/>
          <dgm:bulletEnabled/>
        </dgm:presLayoutVars>
      </dgm:prSet>
      <dgm:spPr/>
    </dgm:pt>
    <dgm:pt modelId="{C99B12A2-B8FB-4F7C-8B78-22928E0F6084}" type="pres">
      <dgm:prSet presAssocID="{BB5ADA6F-F378-4DD1-A0DE-DCF4DDAB6C03}" presName="bottomLine" presStyleLbl="alignNode1" presStyleIdx="5" presStyleCnt="6">
        <dgm:presLayoutVars/>
      </dgm:prSet>
      <dgm:spPr/>
    </dgm:pt>
    <dgm:pt modelId="{8C595C57-AC56-44B2-BBFA-4B1ADF3E1147}" type="pres">
      <dgm:prSet presAssocID="{BB5ADA6F-F378-4DD1-A0DE-DCF4DDAB6C03}" presName="nodeText" presStyleLbl="bgAccFollowNode1" presStyleIdx="2" presStyleCnt="3">
        <dgm:presLayoutVars>
          <dgm:bulletEnabled val="1"/>
        </dgm:presLayoutVars>
      </dgm:prSet>
      <dgm:spPr/>
    </dgm:pt>
  </dgm:ptLst>
  <dgm:cxnLst>
    <dgm:cxn modelId="{C2E68309-D1D4-45B6-B5CF-092B666825E7}" type="presOf" srcId="{BB5ADA6F-F378-4DD1-A0DE-DCF4DDAB6C03}" destId="{8C595C57-AC56-44B2-BBFA-4B1ADF3E1147}" srcOrd="1" destOrd="0" presId="urn:microsoft.com/office/officeart/2016/7/layout/BasicLinearProcessNumbered"/>
    <dgm:cxn modelId="{C7F69F11-0A0F-457F-8F5B-925C8D0D153A}" type="presOf" srcId="{A398F176-9AD2-466F-BA56-3FDB7B544D02}" destId="{4E59DD2A-CCC6-44AA-9FFA-0E831C883A43}" srcOrd="0" destOrd="0" presId="urn:microsoft.com/office/officeart/2016/7/layout/BasicLinearProcessNumbered"/>
    <dgm:cxn modelId="{C7369430-2DD6-493E-89D5-BCFFA396F6AA}" srcId="{ADF666DC-629C-4F41-8161-529BF00F166E}" destId="{613980AC-BE96-4FC2-A679-88BBB11E73EB}" srcOrd="0" destOrd="0" parTransId="{784B5A76-3E09-4D15-9300-6203BB9735DA}" sibTransId="{440CA82A-14F7-4EAB-990D-A73FA2B9A8AD}"/>
    <dgm:cxn modelId="{0B762968-37D3-41F2-8B9A-A25F5CD47B01}" srcId="{ADF666DC-629C-4F41-8161-529BF00F166E}" destId="{A398F176-9AD2-466F-BA56-3FDB7B544D02}" srcOrd="1" destOrd="0" parTransId="{7D32D292-410B-4289-946F-043AE51B6665}" sibTransId="{C49B804A-DCBE-4BFC-98B0-E43BE0161814}"/>
    <dgm:cxn modelId="{BB11B34C-CA93-4A6E-84B7-FAEBD144BC93}" type="presOf" srcId="{C49B804A-DCBE-4BFC-98B0-E43BE0161814}" destId="{B065A6D3-B718-4137-9D86-A0B3E084E1B7}" srcOrd="0" destOrd="0" presId="urn:microsoft.com/office/officeart/2016/7/layout/BasicLinearProcessNumbered"/>
    <dgm:cxn modelId="{F2BB8A74-A510-40B5-ADF1-D882BC7264AA}" type="presOf" srcId="{A398F176-9AD2-466F-BA56-3FDB7B544D02}" destId="{F29AE347-DF9A-4BF7-86E4-431F0B169BED}" srcOrd="1" destOrd="0" presId="urn:microsoft.com/office/officeart/2016/7/layout/BasicLinearProcessNumbered"/>
    <dgm:cxn modelId="{0ACF0656-3211-4E47-BC10-A3F225C2BD58}" type="presOf" srcId="{2AC22960-CBA9-4E17-83A5-403BA06F3C69}" destId="{E55872FB-951C-4D6F-84ED-C1241D380344}" srcOrd="0" destOrd="0" presId="urn:microsoft.com/office/officeart/2016/7/layout/BasicLinearProcessNumbered"/>
    <dgm:cxn modelId="{240D9182-0C57-497B-A42F-E57BF54AC209}" type="presOf" srcId="{ADF666DC-629C-4F41-8161-529BF00F166E}" destId="{CC7D3562-D2B2-4671-AED2-DE8CAD4541BF}" srcOrd="0" destOrd="0" presId="urn:microsoft.com/office/officeart/2016/7/layout/BasicLinearProcessNumbered"/>
    <dgm:cxn modelId="{813EC0A8-2251-4DB1-A944-8FDC9C85CEF1}" srcId="{ADF666DC-629C-4F41-8161-529BF00F166E}" destId="{BB5ADA6F-F378-4DD1-A0DE-DCF4DDAB6C03}" srcOrd="2" destOrd="0" parTransId="{F1C7E482-C1AB-48F3-A2D6-0877B1B32BDE}" sibTransId="{2AC22960-CBA9-4E17-83A5-403BA06F3C69}"/>
    <dgm:cxn modelId="{D368B8AC-C733-43D6-A96E-6364F499D604}" type="presOf" srcId="{613980AC-BE96-4FC2-A679-88BBB11E73EB}" destId="{CE17F86D-F80D-4913-9864-421EC78A1524}" srcOrd="0" destOrd="0" presId="urn:microsoft.com/office/officeart/2016/7/layout/BasicLinearProcessNumbered"/>
    <dgm:cxn modelId="{365317D4-7FE5-4818-B174-FE2FAD3BE1E2}" type="presOf" srcId="{BB5ADA6F-F378-4DD1-A0DE-DCF4DDAB6C03}" destId="{7C5C7DEE-913A-4290-B389-9F10373D770D}" srcOrd="0" destOrd="0" presId="urn:microsoft.com/office/officeart/2016/7/layout/BasicLinearProcessNumbered"/>
    <dgm:cxn modelId="{2EA96FE2-32A4-4FCB-A4A5-1EAC43358777}" type="presOf" srcId="{613980AC-BE96-4FC2-A679-88BBB11E73EB}" destId="{CE5F8C8B-83CC-4C08-BFD1-983F9C0B9BBD}" srcOrd="1" destOrd="0" presId="urn:microsoft.com/office/officeart/2016/7/layout/BasicLinearProcessNumbered"/>
    <dgm:cxn modelId="{91DEC1E2-7836-440A-AF9D-4F6A7E48FB25}" type="presOf" srcId="{440CA82A-14F7-4EAB-990D-A73FA2B9A8AD}" destId="{866B5831-37DD-4AD4-83F8-9F4068F06531}" srcOrd="0" destOrd="0" presId="urn:microsoft.com/office/officeart/2016/7/layout/BasicLinearProcessNumbered"/>
    <dgm:cxn modelId="{9D578C65-F033-400E-83A3-277667E93452}" type="presParOf" srcId="{CC7D3562-D2B2-4671-AED2-DE8CAD4541BF}" destId="{DE72FEBD-3459-47B9-B21D-D04790437C15}" srcOrd="0" destOrd="0" presId="urn:microsoft.com/office/officeart/2016/7/layout/BasicLinearProcessNumbered"/>
    <dgm:cxn modelId="{0024495F-9ACE-4D1E-8CBF-8D4D19CD22AC}" type="presParOf" srcId="{DE72FEBD-3459-47B9-B21D-D04790437C15}" destId="{CE17F86D-F80D-4913-9864-421EC78A1524}" srcOrd="0" destOrd="0" presId="urn:microsoft.com/office/officeart/2016/7/layout/BasicLinearProcessNumbered"/>
    <dgm:cxn modelId="{E3B3B303-4DE9-441D-B37B-94EF0F5B8BDD}" type="presParOf" srcId="{DE72FEBD-3459-47B9-B21D-D04790437C15}" destId="{866B5831-37DD-4AD4-83F8-9F4068F06531}" srcOrd="1" destOrd="0" presId="urn:microsoft.com/office/officeart/2016/7/layout/BasicLinearProcessNumbered"/>
    <dgm:cxn modelId="{BB42BAFC-8005-40FF-BEB9-7AFB05A3FCC0}" type="presParOf" srcId="{DE72FEBD-3459-47B9-B21D-D04790437C15}" destId="{51A3B6B6-5201-4C04-96B5-5F7F5079DB43}" srcOrd="2" destOrd="0" presId="urn:microsoft.com/office/officeart/2016/7/layout/BasicLinearProcessNumbered"/>
    <dgm:cxn modelId="{6A892D76-F0A3-47A4-A0DE-04392708B169}" type="presParOf" srcId="{DE72FEBD-3459-47B9-B21D-D04790437C15}" destId="{CE5F8C8B-83CC-4C08-BFD1-983F9C0B9BBD}" srcOrd="3" destOrd="0" presId="urn:microsoft.com/office/officeart/2016/7/layout/BasicLinearProcessNumbered"/>
    <dgm:cxn modelId="{BF5BE7C8-B015-4352-B10F-2B7291548342}" type="presParOf" srcId="{CC7D3562-D2B2-4671-AED2-DE8CAD4541BF}" destId="{C7F97069-D41F-4775-A61D-CCFADAD36643}" srcOrd="1" destOrd="0" presId="urn:microsoft.com/office/officeart/2016/7/layout/BasicLinearProcessNumbered"/>
    <dgm:cxn modelId="{5A32825D-DFC3-430F-BB01-C3D91D6804F7}" type="presParOf" srcId="{CC7D3562-D2B2-4671-AED2-DE8CAD4541BF}" destId="{385E0439-C441-4C15-949F-3D3891E8FC5E}" srcOrd="2" destOrd="0" presId="urn:microsoft.com/office/officeart/2016/7/layout/BasicLinearProcessNumbered"/>
    <dgm:cxn modelId="{33196CF5-4E6C-4E25-8EF5-EDA3BB62A6A2}" type="presParOf" srcId="{385E0439-C441-4C15-949F-3D3891E8FC5E}" destId="{4E59DD2A-CCC6-44AA-9FFA-0E831C883A43}" srcOrd="0" destOrd="0" presId="urn:microsoft.com/office/officeart/2016/7/layout/BasicLinearProcessNumbered"/>
    <dgm:cxn modelId="{0704B8F8-6D80-47DF-93F4-B0F15B2D68DD}" type="presParOf" srcId="{385E0439-C441-4C15-949F-3D3891E8FC5E}" destId="{B065A6D3-B718-4137-9D86-A0B3E084E1B7}" srcOrd="1" destOrd="0" presId="urn:microsoft.com/office/officeart/2016/7/layout/BasicLinearProcessNumbered"/>
    <dgm:cxn modelId="{29B86D25-3BD7-445A-9DCC-CA0D9C8025B8}" type="presParOf" srcId="{385E0439-C441-4C15-949F-3D3891E8FC5E}" destId="{B2559631-43A6-4D40-866C-70D55A3842BE}" srcOrd="2" destOrd="0" presId="urn:microsoft.com/office/officeart/2016/7/layout/BasicLinearProcessNumbered"/>
    <dgm:cxn modelId="{4E7A9051-6E16-4B14-9509-69A1E3CEA4C2}" type="presParOf" srcId="{385E0439-C441-4C15-949F-3D3891E8FC5E}" destId="{F29AE347-DF9A-4BF7-86E4-431F0B169BED}" srcOrd="3" destOrd="0" presId="urn:microsoft.com/office/officeart/2016/7/layout/BasicLinearProcessNumbered"/>
    <dgm:cxn modelId="{F8245907-A7E7-43EA-8CD8-7D6B01B4F2F6}" type="presParOf" srcId="{CC7D3562-D2B2-4671-AED2-DE8CAD4541BF}" destId="{133BC4DE-C097-42F6-A18C-6A32832E16C3}" srcOrd="3" destOrd="0" presId="urn:microsoft.com/office/officeart/2016/7/layout/BasicLinearProcessNumbered"/>
    <dgm:cxn modelId="{AC099A33-FA40-4123-832C-DAAD158B9862}" type="presParOf" srcId="{CC7D3562-D2B2-4671-AED2-DE8CAD4541BF}" destId="{CDDBD66A-771E-41FA-BC2C-F370CAD8AF77}" srcOrd="4" destOrd="0" presId="urn:microsoft.com/office/officeart/2016/7/layout/BasicLinearProcessNumbered"/>
    <dgm:cxn modelId="{475276B5-3FB5-49C0-8D99-5BE5EE6E1F5B}" type="presParOf" srcId="{CDDBD66A-771E-41FA-BC2C-F370CAD8AF77}" destId="{7C5C7DEE-913A-4290-B389-9F10373D770D}" srcOrd="0" destOrd="0" presId="urn:microsoft.com/office/officeart/2016/7/layout/BasicLinearProcessNumbered"/>
    <dgm:cxn modelId="{59A44F33-B698-4A47-9793-0DAA44148216}" type="presParOf" srcId="{CDDBD66A-771E-41FA-BC2C-F370CAD8AF77}" destId="{E55872FB-951C-4D6F-84ED-C1241D380344}" srcOrd="1" destOrd="0" presId="urn:microsoft.com/office/officeart/2016/7/layout/BasicLinearProcessNumbered"/>
    <dgm:cxn modelId="{FD767E87-5F4F-4B4B-B6F8-3AFC7C87E07A}" type="presParOf" srcId="{CDDBD66A-771E-41FA-BC2C-F370CAD8AF77}" destId="{C99B12A2-B8FB-4F7C-8B78-22928E0F6084}" srcOrd="2" destOrd="0" presId="urn:microsoft.com/office/officeart/2016/7/layout/BasicLinearProcessNumbered"/>
    <dgm:cxn modelId="{9AA12733-5D76-42C0-B445-F2D626B65FBF}" type="presParOf" srcId="{CDDBD66A-771E-41FA-BC2C-F370CAD8AF77}" destId="{8C595C57-AC56-44B2-BBFA-4B1ADF3E1147}"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56E0B9-5C89-4815-A588-AA8C3C67A04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A0E00BB-DA09-4BD0-A27E-2CC6DF4B4CC9}">
      <dgm:prSet phldrT="[Text]"/>
      <dgm:spPr>
        <a:solidFill>
          <a:srgbClr val="FFC000"/>
        </a:solidFill>
      </dgm:spPr>
      <dgm:t>
        <a:bodyPr/>
        <a:lstStyle/>
        <a:p>
          <a:r>
            <a:rPr lang="en-US" dirty="0"/>
            <a:t>MBOs/ KPIs</a:t>
          </a:r>
        </a:p>
      </dgm:t>
    </dgm:pt>
    <dgm:pt modelId="{BE0381A4-D2B3-4E39-80A2-5384EF98ACD4}" type="parTrans" cxnId="{9B1EF552-D88E-4428-8C83-7B912B700460}">
      <dgm:prSet/>
      <dgm:spPr/>
      <dgm:t>
        <a:bodyPr/>
        <a:lstStyle/>
        <a:p>
          <a:endParaRPr lang="en-US"/>
        </a:p>
      </dgm:t>
    </dgm:pt>
    <dgm:pt modelId="{B25741B0-15D6-4DA3-9D22-BFA0060DBB77}" type="sibTrans" cxnId="{9B1EF552-D88E-4428-8C83-7B912B700460}">
      <dgm:prSet/>
      <dgm:spPr/>
      <dgm:t>
        <a:bodyPr/>
        <a:lstStyle/>
        <a:p>
          <a:endParaRPr lang="en-US"/>
        </a:p>
      </dgm:t>
    </dgm:pt>
    <dgm:pt modelId="{170EC6C8-6F1A-4876-B9B5-9B04B2660504}">
      <dgm:prSet phldrT="[Text]"/>
      <dgm:spPr>
        <a:solidFill>
          <a:srgbClr val="FFC000"/>
        </a:solidFill>
      </dgm:spPr>
      <dgm:t>
        <a:bodyPr/>
        <a:lstStyle/>
        <a:p>
          <a:r>
            <a:rPr lang="en-US" dirty="0"/>
            <a:t>Continuous learning</a:t>
          </a:r>
        </a:p>
      </dgm:t>
    </dgm:pt>
    <dgm:pt modelId="{6B6CBA5A-2B34-41AA-894C-280851674A6D}" type="parTrans" cxnId="{4CD7F22C-36DE-43C5-895B-EC0473531575}">
      <dgm:prSet/>
      <dgm:spPr/>
      <dgm:t>
        <a:bodyPr/>
        <a:lstStyle/>
        <a:p>
          <a:endParaRPr lang="en-US"/>
        </a:p>
      </dgm:t>
    </dgm:pt>
    <dgm:pt modelId="{3F072509-C0C7-405D-9792-6CB7F4102EF0}" type="sibTrans" cxnId="{4CD7F22C-36DE-43C5-895B-EC0473531575}">
      <dgm:prSet/>
      <dgm:spPr/>
      <dgm:t>
        <a:bodyPr/>
        <a:lstStyle/>
        <a:p>
          <a:endParaRPr lang="en-US"/>
        </a:p>
      </dgm:t>
    </dgm:pt>
    <dgm:pt modelId="{41CB0ABD-560D-4A8A-839D-FFF96B72396B}">
      <dgm:prSet phldrT="[Text]"/>
      <dgm:spPr>
        <a:solidFill>
          <a:srgbClr val="FFC000"/>
        </a:solidFill>
      </dgm:spPr>
      <dgm:t>
        <a:bodyPr/>
        <a:lstStyle/>
        <a:p>
          <a:r>
            <a:rPr lang="en-US" dirty="0"/>
            <a:t>Mentorship</a:t>
          </a:r>
        </a:p>
      </dgm:t>
    </dgm:pt>
    <dgm:pt modelId="{36332164-8175-456C-A528-5AA6AF9D505E}" type="parTrans" cxnId="{9972E54A-98D0-4ED6-AC53-C07BF28591A5}">
      <dgm:prSet/>
      <dgm:spPr/>
      <dgm:t>
        <a:bodyPr/>
        <a:lstStyle/>
        <a:p>
          <a:endParaRPr lang="en-US"/>
        </a:p>
      </dgm:t>
    </dgm:pt>
    <dgm:pt modelId="{48790191-4BA5-44D6-BE5D-5ABDA0AC6F64}" type="sibTrans" cxnId="{9972E54A-98D0-4ED6-AC53-C07BF28591A5}">
      <dgm:prSet/>
      <dgm:spPr/>
      <dgm:t>
        <a:bodyPr/>
        <a:lstStyle/>
        <a:p>
          <a:endParaRPr lang="en-US"/>
        </a:p>
      </dgm:t>
    </dgm:pt>
    <dgm:pt modelId="{5CEF9095-C0C8-4895-B6B2-E7125DBEC31A}">
      <dgm:prSet phldrT="[Text]"/>
      <dgm:spPr>
        <a:solidFill>
          <a:srgbClr val="FFC000"/>
        </a:solidFill>
      </dgm:spPr>
      <dgm:t>
        <a:bodyPr/>
        <a:lstStyle/>
        <a:p>
          <a:r>
            <a:rPr lang="en-US"/>
            <a:t>Personal brand</a:t>
          </a:r>
          <a:endParaRPr lang="en-US" dirty="0"/>
        </a:p>
      </dgm:t>
    </dgm:pt>
    <dgm:pt modelId="{0E1349CC-8523-43C0-865C-6B3681CD5F1F}" type="parTrans" cxnId="{9BE27382-C8DD-47D9-B542-9090CCFD2FB7}">
      <dgm:prSet/>
      <dgm:spPr/>
      <dgm:t>
        <a:bodyPr/>
        <a:lstStyle/>
        <a:p>
          <a:endParaRPr lang="en-US"/>
        </a:p>
      </dgm:t>
    </dgm:pt>
    <dgm:pt modelId="{2E9E91D9-6328-4B52-952E-99C6E8F48F72}" type="sibTrans" cxnId="{9BE27382-C8DD-47D9-B542-9090CCFD2FB7}">
      <dgm:prSet/>
      <dgm:spPr/>
      <dgm:t>
        <a:bodyPr/>
        <a:lstStyle/>
        <a:p>
          <a:endParaRPr lang="en-US"/>
        </a:p>
      </dgm:t>
    </dgm:pt>
    <dgm:pt modelId="{E15498E8-BFAA-451F-A549-52E422F9052A}">
      <dgm:prSet phldrT="[Text]"/>
      <dgm:spPr>
        <a:solidFill>
          <a:srgbClr val="FFC000"/>
        </a:solidFill>
      </dgm:spPr>
      <dgm:t>
        <a:bodyPr/>
        <a:lstStyle/>
        <a:p>
          <a:r>
            <a:rPr lang="en-US" dirty="0"/>
            <a:t>Networking/ volunteer</a:t>
          </a:r>
        </a:p>
      </dgm:t>
    </dgm:pt>
    <dgm:pt modelId="{1CDB35BE-7ABB-4ECF-A280-6852C516B905}" type="parTrans" cxnId="{B1F00D4D-B6CB-4DFE-99EE-CB6287553F26}">
      <dgm:prSet/>
      <dgm:spPr/>
      <dgm:t>
        <a:bodyPr/>
        <a:lstStyle/>
        <a:p>
          <a:endParaRPr lang="en-US"/>
        </a:p>
      </dgm:t>
    </dgm:pt>
    <dgm:pt modelId="{11BDE114-1A35-4EE0-8E07-EDC78CFB6DB3}" type="sibTrans" cxnId="{B1F00D4D-B6CB-4DFE-99EE-CB6287553F26}">
      <dgm:prSet/>
      <dgm:spPr/>
      <dgm:t>
        <a:bodyPr/>
        <a:lstStyle/>
        <a:p>
          <a:endParaRPr lang="en-US"/>
        </a:p>
      </dgm:t>
    </dgm:pt>
    <dgm:pt modelId="{39BB4AFE-0C8D-4FE1-A26B-43F6ECB916C8}">
      <dgm:prSet phldrT="[Text]"/>
      <dgm:spPr>
        <a:solidFill>
          <a:srgbClr val="FFC000"/>
        </a:solidFill>
      </dgm:spPr>
      <dgm:t>
        <a:bodyPr/>
        <a:lstStyle/>
        <a:p>
          <a:r>
            <a:rPr lang="en-US" dirty="0"/>
            <a:t>Balance</a:t>
          </a:r>
        </a:p>
      </dgm:t>
    </dgm:pt>
    <dgm:pt modelId="{D7331CD8-A5E2-45E2-AA31-774C8C251B78}" type="parTrans" cxnId="{FF3806D7-7655-42D5-8B09-D9E5D48DFB70}">
      <dgm:prSet/>
      <dgm:spPr/>
      <dgm:t>
        <a:bodyPr/>
        <a:lstStyle/>
        <a:p>
          <a:endParaRPr lang="en-US"/>
        </a:p>
      </dgm:t>
    </dgm:pt>
    <dgm:pt modelId="{72E7251A-A4AF-4CE0-A008-959793F76B6B}" type="sibTrans" cxnId="{FF3806D7-7655-42D5-8B09-D9E5D48DFB70}">
      <dgm:prSet/>
      <dgm:spPr/>
      <dgm:t>
        <a:bodyPr/>
        <a:lstStyle/>
        <a:p>
          <a:endParaRPr lang="en-US"/>
        </a:p>
      </dgm:t>
    </dgm:pt>
    <dgm:pt modelId="{4A66C5AD-0B02-4E25-B9C0-FB63904F0AE4}" type="pres">
      <dgm:prSet presAssocID="{F356E0B9-5C89-4815-A588-AA8C3C67A04B}" presName="diagram" presStyleCnt="0">
        <dgm:presLayoutVars>
          <dgm:dir/>
          <dgm:resizeHandles val="exact"/>
        </dgm:presLayoutVars>
      </dgm:prSet>
      <dgm:spPr/>
    </dgm:pt>
    <dgm:pt modelId="{9FB8AF6A-9CD4-40FE-B5DB-BD17C0C12C7A}" type="pres">
      <dgm:prSet presAssocID="{8A0E00BB-DA09-4BD0-A27E-2CC6DF4B4CC9}" presName="node" presStyleLbl="node1" presStyleIdx="0" presStyleCnt="6">
        <dgm:presLayoutVars>
          <dgm:bulletEnabled val="1"/>
        </dgm:presLayoutVars>
      </dgm:prSet>
      <dgm:spPr/>
    </dgm:pt>
    <dgm:pt modelId="{8201BB5A-576E-4807-A973-76C35E5F5FF7}" type="pres">
      <dgm:prSet presAssocID="{B25741B0-15D6-4DA3-9D22-BFA0060DBB77}" presName="sibTrans" presStyleCnt="0"/>
      <dgm:spPr/>
    </dgm:pt>
    <dgm:pt modelId="{1B3049B3-AC47-4374-A756-B1F88A8948F0}" type="pres">
      <dgm:prSet presAssocID="{170EC6C8-6F1A-4876-B9B5-9B04B2660504}" presName="node" presStyleLbl="node1" presStyleIdx="1" presStyleCnt="6">
        <dgm:presLayoutVars>
          <dgm:bulletEnabled val="1"/>
        </dgm:presLayoutVars>
      </dgm:prSet>
      <dgm:spPr/>
    </dgm:pt>
    <dgm:pt modelId="{3119F590-B4DD-4A97-B534-BBC760731DE1}" type="pres">
      <dgm:prSet presAssocID="{3F072509-C0C7-405D-9792-6CB7F4102EF0}" presName="sibTrans" presStyleCnt="0"/>
      <dgm:spPr/>
    </dgm:pt>
    <dgm:pt modelId="{37F2E870-0413-4500-AC17-EB60B1FF12CC}" type="pres">
      <dgm:prSet presAssocID="{41CB0ABD-560D-4A8A-839D-FFF96B72396B}" presName="node" presStyleLbl="node1" presStyleIdx="2" presStyleCnt="6" custLinFactNeighborX="-1177">
        <dgm:presLayoutVars>
          <dgm:bulletEnabled val="1"/>
        </dgm:presLayoutVars>
      </dgm:prSet>
      <dgm:spPr/>
    </dgm:pt>
    <dgm:pt modelId="{EACEAE6F-C367-4DF2-9274-D66FEEF0734E}" type="pres">
      <dgm:prSet presAssocID="{48790191-4BA5-44D6-BE5D-5ABDA0AC6F64}" presName="sibTrans" presStyleCnt="0"/>
      <dgm:spPr/>
    </dgm:pt>
    <dgm:pt modelId="{379CF5FB-D5DC-4784-ADC7-850593BAA3EC}" type="pres">
      <dgm:prSet presAssocID="{5CEF9095-C0C8-4895-B6B2-E7125DBEC31A}" presName="node" presStyleLbl="node1" presStyleIdx="3" presStyleCnt="6">
        <dgm:presLayoutVars>
          <dgm:bulletEnabled val="1"/>
        </dgm:presLayoutVars>
      </dgm:prSet>
      <dgm:spPr/>
    </dgm:pt>
    <dgm:pt modelId="{A26CD545-BCA9-4960-AE61-D496AB53F8D0}" type="pres">
      <dgm:prSet presAssocID="{2E9E91D9-6328-4B52-952E-99C6E8F48F72}" presName="sibTrans" presStyleCnt="0"/>
      <dgm:spPr/>
    </dgm:pt>
    <dgm:pt modelId="{0D57AEF1-04DB-488B-9A8A-FAB034BDD460}" type="pres">
      <dgm:prSet presAssocID="{E15498E8-BFAA-451F-A549-52E422F9052A}" presName="node" presStyleLbl="node1" presStyleIdx="4" presStyleCnt="6">
        <dgm:presLayoutVars>
          <dgm:bulletEnabled val="1"/>
        </dgm:presLayoutVars>
      </dgm:prSet>
      <dgm:spPr/>
    </dgm:pt>
    <dgm:pt modelId="{16789B77-C5AF-4230-A2CB-9657A7811C19}" type="pres">
      <dgm:prSet presAssocID="{11BDE114-1A35-4EE0-8E07-EDC78CFB6DB3}" presName="sibTrans" presStyleCnt="0"/>
      <dgm:spPr/>
    </dgm:pt>
    <dgm:pt modelId="{6F32D4D1-9F93-4AEC-BFC7-359256707B6C}" type="pres">
      <dgm:prSet presAssocID="{39BB4AFE-0C8D-4FE1-A26B-43F6ECB916C8}" presName="node" presStyleLbl="node1" presStyleIdx="5" presStyleCnt="6">
        <dgm:presLayoutVars>
          <dgm:bulletEnabled val="1"/>
        </dgm:presLayoutVars>
      </dgm:prSet>
      <dgm:spPr/>
    </dgm:pt>
  </dgm:ptLst>
  <dgm:cxnLst>
    <dgm:cxn modelId="{4CD7F22C-36DE-43C5-895B-EC0473531575}" srcId="{F356E0B9-5C89-4815-A588-AA8C3C67A04B}" destId="{170EC6C8-6F1A-4876-B9B5-9B04B2660504}" srcOrd="1" destOrd="0" parTransId="{6B6CBA5A-2B34-41AA-894C-280851674A6D}" sibTransId="{3F072509-C0C7-405D-9792-6CB7F4102EF0}"/>
    <dgm:cxn modelId="{EBC2923B-B3AD-41A9-8FDF-0DD0677448A5}" type="presOf" srcId="{39BB4AFE-0C8D-4FE1-A26B-43F6ECB916C8}" destId="{6F32D4D1-9F93-4AEC-BFC7-359256707B6C}" srcOrd="0" destOrd="0" presId="urn:microsoft.com/office/officeart/2005/8/layout/default"/>
    <dgm:cxn modelId="{9972E54A-98D0-4ED6-AC53-C07BF28591A5}" srcId="{F356E0B9-5C89-4815-A588-AA8C3C67A04B}" destId="{41CB0ABD-560D-4A8A-839D-FFF96B72396B}" srcOrd="2" destOrd="0" parTransId="{36332164-8175-456C-A528-5AA6AF9D505E}" sibTransId="{48790191-4BA5-44D6-BE5D-5ABDA0AC6F64}"/>
    <dgm:cxn modelId="{B1F00D4D-B6CB-4DFE-99EE-CB6287553F26}" srcId="{F356E0B9-5C89-4815-A588-AA8C3C67A04B}" destId="{E15498E8-BFAA-451F-A549-52E422F9052A}" srcOrd="4" destOrd="0" parTransId="{1CDB35BE-7ABB-4ECF-A280-6852C516B905}" sibTransId="{11BDE114-1A35-4EE0-8E07-EDC78CFB6DB3}"/>
    <dgm:cxn modelId="{9B1EF552-D88E-4428-8C83-7B912B700460}" srcId="{F356E0B9-5C89-4815-A588-AA8C3C67A04B}" destId="{8A0E00BB-DA09-4BD0-A27E-2CC6DF4B4CC9}" srcOrd="0" destOrd="0" parTransId="{BE0381A4-D2B3-4E39-80A2-5384EF98ACD4}" sibTransId="{B25741B0-15D6-4DA3-9D22-BFA0060DBB77}"/>
    <dgm:cxn modelId="{A33C3453-9122-4B25-B435-4F9F73280C40}" type="presOf" srcId="{41CB0ABD-560D-4A8A-839D-FFF96B72396B}" destId="{37F2E870-0413-4500-AC17-EB60B1FF12CC}" srcOrd="0" destOrd="0" presId="urn:microsoft.com/office/officeart/2005/8/layout/default"/>
    <dgm:cxn modelId="{8E861581-FADC-45E9-9075-61EB2F521093}" type="presOf" srcId="{170EC6C8-6F1A-4876-B9B5-9B04B2660504}" destId="{1B3049B3-AC47-4374-A756-B1F88A8948F0}" srcOrd="0" destOrd="0" presId="urn:microsoft.com/office/officeart/2005/8/layout/default"/>
    <dgm:cxn modelId="{9BE27382-C8DD-47D9-B542-9090CCFD2FB7}" srcId="{F356E0B9-5C89-4815-A588-AA8C3C67A04B}" destId="{5CEF9095-C0C8-4895-B6B2-E7125DBEC31A}" srcOrd="3" destOrd="0" parTransId="{0E1349CC-8523-43C0-865C-6B3681CD5F1F}" sibTransId="{2E9E91D9-6328-4B52-952E-99C6E8F48F72}"/>
    <dgm:cxn modelId="{BECA1A89-9D71-43EF-88DF-3D16180E7F12}" type="presOf" srcId="{F356E0B9-5C89-4815-A588-AA8C3C67A04B}" destId="{4A66C5AD-0B02-4E25-B9C0-FB63904F0AE4}" srcOrd="0" destOrd="0" presId="urn:microsoft.com/office/officeart/2005/8/layout/default"/>
    <dgm:cxn modelId="{F6180A90-F8A5-4FA4-B891-E676DB16235A}" type="presOf" srcId="{5CEF9095-C0C8-4895-B6B2-E7125DBEC31A}" destId="{379CF5FB-D5DC-4784-ADC7-850593BAA3EC}" srcOrd="0" destOrd="0" presId="urn:microsoft.com/office/officeart/2005/8/layout/default"/>
    <dgm:cxn modelId="{072BA693-567E-4A66-9CD3-ACE66674D4D4}" type="presOf" srcId="{E15498E8-BFAA-451F-A549-52E422F9052A}" destId="{0D57AEF1-04DB-488B-9A8A-FAB034BDD460}" srcOrd="0" destOrd="0" presId="urn:microsoft.com/office/officeart/2005/8/layout/default"/>
    <dgm:cxn modelId="{FF3806D7-7655-42D5-8B09-D9E5D48DFB70}" srcId="{F356E0B9-5C89-4815-A588-AA8C3C67A04B}" destId="{39BB4AFE-0C8D-4FE1-A26B-43F6ECB916C8}" srcOrd="5" destOrd="0" parTransId="{D7331CD8-A5E2-45E2-AA31-774C8C251B78}" sibTransId="{72E7251A-A4AF-4CE0-A008-959793F76B6B}"/>
    <dgm:cxn modelId="{49A6C2F1-6436-4081-9EC6-016378772EC5}" type="presOf" srcId="{8A0E00BB-DA09-4BD0-A27E-2CC6DF4B4CC9}" destId="{9FB8AF6A-9CD4-40FE-B5DB-BD17C0C12C7A}" srcOrd="0" destOrd="0" presId="urn:microsoft.com/office/officeart/2005/8/layout/default"/>
    <dgm:cxn modelId="{BCA771FD-0CE2-4BC3-B9F4-58A15041A6FD}" type="presParOf" srcId="{4A66C5AD-0B02-4E25-B9C0-FB63904F0AE4}" destId="{9FB8AF6A-9CD4-40FE-B5DB-BD17C0C12C7A}" srcOrd="0" destOrd="0" presId="urn:microsoft.com/office/officeart/2005/8/layout/default"/>
    <dgm:cxn modelId="{0C7E94F2-9CD3-4637-9424-69F08644D7B5}" type="presParOf" srcId="{4A66C5AD-0B02-4E25-B9C0-FB63904F0AE4}" destId="{8201BB5A-576E-4807-A973-76C35E5F5FF7}" srcOrd="1" destOrd="0" presId="urn:microsoft.com/office/officeart/2005/8/layout/default"/>
    <dgm:cxn modelId="{0BA1E68F-11A1-42AB-8087-19CB4543983A}" type="presParOf" srcId="{4A66C5AD-0B02-4E25-B9C0-FB63904F0AE4}" destId="{1B3049B3-AC47-4374-A756-B1F88A8948F0}" srcOrd="2" destOrd="0" presId="urn:microsoft.com/office/officeart/2005/8/layout/default"/>
    <dgm:cxn modelId="{B691B8BA-4D25-4467-9E87-BC88F43187C2}" type="presParOf" srcId="{4A66C5AD-0B02-4E25-B9C0-FB63904F0AE4}" destId="{3119F590-B4DD-4A97-B534-BBC760731DE1}" srcOrd="3" destOrd="0" presId="urn:microsoft.com/office/officeart/2005/8/layout/default"/>
    <dgm:cxn modelId="{CDE1C515-C5D3-49F6-A6C1-C4B92D24315B}" type="presParOf" srcId="{4A66C5AD-0B02-4E25-B9C0-FB63904F0AE4}" destId="{37F2E870-0413-4500-AC17-EB60B1FF12CC}" srcOrd="4" destOrd="0" presId="urn:microsoft.com/office/officeart/2005/8/layout/default"/>
    <dgm:cxn modelId="{ADE85EA1-C4AD-48B2-BD9D-00E9C3C49FCA}" type="presParOf" srcId="{4A66C5AD-0B02-4E25-B9C0-FB63904F0AE4}" destId="{EACEAE6F-C367-4DF2-9274-D66FEEF0734E}" srcOrd="5" destOrd="0" presId="urn:microsoft.com/office/officeart/2005/8/layout/default"/>
    <dgm:cxn modelId="{B90AB112-2528-4F97-9007-A9793229D16B}" type="presParOf" srcId="{4A66C5AD-0B02-4E25-B9C0-FB63904F0AE4}" destId="{379CF5FB-D5DC-4784-ADC7-850593BAA3EC}" srcOrd="6" destOrd="0" presId="urn:microsoft.com/office/officeart/2005/8/layout/default"/>
    <dgm:cxn modelId="{EBBF2960-66DC-48D9-83DC-FB961F06C2F3}" type="presParOf" srcId="{4A66C5AD-0B02-4E25-B9C0-FB63904F0AE4}" destId="{A26CD545-BCA9-4960-AE61-D496AB53F8D0}" srcOrd="7" destOrd="0" presId="urn:microsoft.com/office/officeart/2005/8/layout/default"/>
    <dgm:cxn modelId="{DC04E2EB-D06B-44C6-8F34-BCED53680A21}" type="presParOf" srcId="{4A66C5AD-0B02-4E25-B9C0-FB63904F0AE4}" destId="{0D57AEF1-04DB-488B-9A8A-FAB034BDD460}" srcOrd="8" destOrd="0" presId="urn:microsoft.com/office/officeart/2005/8/layout/default"/>
    <dgm:cxn modelId="{7C5476F0-74CD-4C1D-A065-EA07C48D15E6}" type="presParOf" srcId="{4A66C5AD-0B02-4E25-B9C0-FB63904F0AE4}" destId="{16789B77-C5AF-4230-A2CB-9657A7811C19}" srcOrd="9" destOrd="0" presId="urn:microsoft.com/office/officeart/2005/8/layout/default"/>
    <dgm:cxn modelId="{FA75AA25-6321-47E2-878A-C760292EF743}" type="presParOf" srcId="{4A66C5AD-0B02-4E25-B9C0-FB63904F0AE4}" destId="{6F32D4D1-9F93-4AEC-BFC7-359256707B6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7F86D-F80D-4913-9864-421EC78A1524}">
      <dsp:nvSpPr>
        <dsp:cNvPr id="0" name=""/>
        <dsp:cNvSpPr/>
      </dsp:nvSpPr>
      <dsp:spPr>
        <a:xfrm>
          <a:off x="0" y="0"/>
          <a:ext cx="3286125" cy="387794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t>Identify career growth opportunities by setting clear goals, continuously developing skills, building a strong personal brand, and leveraging networks.</a:t>
          </a:r>
        </a:p>
      </dsp:txBody>
      <dsp:txXfrm>
        <a:off x="0" y="1473619"/>
        <a:ext cx="3286125" cy="2326767"/>
      </dsp:txXfrm>
    </dsp:sp>
    <dsp:sp modelId="{866B5831-37DD-4AD4-83F8-9F4068F06531}">
      <dsp:nvSpPr>
        <dsp:cNvPr id="0" name=""/>
        <dsp:cNvSpPr/>
      </dsp:nvSpPr>
      <dsp:spPr>
        <a:xfrm>
          <a:off x="1061370" y="387794"/>
          <a:ext cx="1163383" cy="1163383"/>
        </a:xfrm>
        <a:prstGeom prst="ellipse">
          <a:avLst/>
        </a:prstGeom>
        <a:solidFill>
          <a:srgbClr val="FFC000"/>
        </a:solidFill>
        <a:ln w="12700" cap="flat" cmpd="sng" algn="ctr">
          <a:solidFill>
            <a:schemeClr val="bg1">
              <a:lumMod val="90000"/>
              <a:lumOff val="1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0702" tIns="12700" rIns="9070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231743" y="558167"/>
        <a:ext cx="822637" cy="822637"/>
      </dsp:txXfrm>
    </dsp:sp>
    <dsp:sp modelId="{51A3B6B6-5201-4C04-96B5-5F7F5079DB43}">
      <dsp:nvSpPr>
        <dsp:cNvPr id="0" name=""/>
        <dsp:cNvSpPr/>
      </dsp:nvSpPr>
      <dsp:spPr>
        <a:xfrm>
          <a:off x="0" y="3877873"/>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59DD2A-CCC6-44AA-9FFA-0E831C883A43}">
      <dsp:nvSpPr>
        <dsp:cNvPr id="0" name=""/>
        <dsp:cNvSpPr/>
      </dsp:nvSpPr>
      <dsp:spPr>
        <a:xfrm>
          <a:off x="3614737" y="0"/>
          <a:ext cx="3286125" cy="387794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t>Foster a growth mindset and learn to overcome career challenges, setbacks, and navigate career transitions with confidence. </a:t>
          </a:r>
        </a:p>
      </dsp:txBody>
      <dsp:txXfrm>
        <a:off x="3614737" y="1473619"/>
        <a:ext cx="3286125" cy="2326767"/>
      </dsp:txXfrm>
    </dsp:sp>
    <dsp:sp modelId="{B065A6D3-B718-4137-9D86-A0B3E084E1B7}">
      <dsp:nvSpPr>
        <dsp:cNvPr id="0" name=""/>
        <dsp:cNvSpPr/>
      </dsp:nvSpPr>
      <dsp:spPr>
        <a:xfrm>
          <a:off x="4676108" y="387794"/>
          <a:ext cx="1163383" cy="1163383"/>
        </a:xfrm>
        <a:prstGeom prst="ellipse">
          <a:avLst/>
        </a:prstGeom>
        <a:solidFill>
          <a:srgbClr val="FFC000"/>
        </a:solidFill>
        <a:ln w="12700" cap="flat" cmpd="sng" algn="ctr">
          <a:solidFill>
            <a:schemeClr val="bg1">
              <a:lumMod val="90000"/>
              <a:lumOff val="1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0702" tIns="12700" rIns="9070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46481" y="558167"/>
        <a:ext cx="822637" cy="822637"/>
      </dsp:txXfrm>
    </dsp:sp>
    <dsp:sp modelId="{B2559631-43A6-4D40-866C-70D55A3842BE}">
      <dsp:nvSpPr>
        <dsp:cNvPr id="0" name=""/>
        <dsp:cNvSpPr/>
      </dsp:nvSpPr>
      <dsp:spPr>
        <a:xfrm>
          <a:off x="3614737" y="3877873"/>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C5C7DEE-913A-4290-B389-9F10373D770D}">
      <dsp:nvSpPr>
        <dsp:cNvPr id="0" name=""/>
        <dsp:cNvSpPr/>
      </dsp:nvSpPr>
      <dsp:spPr>
        <a:xfrm>
          <a:off x="7229475" y="0"/>
          <a:ext cx="3286125" cy="387794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t>Design and implement a personalized career roadmap by creating SMART goals with a step by step action plan. </a:t>
          </a:r>
        </a:p>
      </dsp:txBody>
      <dsp:txXfrm>
        <a:off x="7229475" y="1473619"/>
        <a:ext cx="3286125" cy="2326767"/>
      </dsp:txXfrm>
    </dsp:sp>
    <dsp:sp modelId="{E55872FB-951C-4D6F-84ED-C1241D380344}">
      <dsp:nvSpPr>
        <dsp:cNvPr id="0" name=""/>
        <dsp:cNvSpPr/>
      </dsp:nvSpPr>
      <dsp:spPr>
        <a:xfrm>
          <a:off x="8290845" y="387794"/>
          <a:ext cx="1163383" cy="1163383"/>
        </a:xfrm>
        <a:prstGeom prst="ellipse">
          <a:avLst/>
        </a:prstGeom>
        <a:solidFill>
          <a:srgbClr val="FFC000"/>
        </a:solidFill>
        <a:ln w="12700" cap="flat" cmpd="sng" algn="ctr">
          <a:solidFill>
            <a:schemeClr val="bg1">
              <a:lumMod val="90000"/>
              <a:lumOff val="1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0702" tIns="12700" rIns="9070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8461218" y="558167"/>
        <a:ext cx="822637" cy="822637"/>
      </dsp:txXfrm>
    </dsp:sp>
    <dsp:sp modelId="{C99B12A2-B8FB-4F7C-8B78-22928E0F6084}">
      <dsp:nvSpPr>
        <dsp:cNvPr id="0" name=""/>
        <dsp:cNvSpPr/>
      </dsp:nvSpPr>
      <dsp:spPr>
        <a:xfrm>
          <a:off x="7229475" y="3877873"/>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8AF6A-9CD4-40FE-B5DB-BD17C0C12C7A}">
      <dsp:nvSpPr>
        <dsp:cNvPr id="0" name=""/>
        <dsp:cNvSpPr/>
      </dsp:nvSpPr>
      <dsp:spPr>
        <a:xfrm>
          <a:off x="0" y="841024"/>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MBOs/ KPIs</a:t>
          </a:r>
        </a:p>
      </dsp:txBody>
      <dsp:txXfrm>
        <a:off x="0" y="841024"/>
        <a:ext cx="2427918" cy="1456751"/>
      </dsp:txXfrm>
    </dsp:sp>
    <dsp:sp modelId="{1B3049B3-AC47-4374-A756-B1F88A8948F0}">
      <dsp:nvSpPr>
        <dsp:cNvPr id="0" name=""/>
        <dsp:cNvSpPr/>
      </dsp:nvSpPr>
      <dsp:spPr>
        <a:xfrm>
          <a:off x="2670710" y="841024"/>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Continuous learning</a:t>
          </a:r>
        </a:p>
      </dsp:txBody>
      <dsp:txXfrm>
        <a:off x="2670710" y="841024"/>
        <a:ext cx="2427918" cy="1456751"/>
      </dsp:txXfrm>
    </dsp:sp>
    <dsp:sp modelId="{37F2E870-0413-4500-AC17-EB60B1FF12CC}">
      <dsp:nvSpPr>
        <dsp:cNvPr id="0" name=""/>
        <dsp:cNvSpPr/>
      </dsp:nvSpPr>
      <dsp:spPr>
        <a:xfrm>
          <a:off x="5312844" y="841024"/>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Mentorship</a:t>
          </a:r>
        </a:p>
      </dsp:txBody>
      <dsp:txXfrm>
        <a:off x="5312844" y="841024"/>
        <a:ext cx="2427918" cy="1456751"/>
      </dsp:txXfrm>
    </dsp:sp>
    <dsp:sp modelId="{379CF5FB-D5DC-4784-ADC7-850593BAA3EC}">
      <dsp:nvSpPr>
        <dsp:cNvPr id="0" name=""/>
        <dsp:cNvSpPr/>
      </dsp:nvSpPr>
      <dsp:spPr>
        <a:xfrm>
          <a:off x="0" y="2540567"/>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Personal brand</a:t>
          </a:r>
          <a:endParaRPr lang="en-US" sz="3200" kern="1200" dirty="0"/>
        </a:p>
      </dsp:txBody>
      <dsp:txXfrm>
        <a:off x="0" y="2540567"/>
        <a:ext cx="2427918" cy="1456751"/>
      </dsp:txXfrm>
    </dsp:sp>
    <dsp:sp modelId="{0D57AEF1-04DB-488B-9A8A-FAB034BDD460}">
      <dsp:nvSpPr>
        <dsp:cNvPr id="0" name=""/>
        <dsp:cNvSpPr/>
      </dsp:nvSpPr>
      <dsp:spPr>
        <a:xfrm>
          <a:off x="2670710" y="2540567"/>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Networking/ volunteer</a:t>
          </a:r>
        </a:p>
      </dsp:txBody>
      <dsp:txXfrm>
        <a:off x="2670710" y="2540567"/>
        <a:ext cx="2427918" cy="1456751"/>
      </dsp:txXfrm>
    </dsp:sp>
    <dsp:sp modelId="{6F32D4D1-9F93-4AEC-BFC7-359256707B6C}">
      <dsp:nvSpPr>
        <dsp:cNvPr id="0" name=""/>
        <dsp:cNvSpPr/>
      </dsp:nvSpPr>
      <dsp:spPr>
        <a:xfrm>
          <a:off x="5341421" y="2540567"/>
          <a:ext cx="2427918" cy="1456751"/>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Balance</a:t>
          </a:r>
        </a:p>
      </dsp:txBody>
      <dsp:txXfrm>
        <a:off x="5341421" y="2540567"/>
        <a:ext cx="2427918" cy="1456751"/>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27754-7982-FB40-8AF5-0CF6C2E3025B}" type="datetimeFigureOut">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FE9A9-1DB0-B64D-883C-974DBCF9C202}" type="slidenum">
              <a:t>‹#›</a:t>
            </a:fld>
            <a:endParaRPr lang="en-US"/>
          </a:p>
        </p:txBody>
      </p:sp>
    </p:spTree>
    <p:extLst>
      <p:ext uri="{BB962C8B-B14F-4D97-AF65-F5344CB8AC3E}">
        <p14:creationId xmlns:p14="http://schemas.microsoft.com/office/powerpoint/2010/main" val="2528297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artner.com/en/newsroom/press-releases/2022-09-15-gartner-hr-research-finds-just-25-percent-of-employees-are-confident-about-their-career-at-their-current-organiz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imaginephd.com/?utm_source=Harvard+OCS+GSAS+students&amp;utm_campaign=a89fd3f3f9-GSAS+Self-Assessment+Spotlight&amp;utm_medium=email&amp;utm_term=0_ebe116cea0-a89fd3f3f9-219549709" TargetMode="External"/><Relationship Id="rId13" Type="http://schemas.openxmlformats.org/officeDocument/2006/relationships/hyperlink" Target="https://www.hsph.harvard.edu/career-services/students/fellowships/" TargetMode="External"/><Relationship Id="rId18" Type="http://schemas.openxmlformats.org/officeDocument/2006/relationships/hyperlink" Target="https://www.hsph.harvard.edu/career-services/career-tools/public-speaking/" TargetMode="External"/><Relationship Id="rId3" Type="http://schemas.openxmlformats.org/officeDocument/2006/relationships/hyperlink" Target="https://au.prosple.com/career-planning/five-steps-to-writing-a-smart-career-plan" TargetMode="External"/><Relationship Id="rId21" Type="http://schemas.openxmlformats.org/officeDocument/2006/relationships/hyperlink" Target="https://www.hsph.harvard.edu/career-services/job-search-tools/international-student-resources/" TargetMode="External"/><Relationship Id="rId7" Type="http://schemas.openxmlformats.org/officeDocument/2006/relationships/hyperlink" Target="https://www.gallup.com/cliftonstrengths/en/home.aspx" TargetMode="External"/><Relationship Id="rId12" Type="http://schemas.openxmlformats.org/officeDocument/2006/relationships/hyperlink" Target="http://alumni.sph.harvard.edu/s/1319/02-HSPH/social.aspx?sid=1319&amp;gid=2&amp;pgid=353" TargetMode="External"/><Relationship Id="rId17" Type="http://schemas.openxmlformats.org/officeDocument/2006/relationships/hyperlink" Target="https://www.hsph.harvard.edu/career-services/job-search-tools/field-practice/" TargetMode="External"/><Relationship Id="rId2" Type="http://schemas.openxmlformats.org/officeDocument/2006/relationships/slide" Target="../slides/slide5.xml"/><Relationship Id="rId16" Type="http://schemas.openxmlformats.org/officeDocument/2006/relationships/hyperlink" Target="https://www.hsph.harvard.edu/career-services/resumescvs/" TargetMode="External"/><Relationship Id="rId20" Type="http://schemas.openxmlformats.org/officeDocument/2006/relationships/hyperlink" Target="https://www.hsph.harvard.edu/career-services/job-search-tools/interviews/" TargetMode="External"/><Relationship Id="rId1" Type="http://schemas.openxmlformats.org/officeDocument/2006/relationships/notesMaster" Target="../notesMasters/notesMaster1.xml"/><Relationship Id="rId6" Type="http://schemas.openxmlformats.org/officeDocument/2006/relationships/hyperlink" Target="https://www.myersbriggs.org/my-mbti-personality-type/mbti-basics/" TargetMode="External"/><Relationship Id="rId11" Type="http://schemas.openxmlformats.org/officeDocument/2006/relationships/hyperlink" Target="https://www.hsph.harvard.edu/career-services/students/calendar-of-workshopsevents-and-information-sessions/" TargetMode="External"/><Relationship Id="rId24" Type="http://schemas.openxmlformats.org/officeDocument/2006/relationships/hyperlink" Target="https://www.hsph.harvard.edu/career-services/job-search-tools/associations/" TargetMode="External"/><Relationship Id="rId5" Type="http://schemas.openxmlformats.org/officeDocument/2006/relationships/hyperlink" Target="https://www.16personalities.com/" TargetMode="External"/><Relationship Id="rId15" Type="http://schemas.openxmlformats.org/officeDocument/2006/relationships/hyperlink" Target="https://www.hsph.harvard.edu/career-services/job-search-tools/internships/" TargetMode="External"/><Relationship Id="rId23" Type="http://schemas.openxmlformats.org/officeDocument/2006/relationships/hyperlink" Target="https://www.hsph.harvard.edu/career-services/networking/" TargetMode="External"/><Relationship Id="rId10" Type="http://schemas.openxmlformats.org/officeDocument/2006/relationships/hyperlink" Target="https://www.hsph.harvard.edu/career-services/public-health-careers/" TargetMode="External"/><Relationship Id="rId19" Type="http://schemas.openxmlformats.org/officeDocument/2006/relationships/hyperlink" Target="https://www.hsph.harvard.edu/career-services/public-health-careers/academic/" TargetMode="External"/><Relationship Id="rId4" Type="http://schemas.openxmlformats.org/officeDocument/2006/relationships/hyperlink" Target="https://www.hsph.harvard.edu/career-services/self-assessment/" TargetMode="External"/><Relationship Id="rId9" Type="http://schemas.openxmlformats.org/officeDocument/2006/relationships/hyperlink" Target="http://myidp.sciencecareers.org/" TargetMode="External"/><Relationship Id="rId14" Type="http://schemas.openxmlformats.org/officeDocument/2006/relationships/hyperlink" Target="http://alumni.sph.harvard.edu/s/1319/02-HSPH/social.aspx?sid=1319&amp;gid=2&amp;pgid=775" TargetMode="External"/><Relationship Id="rId22" Type="http://schemas.openxmlformats.org/officeDocument/2006/relationships/hyperlink" Target="https://www.hsph.harvard.edu/career-services/job-search-tools/negotiating-compensa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search?sca_esv=578562426&amp;rlz=1C1CHBF_enUS1000US1000&amp;sxsrf=AM9HkKlAv1O_K41SlGC8z6-Txn09moVc_A:1698865431725&amp;q=cerebral&amp;si=ALGXSlYmNhxeZOJxNGRDYi-2PpnDRkeVhEjl5KQgBPKT0u0Ztdn_ly-3f6TC4KnZbjwFbvMXVSGxwlWmOESRqB76v3OjuvsWCQhUXGrd0Lxmdetya1TXXlY%3D&amp;expnd=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google.com/search?sca_esv=578562426&amp;rlz=1C1CHBF_enUS1000US1000&amp;sxsrf=AM9HkKlAv1O_K41SlGC8z6-Txn09moVc_A:1698865431725&amp;q=hemisphere&amp;si=ALGXSlbnOEZPfHsS2MaPJwdaOxE_3baQezwHze1Er0XiULU5nN3qowl8EtSPjoMyv9ll2FldQnvQI-lB1Nsz9ZsnHZrGb5EQvBW47JlaNKvRqwAo9-cYBmE%3D&amp;expnd=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Session Description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today’s rapidly evolving professional landscape, taking control of your career has never been more vital. Whether you are just starting your journey or seeking to advance to the next level, proactively managing your career path can open a multitude of opportunities for personal and professional growth. This session will explore the strategies and mindsets needed to navigate and thrive in the dynamic world of work, providing you with the confidence and tools necessary to shape a successful career journey on your terms. You will also gain practical insights and actionable advice to enhance your career trajectory, overcome obstacles, and achieve sustained long-term success.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Content Outline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Welcome and introductions – 5 minutes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Career growth strategy and tactics (goals, brand, network etc) – 10 minutes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Growth mindset &amp; L&amp;D – 5 minutes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Overcome challenges, setbacks and change– 5 minutes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Create roadmap/ action plan – 10 minutes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Questions from audience – 10 minutes </a:t>
            </a: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Learning Objectives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Identify and leverage career growth opportunities by setting clear goals, continuously developing skills, building a strong personal brand, and leveraging networks.</a:t>
            </a:r>
          </a:p>
          <a:p>
            <a:pPr marL="342900" marR="0" lvl="0" indent="-342900">
              <a:spcBef>
                <a:spcPts val="0"/>
              </a:spcBef>
              <a:spcAft>
                <a:spcPts val="0"/>
              </a:spcAft>
              <a:buFont typeface="Calibri" panose="020F050202020403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Foster a career management and growth mindset and learn to overcome career challenges, setbacks, and navigate career transitions with confidence. </a:t>
            </a:r>
          </a:p>
          <a:p>
            <a:pPr marL="342900" marR="0" lvl="0" indent="-342900">
              <a:spcBef>
                <a:spcPts val="0"/>
              </a:spcBef>
              <a:spcAft>
                <a:spcPts val="0"/>
              </a:spcAft>
              <a:buFont typeface="Calibri" panose="020F050202020403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Design and implement a personalized career roadmap by creating SMART goals and step by step action plan. </a:t>
            </a:r>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1</a:t>
            </a:fld>
            <a:endParaRPr lang="en-US"/>
          </a:p>
        </p:txBody>
      </p:sp>
    </p:spTree>
    <p:extLst>
      <p:ext uri="{BB962C8B-B14F-4D97-AF65-F5344CB8AC3E}">
        <p14:creationId xmlns:p14="http://schemas.microsoft.com/office/powerpoint/2010/main" val="379030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0" baseline="0" dirty="0"/>
          </a:p>
          <a:p>
            <a:endParaRPr lang="sv-SE" b="1" dirty="0"/>
          </a:p>
          <a:p>
            <a:endParaRPr lang="sv-SE" dirty="0"/>
          </a:p>
        </p:txBody>
      </p:sp>
      <p:sp>
        <p:nvSpPr>
          <p:cNvPr id="4" name="Slide Number Placeholder 3"/>
          <p:cNvSpPr>
            <a:spLocks noGrp="1"/>
          </p:cNvSpPr>
          <p:nvPr>
            <p:ph type="sldNum" sz="quarter" idx="5"/>
          </p:nvPr>
        </p:nvSpPr>
        <p:spPr/>
        <p:txBody>
          <a:bodyPr/>
          <a:lstStyle/>
          <a:p>
            <a:fld id="{F57EEEAB-3F83-46E4-9FE1-A1357A345845}" type="slidenum">
              <a:rPr lang="sv-SE" smtClean="0"/>
              <a:t>10</a:t>
            </a:fld>
            <a:endParaRPr lang="sv-SE"/>
          </a:p>
        </p:txBody>
      </p:sp>
    </p:spTree>
    <p:extLst>
      <p:ext uri="{BB962C8B-B14F-4D97-AF65-F5344CB8AC3E}">
        <p14:creationId xmlns:p14="http://schemas.microsoft.com/office/powerpoint/2010/main" val="1507413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Evolution – </a:t>
            </a:r>
            <a:r>
              <a:rPr lang="sv-SE" b="1" dirty="0" err="1"/>
              <a:t>survival</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Energy </a:t>
            </a:r>
            <a:r>
              <a:rPr lang="sv-SE" b="1" dirty="0" err="1"/>
              <a:t>conservation</a:t>
            </a:r>
            <a:r>
              <a:rPr lang="sv-SE" b="1" dirty="0"/>
              <a:t> – system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Fight or flight </a:t>
            </a:r>
            <a:r>
              <a:rPr lang="sv-SE" b="1" dirty="0" err="1"/>
              <a:t>response</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1" dirty="0"/>
              <a:t>Hippocampus</a:t>
            </a:r>
            <a:r>
              <a:rPr lang="sv-SE" dirty="0"/>
              <a:t> – Närtidsminnet. Kan lära sig huvudräkning (</a:t>
            </a:r>
            <a:r>
              <a:rPr lang="sv-SE" dirty="0" err="1"/>
              <a:t>growth</a:t>
            </a:r>
            <a:r>
              <a:rPr lang="sv-SE" dirty="0"/>
              <a:t> mindset) – Begränsad kapacitet i närtidsminnet</a:t>
            </a:r>
          </a:p>
          <a:p>
            <a:endParaRPr lang="sv-SE" dirty="0"/>
          </a:p>
          <a:p>
            <a:r>
              <a:rPr lang="sv-SE" b="1" dirty="0" err="1"/>
              <a:t>Amygdala</a:t>
            </a:r>
            <a:r>
              <a:rPr lang="sv-SE" dirty="0"/>
              <a:t> – Känslocenter, dikterar uppmärksamhet</a:t>
            </a:r>
          </a:p>
          <a:p>
            <a:endParaRPr lang="sv-SE" dirty="0"/>
          </a:p>
          <a:p>
            <a:r>
              <a:rPr lang="sv-SE" b="1" dirty="0" err="1"/>
              <a:t>Fontal</a:t>
            </a:r>
            <a:r>
              <a:rPr lang="sv-SE" b="1" dirty="0"/>
              <a:t> loben </a:t>
            </a:r>
            <a:r>
              <a:rPr lang="sv-SE" dirty="0"/>
              <a:t>– medvetna handlingar – tonåringar –</a:t>
            </a:r>
          </a:p>
          <a:p>
            <a:endParaRPr lang="sv-SE" b="1" dirty="0"/>
          </a:p>
          <a:p>
            <a:r>
              <a:rPr lang="sv-SE" b="1" dirty="0"/>
              <a:t>Stress</a:t>
            </a:r>
          </a:p>
          <a:p>
            <a:endParaRPr lang="sv-SE" b="1" dirty="0"/>
          </a:p>
          <a:p>
            <a:endParaRPr lang="sv-SE" b="1" dirty="0"/>
          </a:p>
          <a:p>
            <a:r>
              <a:rPr lang="sv-SE" dirty="0"/>
              <a:t>Learning </a:t>
            </a:r>
            <a:r>
              <a:rPr lang="sv-SE" dirty="0" err="1"/>
              <a:t>community</a:t>
            </a:r>
            <a:r>
              <a:rPr lang="sv-SE" dirty="0"/>
              <a:t> </a:t>
            </a:r>
            <a:r>
              <a:rPr lang="sv-SE" dirty="0" err="1"/>
              <a:t>say</a:t>
            </a:r>
            <a:r>
              <a:rPr lang="sv-SE" dirty="0"/>
              <a:t> </a:t>
            </a:r>
            <a:r>
              <a:rPr lang="sv-SE" dirty="0" err="1"/>
              <a:t>that</a:t>
            </a:r>
            <a:r>
              <a:rPr lang="sv-SE" dirty="0"/>
              <a:t> </a:t>
            </a:r>
            <a:r>
              <a:rPr lang="sv-SE" b="1" dirty="0" err="1"/>
              <a:t>learning</a:t>
            </a:r>
            <a:r>
              <a:rPr lang="sv-SE" b="1" dirty="0"/>
              <a:t> transfer </a:t>
            </a:r>
            <a:r>
              <a:rPr lang="sv-SE" b="1" dirty="0" err="1"/>
              <a:t>occurs</a:t>
            </a:r>
            <a:r>
              <a:rPr lang="sv-SE" b="1" dirty="0"/>
              <a:t> </a:t>
            </a:r>
            <a:r>
              <a:rPr lang="sv-SE" b="1" dirty="0" err="1"/>
              <a:t>when</a:t>
            </a:r>
            <a:r>
              <a:rPr lang="sv-SE" b="1" dirty="0"/>
              <a:t> </a:t>
            </a:r>
            <a:r>
              <a:rPr lang="sv-SE" b="1" dirty="0" err="1"/>
              <a:t>you</a:t>
            </a:r>
            <a:r>
              <a:rPr lang="sv-SE" b="1" dirty="0"/>
              <a:t> </a:t>
            </a:r>
            <a:r>
              <a:rPr lang="sv-SE" b="1" dirty="0" err="1"/>
              <a:t>change</a:t>
            </a:r>
            <a:r>
              <a:rPr lang="sv-SE" b="1" dirty="0"/>
              <a:t> </a:t>
            </a:r>
            <a:r>
              <a:rPr lang="sv-SE" b="1" dirty="0" err="1"/>
              <a:t>behaviour</a:t>
            </a:r>
            <a:r>
              <a:rPr lang="sv-SE" dirty="0"/>
              <a:t> </a:t>
            </a:r>
            <a:r>
              <a:rPr lang="sv-SE" dirty="0" err="1"/>
              <a:t>according</a:t>
            </a:r>
            <a:r>
              <a:rPr lang="sv-SE" dirty="0"/>
              <a:t> to new </a:t>
            </a:r>
            <a:r>
              <a:rPr lang="sv-SE" dirty="0" err="1"/>
              <a:t>knowledge</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Behaviour</a:t>
            </a:r>
            <a:r>
              <a:rPr lang="sv-SE" b="1" dirty="0"/>
              <a:t> is </a:t>
            </a:r>
            <a:r>
              <a:rPr lang="sv-SE" b="1" dirty="0" err="1"/>
              <a:t>based</a:t>
            </a:r>
            <a:r>
              <a:rPr lang="sv-SE" b="1" dirty="0"/>
              <a:t> on </a:t>
            </a:r>
            <a:r>
              <a:rPr lang="sv-SE" b="1" dirty="0" err="1"/>
              <a:t>past</a:t>
            </a:r>
            <a:r>
              <a:rPr lang="sv-SE" b="1" dirty="0"/>
              <a:t> </a:t>
            </a:r>
            <a:r>
              <a:rPr lang="sv-SE" b="1" dirty="0" err="1"/>
              <a:t>memories</a:t>
            </a:r>
            <a:r>
              <a:rPr lang="sv-SE" b="1" dirty="0"/>
              <a:t> and </a:t>
            </a:r>
            <a:r>
              <a:rPr lang="sv-SE" b="1" dirty="0" err="1"/>
              <a:t>sensory</a:t>
            </a:r>
            <a:r>
              <a:rPr lang="sv-SE" b="1" dirty="0"/>
              <a:t>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Declarative</a:t>
            </a:r>
            <a:r>
              <a:rPr lang="sv-SE" b="1" dirty="0"/>
              <a:t> – Explicit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Procedural</a:t>
            </a:r>
            <a:r>
              <a:rPr lang="sv-SE" b="1" dirty="0"/>
              <a:t> – Implicit (knyta skorna)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Synapsbanor</a:t>
            </a:r>
          </a:p>
          <a:p>
            <a:endParaRPr lang="sv-SE" dirty="0"/>
          </a:p>
          <a:p>
            <a:r>
              <a:rPr lang="sv-SE" dirty="0" err="1"/>
              <a:t>How</a:t>
            </a:r>
            <a:r>
              <a:rPr lang="sv-SE" dirty="0"/>
              <a:t> </a:t>
            </a:r>
            <a:r>
              <a:rPr lang="sv-SE" dirty="0" err="1"/>
              <a:t>does</a:t>
            </a:r>
            <a:r>
              <a:rPr lang="sv-SE" dirty="0"/>
              <a:t> </a:t>
            </a:r>
            <a:r>
              <a:rPr lang="sv-SE" dirty="0" err="1"/>
              <a:t>this</a:t>
            </a:r>
            <a:r>
              <a:rPr lang="sv-SE" dirty="0"/>
              <a:t> </a:t>
            </a:r>
            <a:r>
              <a:rPr lang="sv-SE" dirty="0" err="1"/>
              <a:t>work</a:t>
            </a:r>
            <a:r>
              <a:rPr lang="sv-SE" dirty="0"/>
              <a:t>? Neurons wire and </a:t>
            </a:r>
            <a:r>
              <a:rPr lang="sv-SE" dirty="0" err="1"/>
              <a:t>fire</a:t>
            </a:r>
            <a:r>
              <a:rPr lang="sv-SE" dirty="0"/>
              <a:t>. </a:t>
            </a:r>
            <a:r>
              <a:rPr lang="sv-SE" b="1" dirty="0" err="1"/>
              <a:t>Paths</a:t>
            </a:r>
            <a:r>
              <a:rPr lang="sv-SE" b="1" dirty="0"/>
              <a:t> in the </a:t>
            </a:r>
            <a:r>
              <a:rPr lang="sv-SE" b="1" dirty="0" err="1"/>
              <a:t>woods</a:t>
            </a:r>
            <a:r>
              <a:rPr lang="sv-SE" b="1" dirty="0"/>
              <a:t>.  </a:t>
            </a:r>
          </a:p>
          <a:p>
            <a:r>
              <a:rPr lang="sv-SE" dirty="0" err="1"/>
              <a:t>They</a:t>
            </a:r>
            <a:r>
              <a:rPr lang="sv-SE" dirty="0"/>
              <a:t> </a:t>
            </a:r>
            <a:r>
              <a:rPr lang="sv-SE" dirty="0" err="1"/>
              <a:t>change</a:t>
            </a:r>
            <a:r>
              <a:rPr lang="sv-SE" dirty="0"/>
              <a:t> over </a:t>
            </a:r>
            <a:r>
              <a:rPr lang="sv-SE" dirty="0" err="1"/>
              <a:t>time</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Constuctive</a:t>
            </a:r>
            <a:r>
              <a:rPr lang="sv-SE" b="1" dirty="0"/>
              <a:t> Mind - </a:t>
            </a:r>
            <a:r>
              <a:rPr lang="sv-SE" b="1" dirty="0" err="1"/>
              <a:t>Need</a:t>
            </a:r>
            <a:r>
              <a:rPr lang="sv-SE" b="1" dirty="0"/>
              <a:t> </a:t>
            </a:r>
            <a:r>
              <a:rPr lang="sv-SE" b="1" dirty="0" err="1"/>
              <a:t>Context</a:t>
            </a:r>
            <a:r>
              <a:rPr lang="sv-SE" b="1" dirty="0"/>
              <a:t> – </a:t>
            </a:r>
            <a:r>
              <a:rPr lang="sv-SE" b="1" dirty="0" err="1"/>
              <a:t>Genomsysrar</a:t>
            </a:r>
            <a:r>
              <a:rPr lang="sv-SE" b="1" dirty="0"/>
              <a:t> allt.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1" dirty="0" err="1"/>
              <a:t>Plasticity</a:t>
            </a:r>
            <a:r>
              <a:rPr lang="sv-SE" b="1" dirty="0"/>
              <a:t> = </a:t>
            </a:r>
            <a:r>
              <a:rPr lang="sv-SE" b="1" dirty="0" err="1"/>
              <a:t>ability</a:t>
            </a:r>
            <a:r>
              <a:rPr lang="sv-SE" b="1" dirty="0"/>
              <a:t> to </a:t>
            </a:r>
            <a:r>
              <a:rPr lang="sv-SE" b="1" dirty="0" err="1"/>
              <a:t>change</a:t>
            </a:r>
            <a:r>
              <a:rPr lang="sv-SE" b="1" dirty="0"/>
              <a:t>. </a:t>
            </a:r>
            <a:r>
              <a:rPr lang="sv-SE" b="1" dirty="0" err="1"/>
              <a:t>Generate</a:t>
            </a:r>
            <a:r>
              <a:rPr lang="sv-SE" b="1" dirty="0"/>
              <a:t> </a:t>
            </a:r>
            <a:r>
              <a:rPr lang="sv-SE" b="1" dirty="0" err="1"/>
              <a:t>through</a:t>
            </a:r>
            <a:r>
              <a:rPr lang="sv-SE" b="1" dirty="0"/>
              <a:t> </a:t>
            </a:r>
            <a:r>
              <a:rPr lang="sv-SE" b="1" dirty="0" err="1"/>
              <a:t>wordplay</a:t>
            </a:r>
            <a:r>
              <a:rPr lang="sv-SE" b="1" dirty="0"/>
              <a:t>, </a:t>
            </a:r>
            <a:r>
              <a:rPr lang="sv-SE" b="1" dirty="0" err="1"/>
              <a:t>insights</a:t>
            </a:r>
            <a:r>
              <a:rPr lang="sv-SE" b="1" dirty="0"/>
              <a:t>, </a:t>
            </a:r>
            <a:r>
              <a:rPr lang="sv-SE" b="1" dirty="0" err="1"/>
              <a:t>music</a:t>
            </a:r>
            <a:r>
              <a:rPr lang="sv-SE" b="1" dirty="0"/>
              <a:t>, social.</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Reflect</a:t>
            </a:r>
            <a:r>
              <a:rPr lang="sv-SE" b="1" dirty="0"/>
              <a:t> </a:t>
            </a:r>
            <a:r>
              <a:rPr lang="sv-SE" b="1" dirty="0" err="1"/>
              <a:t>our</a:t>
            </a:r>
            <a:r>
              <a:rPr lang="sv-SE" b="1" dirty="0"/>
              <a:t> </a:t>
            </a:r>
            <a:r>
              <a:rPr lang="sv-SE" b="1" dirty="0" err="1"/>
              <a:t>environment</a:t>
            </a:r>
            <a:r>
              <a:rPr lang="sv-SE" b="1" dirty="0"/>
              <a:t> – </a:t>
            </a:r>
            <a:r>
              <a:rPr lang="sv-SE" b="1" dirty="0" err="1"/>
              <a:t>Growth</a:t>
            </a:r>
            <a:r>
              <a:rPr lang="sv-SE" b="1" dirty="0"/>
              <a:t> </a:t>
            </a:r>
            <a:r>
              <a:rPr lang="sv-SE" b="1" dirty="0" err="1"/>
              <a:t>mindset</a:t>
            </a:r>
            <a:r>
              <a:rPr lang="sv-SE"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Change the </a:t>
            </a:r>
            <a:r>
              <a:rPr lang="sv-SE" dirty="0" err="1"/>
              <a:t>meaning</a:t>
            </a:r>
            <a:r>
              <a:rPr lang="sv-SE" dirty="0"/>
              <a:t> of the </a:t>
            </a:r>
            <a:r>
              <a:rPr lang="sv-SE" dirty="0" err="1"/>
              <a:t>sentence</a:t>
            </a:r>
            <a:endParaRPr lang="sv-SE" dirty="0"/>
          </a:p>
          <a:p>
            <a:endParaRPr lang="sv-SE" dirty="0"/>
          </a:p>
          <a:p>
            <a:r>
              <a:rPr lang="sv-SE" dirty="0"/>
              <a:t>It </a:t>
            </a:r>
            <a:r>
              <a:rPr lang="sv-SE" dirty="0" err="1"/>
              <a:t>doesnt</a:t>
            </a:r>
            <a:r>
              <a:rPr lang="sv-SE" dirty="0"/>
              <a:t> </a:t>
            </a:r>
            <a:r>
              <a:rPr lang="sv-SE" dirty="0" err="1"/>
              <a:t>mean</a:t>
            </a:r>
            <a:r>
              <a:rPr lang="sv-SE" dirty="0"/>
              <a:t> i </a:t>
            </a:r>
            <a:r>
              <a:rPr lang="sv-SE" dirty="0" err="1"/>
              <a:t>cant</a:t>
            </a:r>
            <a:r>
              <a:rPr lang="sv-SE" dirty="0"/>
              <a:t> do it, it </a:t>
            </a:r>
            <a:r>
              <a:rPr lang="sv-SE" dirty="0" err="1"/>
              <a:t>means</a:t>
            </a:r>
            <a:r>
              <a:rPr lang="sv-SE" dirty="0"/>
              <a:t> i </a:t>
            </a:r>
            <a:r>
              <a:rPr lang="sv-SE" dirty="0" err="1"/>
              <a:t>will</a:t>
            </a:r>
            <a:r>
              <a:rPr lang="sv-SE" dirty="0"/>
              <a:t> </a:t>
            </a:r>
            <a:r>
              <a:rPr lang="sv-SE" dirty="0" err="1"/>
              <a:t>learn</a:t>
            </a:r>
            <a:r>
              <a:rPr lang="sv-SE" dirty="0"/>
              <a:t> </a:t>
            </a:r>
            <a:r>
              <a:rPr lang="sv-SE" dirty="0" err="1"/>
              <a:t>how</a:t>
            </a:r>
            <a:r>
              <a:rPr lang="sv-SE" dirty="0"/>
              <a:t> to do it!</a:t>
            </a:r>
          </a:p>
          <a:p>
            <a:endParaRPr lang="sv-SE" dirty="0"/>
          </a:p>
          <a:p>
            <a:r>
              <a:rPr lang="sv-SE" dirty="0"/>
              <a:t>Learning and </a:t>
            </a:r>
            <a:r>
              <a:rPr lang="sv-SE" dirty="0" err="1"/>
              <a:t>how</a:t>
            </a:r>
            <a:r>
              <a:rPr lang="sv-SE" dirty="0"/>
              <a:t> </a:t>
            </a:r>
            <a:r>
              <a:rPr lang="sv-SE" dirty="0" err="1"/>
              <a:t>we</a:t>
            </a:r>
            <a:r>
              <a:rPr lang="sv-SE" dirty="0"/>
              <a:t> </a:t>
            </a:r>
            <a:r>
              <a:rPr lang="sv-SE" dirty="0" err="1"/>
              <a:t>view</a:t>
            </a:r>
            <a:r>
              <a:rPr lang="sv-SE" dirty="0"/>
              <a:t> </a:t>
            </a:r>
            <a:r>
              <a:rPr lang="sv-SE" dirty="0" err="1"/>
              <a:t>our</a:t>
            </a:r>
            <a:r>
              <a:rPr lang="sv-SE" dirty="0"/>
              <a:t> </a:t>
            </a:r>
            <a:r>
              <a:rPr lang="sv-SE" dirty="0" err="1"/>
              <a:t>own</a:t>
            </a:r>
            <a:r>
              <a:rPr lang="sv-SE" dirty="0"/>
              <a:t> </a:t>
            </a:r>
            <a:r>
              <a:rPr lang="sv-SE" dirty="0" err="1"/>
              <a:t>ability</a:t>
            </a:r>
            <a:r>
              <a:rPr lang="sv-SE" dirty="0"/>
              <a:t> to </a:t>
            </a:r>
            <a:r>
              <a:rPr lang="sv-SE" dirty="0" err="1"/>
              <a:t>learn</a:t>
            </a:r>
            <a:r>
              <a:rPr lang="sv-SE" dirty="0"/>
              <a:t> is at the </a:t>
            </a:r>
            <a:r>
              <a:rPr lang="sv-SE" dirty="0" err="1"/>
              <a:t>heart</a:t>
            </a:r>
            <a:r>
              <a:rPr lang="sv-SE" dirty="0"/>
              <a:t> of </a:t>
            </a:r>
            <a:r>
              <a:rPr lang="sv-SE" dirty="0" err="1"/>
              <a:t>growth</a:t>
            </a:r>
            <a:r>
              <a:rPr lang="sv-SE" dirty="0"/>
              <a:t> </a:t>
            </a:r>
            <a:r>
              <a:rPr lang="sv-SE" dirty="0" err="1"/>
              <a:t>mindset</a:t>
            </a:r>
            <a:r>
              <a:rPr lang="sv-SE" dirty="0"/>
              <a:t>.</a:t>
            </a:r>
          </a:p>
          <a:p>
            <a:endParaRPr lang="sv-SE" dirty="0"/>
          </a:p>
          <a:p>
            <a:r>
              <a:rPr lang="sv-SE" dirty="0"/>
              <a:t>Carol </a:t>
            </a:r>
            <a:r>
              <a:rPr lang="sv-SE" dirty="0" err="1"/>
              <a:t>Dweck</a:t>
            </a:r>
            <a:r>
              <a:rPr lang="sv-SE" dirty="0"/>
              <a:t> </a:t>
            </a:r>
            <a:r>
              <a:rPr lang="sv-SE" dirty="0" err="1"/>
              <a:t>could</a:t>
            </a:r>
            <a:r>
              <a:rPr lang="sv-SE" dirty="0"/>
              <a:t> </a:t>
            </a:r>
            <a:r>
              <a:rPr lang="sv-SE" dirty="0" err="1"/>
              <a:t>see</a:t>
            </a:r>
            <a:r>
              <a:rPr lang="sv-SE" dirty="0"/>
              <a:t> </a:t>
            </a:r>
            <a:r>
              <a:rPr lang="sv-SE" dirty="0" err="1"/>
              <a:t>how</a:t>
            </a:r>
            <a:r>
              <a:rPr lang="sv-SE" dirty="0"/>
              <a:t> the </a:t>
            </a:r>
            <a:r>
              <a:rPr lang="sv-SE" dirty="0" err="1"/>
              <a:t>brain</a:t>
            </a:r>
            <a:r>
              <a:rPr lang="sv-SE" dirty="0"/>
              <a:t> </a:t>
            </a:r>
            <a:r>
              <a:rPr lang="sv-SE" dirty="0" err="1"/>
              <a:t>activates</a:t>
            </a:r>
            <a:r>
              <a:rPr lang="sv-SE" dirty="0"/>
              <a:t> </a:t>
            </a:r>
            <a:r>
              <a:rPr lang="sv-SE" dirty="0" err="1"/>
              <a:t>when</a:t>
            </a:r>
            <a:r>
              <a:rPr lang="sv-SE" dirty="0"/>
              <a:t> </a:t>
            </a:r>
            <a:r>
              <a:rPr lang="sv-SE" dirty="0" err="1"/>
              <a:t>having</a:t>
            </a:r>
            <a:r>
              <a:rPr lang="sv-SE" dirty="0"/>
              <a:t> a </a:t>
            </a:r>
            <a:r>
              <a:rPr lang="sv-SE" dirty="0" err="1"/>
              <a:t>growht</a:t>
            </a:r>
            <a:r>
              <a:rPr lang="sv-SE" dirty="0"/>
              <a:t> </a:t>
            </a:r>
            <a:r>
              <a:rPr lang="sv-SE" dirty="0" err="1"/>
              <a:t>mindset</a:t>
            </a:r>
            <a:r>
              <a:rPr lang="sv-SE" dirty="0"/>
              <a:t>.</a:t>
            </a:r>
          </a:p>
          <a:p>
            <a:endParaRPr lang="sv-SE" dirty="0"/>
          </a:p>
          <a:p>
            <a:r>
              <a:rPr lang="sv-SE" dirty="0"/>
              <a:t>Carol </a:t>
            </a:r>
            <a:r>
              <a:rPr lang="sv-SE" dirty="0" err="1"/>
              <a:t>Dweck</a:t>
            </a:r>
            <a:r>
              <a:rPr lang="sv-SE" dirty="0"/>
              <a:t> – Kids </a:t>
            </a:r>
            <a:r>
              <a:rPr lang="sv-SE" dirty="0" err="1"/>
              <a:t>didnt</a:t>
            </a:r>
            <a:r>
              <a:rPr lang="sv-SE" dirty="0"/>
              <a:t> </a:t>
            </a:r>
            <a:r>
              <a:rPr lang="sv-SE" dirty="0" err="1"/>
              <a:t>fail</a:t>
            </a:r>
            <a:r>
              <a:rPr lang="sv-SE" dirty="0"/>
              <a:t> </a:t>
            </a:r>
            <a:r>
              <a:rPr lang="sv-SE" dirty="0" err="1"/>
              <a:t>they</a:t>
            </a:r>
            <a:r>
              <a:rPr lang="sv-SE" dirty="0"/>
              <a:t> got </a:t>
            </a:r>
            <a:r>
              <a:rPr lang="sv-SE" b="1" dirty="0"/>
              <a:t>not </a:t>
            </a:r>
            <a:r>
              <a:rPr lang="sv-SE" b="1" dirty="0" err="1"/>
              <a:t>yet</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endParaRPr lang="sv-SE" b="1" dirty="0"/>
          </a:p>
        </p:txBody>
      </p:sp>
      <p:sp>
        <p:nvSpPr>
          <p:cNvPr id="4" name="Slide Number Placeholder 3"/>
          <p:cNvSpPr>
            <a:spLocks noGrp="1"/>
          </p:cNvSpPr>
          <p:nvPr>
            <p:ph type="sldNum" sz="quarter" idx="5"/>
          </p:nvPr>
        </p:nvSpPr>
        <p:spPr/>
        <p:txBody>
          <a:bodyPr/>
          <a:lstStyle/>
          <a:p>
            <a:fld id="{A02B1580-5A35-4F14-811C-27B36934C781}" type="slidenum">
              <a:rPr lang="en-US" smtClean="0"/>
              <a:t>11</a:t>
            </a:fld>
            <a:endParaRPr lang="en-US"/>
          </a:p>
        </p:txBody>
      </p:sp>
    </p:spTree>
    <p:extLst>
      <p:ext uri="{BB962C8B-B14F-4D97-AF65-F5344CB8AC3E}">
        <p14:creationId xmlns:p14="http://schemas.microsoft.com/office/powerpoint/2010/main" val="21691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Overcome challenges, setbacks and change– 5 minutes (include resilience) </a:t>
            </a:r>
          </a:p>
          <a:p>
            <a:endParaRPr lang="sv-SE" dirty="0"/>
          </a:p>
          <a:p>
            <a:r>
              <a:rPr lang="sv-SE" dirty="0"/>
              <a:t>Robert </a:t>
            </a:r>
            <a:r>
              <a:rPr lang="sv-SE" dirty="0" err="1"/>
              <a:t>Brinkenhoff</a:t>
            </a:r>
            <a:r>
              <a:rPr lang="sv-SE" dirty="0"/>
              <a:t> 15-70-15</a:t>
            </a:r>
          </a:p>
          <a:p>
            <a:endParaRPr lang="sv-SE" dirty="0"/>
          </a:p>
          <a:p>
            <a:r>
              <a:rPr lang="sv-SE" dirty="0" err="1"/>
              <a:t>What</a:t>
            </a:r>
            <a:r>
              <a:rPr lang="sv-SE" dirty="0"/>
              <a:t> do the 15 % do </a:t>
            </a:r>
            <a:r>
              <a:rPr lang="sv-SE" dirty="0" err="1"/>
              <a:t>that</a:t>
            </a:r>
            <a:r>
              <a:rPr lang="sv-SE" dirty="0"/>
              <a:t> make </a:t>
            </a:r>
            <a:r>
              <a:rPr lang="sv-SE" dirty="0" err="1"/>
              <a:t>them</a:t>
            </a:r>
            <a:r>
              <a:rPr lang="sv-SE" dirty="0"/>
              <a:t> </a:t>
            </a:r>
            <a:r>
              <a:rPr lang="sv-SE" dirty="0" err="1"/>
              <a:t>change</a:t>
            </a:r>
            <a:r>
              <a:rPr lang="sv-SE" dirty="0"/>
              <a:t>?</a:t>
            </a:r>
          </a:p>
          <a:p>
            <a:endParaRPr lang="sv-SE" dirty="0"/>
          </a:p>
          <a:p>
            <a:pPr marL="0" marR="0" lvl="0" indent="0" algn="l" defTabSz="1089325" rtl="0" eaLnBrk="1" fontAlgn="auto" latinLnBrk="0" hangingPunct="1">
              <a:lnSpc>
                <a:spcPct val="100000"/>
              </a:lnSpc>
              <a:spcBef>
                <a:spcPts val="0"/>
              </a:spcBef>
              <a:spcAft>
                <a:spcPts val="0"/>
              </a:spcAft>
              <a:buClrTx/>
              <a:buSzTx/>
              <a:buFontTx/>
              <a:buNone/>
              <a:tabLst/>
              <a:defRPr/>
            </a:pPr>
            <a:r>
              <a:rPr lang="sv-SE" dirty="0" err="1"/>
              <a:t>Curious</a:t>
            </a:r>
            <a:r>
              <a:rPr lang="sv-SE" dirty="0"/>
              <a:t> - </a:t>
            </a:r>
            <a:r>
              <a:rPr lang="sv-SE" dirty="0" err="1"/>
              <a:t>Rangaswamy</a:t>
            </a:r>
            <a:r>
              <a:rPr lang="sv-SE" dirty="0"/>
              <a:t> </a:t>
            </a:r>
            <a:r>
              <a:rPr lang="sv-SE" dirty="0" err="1"/>
              <a:t>Srinivasan</a:t>
            </a:r>
            <a:r>
              <a:rPr lang="sv-SE" dirty="0"/>
              <a:t> – IBM laser </a:t>
            </a:r>
            <a:r>
              <a:rPr lang="sv-SE" dirty="0" err="1"/>
              <a:t>lab</a:t>
            </a:r>
            <a:endParaRPr lang="sv-SE" dirty="0"/>
          </a:p>
          <a:p>
            <a:pPr marL="0" marR="0" lvl="0" indent="0" algn="l" defTabSz="1089325" rtl="0" eaLnBrk="1" fontAlgn="auto" latinLnBrk="0" hangingPunct="1">
              <a:lnSpc>
                <a:spcPct val="100000"/>
              </a:lnSpc>
              <a:spcBef>
                <a:spcPts val="0"/>
              </a:spcBef>
              <a:spcAft>
                <a:spcPts val="0"/>
              </a:spcAft>
              <a:buClrTx/>
              <a:buSzTx/>
              <a:buFontTx/>
              <a:buNone/>
              <a:tabLst/>
              <a:defRPr/>
            </a:pPr>
            <a:r>
              <a:rPr lang="sv-SE" dirty="0" err="1"/>
              <a:t>Resourcefull</a:t>
            </a:r>
            <a:r>
              <a:rPr lang="sv-SE" dirty="0"/>
              <a:t> – Linus Torvalds – Linux –</a:t>
            </a:r>
          </a:p>
          <a:p>
            <a:pPr marL="0" marR="0" lvl="0" indent="0" algn="l" defTabSz="1089325" rtl="0" eaLnBrk="1" fontAlgn="auto" latinLnBrk="0" hangingPunct="1">
              <a:lnSpc>
                <a:spcPct val="100000"/>
              </a:lnSpc>
              <a:spcBef>
                <a:spcPts val="0"/>
              </a:spcBef>
              <a:spcAft>
                <a:spcPts val="0"/>
              </a:spcAft>
              <a:buClrTx/>
              <a:buSzTx/>
              <a:buFontTx/>
              <a:buNone/>
              <a:tabLst/>
              <a:defRPr/>
            </a:pPr>
            <a:r>
              <a:rPr lang="sv-SE" dirty="0" err="1"/>
              <a:t>Persistant</a:t>
            </a:r>
            <a:r>
              <a:rPr lang="sv-SE" dirty="0"/>
              <a:t> – Edison </a:t>
            </a:r>
            <a:r>
              <a:rPr lang="sv-SE" dirty="0" err="1"/>
              <a:t>lightbulb</a:t>
            </a:r>
            <a:endParaRPr lang="sv-SE" dirty="0"/>
          </a:p>
          <a:p>
            <a:pPr marL="0" marR="0" lvl="0" indent="0" algn="l" defTabSz="1089325" rtl="0" eaLnBrk="1" fontAlgn="auto" latinLnBrk="0" hangingPunct="1">
              <a:lnSpc>
                <a:spcPct val="100000"/>
              </a:lnSpc>
              <a:spcBef>
                <a:spcPts val="0"/>
              </a:spcBef>
              <a:spcAft>
                <a:spcPts val="0"/>
              </a:spcAft>
              <a:buClrTx/>
              <a:buSzTx/>
              <a:buFontTx/>
              <a:buNone/>
              <a:tabLst/>
              <a:defRPr/>
            </a:pPr>
            <a:endParaRPr lang="sv-SE" dirty="0"/>
          </a:p>
          <a:p>
            <a:pPr marL="0" marR="0" lvl="0" indent="0" algn="l" defTabSz="1089325" rtl="0" eaLnBrk="1" fontAlgn="auto" latinLnBrk="0" hangingPunct="1">
              <a:lnSpc>
                <a:spcPct val="100000"/>
              </a:lnSpc>
              <a:spcBef>
                <a:spcPts val="0"/>
              </a:spcBef>
              <a:spcAft>
                <a:spcPts val="0"/>
              </a:spcAft>
              <a:buClrTx/>
              <a:buSzTx/>
              <a:buFontTx/>
              <a:buNone/>
              <a:tabLst/>
              <a:defRPr/>
            </a:pPr>
            <a:r>
              <a:rPr lang="sv-SE" dirty="0" err="1"/>
              <a:t>Prime</a:t>
            </a:r>
            <a:r>
              <a:rPr lang="sv-SE" dirty="0"/>
              <a:t> </a:t>
            </a:r>
            <a:r>
              <a:rPr lang="sv-SE" dirty="0" err="1"/>
              <a:t>that</a:t>
            </a:r>
            <a:r>
              <a:rPr lang="sv-SE" dirty="0"/>
              <a:t> </a:t>
            </a:r>
            <a:r>
              <a:rPr lang="sv-SE" dirty="0" err="1"/>
              <a:t>behaviour</a:t>
            </a:r>
            <a:r>
              <a:rPr lang="sv-SE" dirty="0"/>
              <a:t>. </a:t>
            </a:r>
            <a:r>
              <a:rPr lang="sv-SE" b="1" dirty="0"/>
              <a:t>Precis det vi säger till barn</a:t>
            </a:r>
          </a:p>
          <a:p>
            <a:endParaRPr lang="en-US" dirty="0"/>
          </a:p>
          <a:p>
            <a:r>
              <a:rPr lang="sv-SE" b="1" dirty="0"/>
              <a:t>You </a:t>
            </a:r>
            <a:r>
              <a:rPr lang="sv-SE" b="1" dirty="0" err="1"/>
              <a:t>work</a:t>
            </a:r>
            <a:r>
              <a:rPr lang="sv-SE" b="1" dirty="0"/>
              <a:t> cross </a:t>
            </a:r>
            <a:r>
              <a:rPr lang="sv-SE" b="1" dirty="0" err="1"/>
              <a:t>functionally</a:t>
            </a:r>
            <a:endParaRPr lang="sv-SE" b="1" dirty="0"/>
          </a:p>
          <a:p>
            <a:endParaRPr lang="sv-SE" dirty="0"/>
          </a:p>
          <a:p>
            <a:r>
              <a:rPr lang="sv-SE" dirty="0"/>
              <a:t>If </a:t>
            </a:r>
            <a:r>
              <a:rPr lang="sv-SE" dirty="0" err="1"/>
              <a:t>you</a:t>
            </a:r>
            <a:r>
              <a:rPr lang="sv-SE" dirty="0"/>
              <a:t> </a:t>
            </a:r>
            <a:r>
              <a:rPr lang="sv-SE" dirty="0" err="1"/>
              <a:t>work</a:t>
            </a:r>
            <a:r>
              <a:rPr lang="sv-SE" dirty="0"/>
              <a:t> </a:t>
            </a:r>
            <a:r>
              <a:rPr lang="sv-SE" dirty="0" err="1"/>
              <a:t>with</a:t>
            </a:r>
            <a:r>
              <a:rPr lang="sv-SE" dirty="0"/>
              <a:t> </a:t>
            </a:r>
            <a:r>
              <a:rPr lang="sv-SE" dirty="0" err="1"/>
              <a:t>someone</a:t>
            </a:r>
            <a:r>
              <a:rPr lang="sv-SE" dirty="0"/>
              <a:t> </a:t>
            </a:r>
            <a:r>
              <a:rPr lang="sv-SE" dirty="0" err="1"/>
              <a:t>where</a:t>
            </a:r>
            <a:r>
              <a:rPr lang="sv-SE" dirty="0"/>
              <a:t> </a:t>
            </a:r>
            <a:r>
              <a:rPr lang="sv-SE" dirty="0" err="1"/>
              <a:t>you</a:t>
            </a:r>
            <a:r>
              <a:rPr lang="sv-SE" dirty="0"/>
              <a:t> </a:t>
            </a:r>
            <a:r>
              <a:rPr lang="sv-SE" dirty="0" err="1"/>
              <a:t>dont</a:t>
            </a:r>
            <a:r>
              <a:rPr lang="sv-SE" dirty="0"/>
              <a:t> </a:t>
            </a:r>
            <a:r>
              <a:rPr lang="sv-SE" dirty="0" err="1"/>
              <a:t>have</a:t>
            </a:r>
            <a:r>
              <a:rPr lang="sv-SE" dirty="0"/>
              <a:t> </a:t>
            </a:r>
            <a:r>
              <a:rPr lang="sv-SE" dirty="0" err="1"/>
              <a:t>direct</a:t>
            </a:r>
            <a:r>
              <a:rPr lang="sv-SE" dirty="0"/>
              <a:t> </a:t>
            </a:r>
            <a:r>
              <a:rPr lang="sv-SE" dirty="0" err="1"/>
              <a:t>authority</a:t>
            </a:r>
            <a:r>
              <a:rPr lang="sv-SE" dirty="0"/>
              <a:t>. </a:t>
            </a:r>
          </a:p>
          <a:p>
            <a:endParaRPr lang="sv-SE" dirty="0"/>
          </a:p>
          <a:p>
            <a:r>
              <a:rPr lang="sv-SE" dirty="0" err="1"/>
              <a:t>Internal</a:t>
            </a:r>
            <a:r>
              <a:rPr lang="sv-SE" dirty="0"/>
              <a:t> motivators – </a:t>
            </a:r>
            <a:r>
              <a:rPr lang="sv-SE" dirty="0" err="1"/>
              <a:t>Win</a:t>
            </a:r>
            <a:r>
              <a:rPr lang="sv-SE" dirty="0"/>
              <a:t> the </a:t>
            </a:r>
            <a:r>
              <a:rPr lang="sv-SE" dirty="0" err="1"/>
              <a:t>lottery</a:t>
            </a:r>
            <a:r>
              <a:rPr lang="sv-SE" dirty="0"/>
              <a:t>, </a:t>
            </a:r>
            <a:r>
              <a:rPr lang="sv-SE" dirty="0" err="1"/>
              <a:t>deconstruct</a:t>
            </a:r>
            <a:r>
              <a:rPr lang="sv-SE" dirty="0"/>
              <a:t> </a:t>
            </a:r>
            <a:r>
              <a:rPr lang="sv-SE" dirty="0" err="1"/>
              <a:t>things</a:t>
            </a:r>
            <a:r>
              <a:rPr lang="sv-SE" dirty="0"/>
              <a:t>, </a:t>
            </a:r>
            <a:r>
              <a:rPr lang="sv-SE" dirty="0" err="1"/>
              <a:t>perfect</a:t>
            </a:r>
            <a:r>
              <a:rPr lang="sv-SE" dirty="0"/>
              <a:t>, fast, or just be </a:t>
            </a:r>
            <a:r>
              <a:rPr lang="sv-SE" dirty="0" err="1"/>
              <a:t>able</a:t>
            </a:r>
            <a:r>
              <a:rPr lang="sv-SE" dirty="0"/>
              <a:t> to </a:t>
            </a:r>
            <a:r>
              <a:rPr lang="sv-SE" dirty="0" err="1"/>
              <a:t>speak</a:t>
            </a:r>
            <a:r>
              <a:rPr lang="sv-SE" dirty="0"/>
              <a:t> </a:t>
            </a:r>
            <a:r>
              <a:rPr lang="sv-SE" dirty="0" err="1"/>
              <a:t>thier</a:t>
            </a:r>
            <a:r>
              <a:rPr lang="sv-SE" dirty="0"/>
              <a:t> mind.</a:t>
            </a:r>
          </a:p>
          <a:p>
            <a:r>
              <a:rPr lang="sv-SE" dirty="0" err="1"/>
              <a:t>External</a:t>
            </a:r>
            <a:r>
              <a:rPr lang="sv-SE" dirty="0"/>
              <a:t> motivators – </a:t>
            </a:r>
            <a:r>
              <a:rPr lang="sv-SE" dirty="0" err="1"/>
              <a:t>salary</a:t>
            </a:r>
            <a:r>
              <a:rPr lang="sv-SE" dirty="0"/>
              <a:t>, bonus etc.</a:t>
            </a:r>
          </a:p>
          <a:p>
            <a:endParaRPr lang="sv-SE" dirty="0"/>
          </a:p>
          <a:p>
            <a:r>
              <a:rPr lang="sv-SE" dirty="0" err="1"/>
              <a:t>Find</a:t>
            </a:r>
            <a:r>
              <a:rPr lang="sv-SE" dirty="0"/>
              <a:t> the </a:t>
            </a:r>
            <a:r>
              <a:rPr lang="sv-SE" dirty="0" err="1"/>
              <a:t>internal</a:t>
            </a:r>
            <a:r>
              <a:rPr lang="sv-SE" dirty="0"/>
              <a:t> motivator!</a:t>
            </a:r>
          </a:p>
          <a:p>
            <a:endParaRPr lang="en-US" dirty="0"/>
          </a:p>
          <a:p>
            <a:endParaRPr lang="en-US" dirty="0"/>
          </a:p>
          <a:p>
            <a:r>
              <a:rPr lang="sv-SE" dirty="0" err="1"/>
              <a:t>Sleeping</a:t>
            </a:r>
            <a:r>
              <a:rPr lang="sv-SE" dirty="0"/>
              <a:t> </a:t>
            </a:r>
            <a:r>
              <a:rPr lang="sv-SE" dirty="0" err="1"/>
              <a:t>reactivates</a:t>
            </a:r>
            <a:r>
              <a:rPr lang="sv-SE" dirty="0"/>
              <a:t> </a:t>
            </a:r>
            <a:r>
              <a:rPr lang="sv-SE" dirty="0" err="1"/>
              <a:t>circuits</a:t>
            </a:r>
            <a:endParaRPr lang="sv-SE" dirty="0"/>
          </a:p>
          <a:p>
            <a:r>
              <a:rPr lang="sv-SE" dirty="0" err="1"/>
              <a:t>Remove</a:t>
            </a:r>
            <a:r>
              <a:rPr lang="sv-SE" dirty="0"/>
              <a:t> </a:t>
            </a:r>
            <a:r>
              <a:rPr lang="sv-SE" dirty="0" err="1"/>
              <a:t>unnecesary</a:t>
            </a:r>
            <a:r>
              <a:rPr lang="sv-SE" dirty="0"/>
              <a:t> input</a:t>
            </a:r>
          </a:p>
          <a:p>
            <a:r>
              <a:rPr lang="sv-SE" dirty="0" err="1"/>
              <a:t>Integrate</a:t>
            </a:r>
            <a:r>
              <a:rPr lang="sv-SE" dirty="0"/>
              <a:t> new and old information</a:t>
            </a:r>
          </a:p>
          <a:p>
            <a:endParaRPr lang="sv-SE" dirty="0"/>
          </a:p>
          <a:p>
            <a:endParaRPr lang="sv-SE" dirty="0"/>
          </a:p>
          <a:p>
            <a:r>
              <a:rPr lang="sv-SE" b="1" dirty="0"/>
              <a:t>Make sure to do </a:t>
            </a:r>
            <a:r>
              <a:rPr lang="sv-SE" b="1" dirty="0" err="1"/>
              <a:t>things</a:t>
            </a:r>
            <a:r>
              <a:rPr lang="sv-SE" b="1" dirty="0"/>
              <a:t> in the right order. </a:t>
            </a:r>
          </a:p>
          <a:p>
            <a:endParaRPr lang="sv-SE" dirty="0"/>
          </a:p>
          <a:p>
            <a:r>
              <a:rPr lang="sv-SE" dirty="0"/>
              <a:t>I </a:t>
            </a:r>
            <a:r>
              <a:rPr lang="sv-SE" dirty="0" err="1"/>
              <a:t>know</a:t>
            </a:r>
            <a:r>
              <a:rPr lang="sv-SE" dirty="0"/>
              <a:t> </a:t>
            </a:r>
            <a:r>
              <a:rPr lang="sv-SE" dirty="0" err="1"/>
              <a:t>you</a:t>
            </a:r>
            <a:r>
              <a:rPr lang="sv-SE" dirty="0"/>
              <a:t> </a:t>
            </a:r>
            <a:r>
              <a:rPr lang="sv-SE" dirty="0" err="1"/>
              <a:t>work</a:t>
            </a:r>
            <a:r>
              <a:rPr lang="sv-SE" dirty="0"/>
              <a:t> </a:t>
            </a:r>
            <a:r>
              <a:rPr lang="sv-SE" dirty="0" err="1"/>
              <a:t>alot</a:t>
            </a:r>
            <a:r>
              <a:rPr lang="sv-SE" dirty="0"/>
              <a:t> </a:t>
            </a:r>
            <a:r>
              <a:rPr lang="sv-SE" dirty="0" err="1"/>
              <a:t>with</a:t>
            </a:r>
            <a:r>
              <a:rPr lang="sv-SE" dirty="0"/>
              <a:t> </a:t>
            </a:r>
            <a:r>
              <a:rPr lang="sv-SE" dirty="0" err="1"/>
              <a:t>developing</a:t>
            </a:r>
            <a:r>
              <a:rPr lang="sv-SE" dirty="0"/>
              <a:t> </a:t>
            </a:r>
            <a:r>
              <a:rPr lang="sv-SE" dirty="0" err="1"/>
              <a:t>our</a:t>
            </a:r>
            <a:r>
              <a:rPr lang="sv-SE" dirty="0"/>
              <a:t> operations and </a:t>
            </a:r>
            <a:r>
              <a:rPr lang="sv-SE" dirty="0" err="1"/>
              <a:t>and</a:t>
            </a:r>
            <a:r>
              <a:rPr lang="sv-SE" dirty="0"/>
              <a:t> long term </a:t>
            </a:r>
            <a:r>
              <a:rPr lang="sv-SE" dirty="0" err="1"/>
              <a:t>things</a:t>
            </a:r>
            <a:r>
              <a:rPr lang="sv-SE" dirty="0"/>
              <a:t>. </a:t>
            </a:r>
          </a:p>
          <a:p>
            <a:r>
              <a:rPr lang="sv-SE" dirty="0" err="1"/>
              <a:t>That</a:t>
            </a:r>
            <a:r>
              <a:rPr lang="sv-SE" dirty="0"/>
              <a:t> puts a </a:t>
            </a:r>
            <a:r>
              <a:rPr lang="sv-SE" dirty="0" err="1"/>
              <a:t>high</a:t>
            </a:r>
            <a:r>
              <a:rPr lang="sv-SE" dirty="0"/>
              <a:t> </a:t>
            </a:r>
            <a:r>
              <a:rPr lang="sv-SE" dirty="0" err="1"/>
              <a:t>cognitive</a:t>
            </a:r>
            <a:r>
              <a:rPr lang="sv-SE" dirty="0"/>
              <a:t> </a:t>
            </a:r>
            <a:r>
              <a:rPr lang="sv-SE" dirty="0" err="1"/>
              <a:t>load</a:t>
            </a:r>
            <a:r>
              <a:rPr lang="sv-SE" dirty="0"/>
              <a:t> on </a:t>
            </a:r>
            <a:r>
              <a:rPr lang="sv-SE" dirty="0" err="1"/>
              <a:t>your</a:t>
            </a:r>
            <a:r>
              <a:rPr lang="sv-SE" dirty="0"/>
              <a:t> mind. Start </a:t>
            </a:r>
            <a:r>
              <a:rPr lang="sv-SE" dirty="0" err="1"/>
              <a:t>with</a:t>
            </a:r>
            <a:r>
              <a:rPr lang="sv-SE" dirty="0"/>
              <a:t> </a:t>
            </a:r>
            <a:r>
              <a:rPr lang="sv-SE" dirty="0" err="1"/>
              <a:t>that</a:t>
            </a:r>
            <a:r>
              <a:rPr lang="sv-SE" dirty="0"/>
              <a:t>, save </a:t>
            </a:r>
            <a:r>
              <a:rPr lang="sv-SE" dirty="0" err="1"/>
              <a:t>emails</a:t>
            </a:r>
            <a:r>
              <a:rPr lang="sv-SE" dirty="0"/>
              <a:t> to the </a:t>
            </a:r>
            <a:r>
              <a:rPr lang="sv-SE" dirty="0" err="1"/>
              <a:t>afternoon</a:t>
            </a:r>
            <a:r>
              <a:rPr lang="sv-SE" dirty="0"/>
              <a:t>.</a:t>
            </a:r>
          </a:p>
          <a:p>
            <a:endParaRPr lang="sv-SE" dirty="0"/>
          </a:p>
          <a:p>
            <a:endParaRPr lang="sv-SE" dirty="0"/>
          </a:p>
          <a:p>
            <a:endParaRPr lang="sv-SE" dirty="0"/>
          </a:p>
          <a:p>
            <a:r>
              <a:rPr lang="sv-SE" dirty="0"/>
              <a:t>3 </a:t>
            </a:r>
            <a:r>
              <a:rPr lang="sv-SE" dirty="0" err="1"/>
              <a:t>levels</a:t>
            </a:r>
            <a:r>
              <a:rPr lang="sv-SE" dirty="0"/>
              <a:t> of </a:t>
            </a:r>
            <a:r>
              <a:rPr lang="sv-SE" dirty="0" err="1"/>
              <a:t>learning</a:t>
            </a:r>
            <a:r>
              <a:rPr lang="sv-SE" dirty="0"/>
              <a:t> – 	</a:t>
            </a:r>
            <a:r>
              <a:rPr lang="sv-SE" b="1" dirty="0" err="1"/>
              <a:t>Cognitive</a:t>
            </a:r>
            <a:r>
              <a:rPr lang="sv-SE" b="1" dirty="0"/>
              <a:t> </a:t>
            </a:r>
            <a:r>
              <a:rPr lang="sv-SE" b="1" dirty="0" err="1"/>
              <a:t>reinforcement</a:t>
            </a:r>
            <a:r>
              <a:rPr lang="sv-SE" b="1" dirty="0"/>
              <a:t> </a:t>
            </a:r>
            <a:r>
              <a:rPr lang="sv-SE" dirty="0"/>
              <a:t>– get </a:t>
            </a:r>
            <a:r>
              <a:rPr lang="sv-SE" dirty="0" err="1"/>
              <a:t>people</a:t>
            </a:r>
            <a:r>
              <a:rPr lang="sv-SE" dirty="0"/>
              <a:t> to </a:t>
            </a:r>
            <a:r>
              <a:rPr lang="sv-SE" dirty="0" err="1"/>
              <a:t>think</a:t>
            </a:r>
            <a:r>
              <a:rPr lang="sv-SE" dirty="0"/>
              <a:t> </a:t>
            </a:r>
            <a:r>
              <a:rPr lang="sv-SE" dirty="0" err="1"/>
              <a:t>about</a:t>
            </a:r>
            <a:r>
              <a:rPr lang="sv-SE" dirty="0"/>
              <a:t> it, </a:t>
            </a:r>
            <a:r>
              <a:rPr lang="sv-SE" dirty="0" err="1"/>
              <a:t>questions</a:t>
            </a:r>
            <a:r>
              <a:rPr lang="sv-SE" dirty="0"/>
              <a:t> etc… </a:t>
            </a:r>
            <a:r>
              <a:rPr lang="sv-SE" b="1" dirty="0" err="1"/>
              <a:t>Haloeffect</a:t>
            </a:r>
            <a:endParaRPr lang="sv-SE" b="1" dirty="0"/>
          </a:p>
          <a:p>
            <a:r>
              <a:rPr lang="sv-SE" b="1" dirty="0"/>
              <a:t>		Social </a:t>
            </a:r>
            <a:r>
              <a:rPr lang="sv-SE" b="1" dirty="0" err="1"/>
              <a:t>reinforcment</a:t>
            </a:r>
            <a:r>
              <a:rPr lang="sv-SE" b="1" dirty="0"/>
              <a:t> – </a:t>
            </a:r>
            <a:r>
              <a:rPr lang="sv-SE" b="0" dirty="0"/>
              <a:t>Get </a:t>
            </a:r>
            <a:r>
              <a:rPr lang="sv-SE" b="0" dirty="0" err="1"/>
              <a:t>people</a:t>
            </a:r>
            <a:r>
              <a:rPr lang="sv-SE" b="0" dirty="0"/>
              <a:t> to talk </a:t>
            </a:r>
            <a:r>
              <a:rPr lang="sv-SE" b="0" dirty="0" err="1"/>
              <a:t>about</a:t>
            </a:r>
            <a:r>
              <a:rPr lang="sv-SE" b="0" dirty="0"/>
              <a:t> the new stuff, on </a:t>
            </a:r>
            <a:r>
              <a:rPr lang="sv-SE" b="0" dirty="0" err="1"/>
              <a:t>line</a:t>
            </a:r>
            <a:r>
              <a:rPr lang="sv-SE" b="0" dirty="0"/>
              <a:t> </a:t>
            </a:r>
            <a:r>
              <a:rPr lang="sv-SE" b="0" dirty="0" err="1"/>
              <a:t>goups</a:t>
            </a:r>
            <a:r>
              <a:rPr lang="sv-SE" b="0" dirty="0"/>
              <a:t> etc</a:t>
            </a:r>
          </a:p>
          <a:p>
            <a:r>
              <a:rPr lang="sv-SE" b="0" dirty="0"/>
              <a:t>		</a:t>
            </a:r>
            <a:r>
              <a:rPr lang="sv-SE" b="1" dirty="0" err="1"/>
              <a:t>Behavioural</a:t>
            </a:r>
            <a:r>
              <a:rPr lang="sv-SE" b="1" dirty="0"/>
              <a:t> </a:t>
            </a:r>
            <a:r>
              <a:rPr lang="sv-SE" b="1" dirty="0" err="1"/>
              <a:t>reinforcement</a:t>
            </a:r>
            <a:r>
              <a:rPr lang="sv-SE" b="1" dirty="0"/>
              <a:t> – </a:t>
            </a:r>
            <a:r>
              <a:rPr lang="sv-SE" b="0" dirty="0" err="1"/>
              <a:t>prime</a:t>
            </a:r>
            <a:r>
              <a:rPr lang="sv-SE" b="0" dirty="0"/>
              <a:t> the </a:t>
            </a:r>
            <a:r>
              <a:rPr lang="sv-SE" b="0" dirty="0" err="1"/>
              <a:t>behaviour</a:t>
            </a:r>
            <a:r>
              <a:rPr lang="sv-SE" b="0" dirty="0"/>
              <a:t> </a:t>
            </a:r>
            <a:r>
              <a:rPr lang="sv-SE" b="0" dirty="0" err="1"/>
              <a:t>that</a:t>
            </a:r>
            <a:r>
              <a:rPr lang="sv-SE" b="0" dirty="0"/>
              <a:t> </a:t>
            </a:r>
            <a:r>
              <a:rPr lang="sv-SE" b="0" dirty="0" err="1"/>
              <a:t>you</a:t>
            </a:r>
            <a:r>
              <a:rPr lang="sv-SE" b="0" dirty="0"/>
              <a:t> </a:t>
            </a:r>
            <a:r>
              <a:rPr lang="sv-SE" b="0" dirty="0" err="1"/>
              <a:t>want</a:t>
            </a:r>
            <a:r>
              <a:rPr lang="sv-SE" b="0" dirty="0"/>
              <a:t> to display, Feedback</a:t>
            </a:r>
          </a:p>
          <a:p>
            <a:endParaRPr lang="sv-SE" b="0" dirty="0"/>
          </a:p>
          <a:p>
            <a:r>
              <a:rPr lang="sv-SE" b="0" dirty="0"/>
              <a:t>Three </a:t>
            </a:r>
            <a:r>
              <a:rPr lang="sv-SE" b="0" dirty="0" err="1"/>
              <a:t>ways</a:t>
            </a:r>
            <a:r>
              <a:rPr lang="sv-SE" b="0" dirty="0"/>
              <a:t> to </a:t>
            </a:r>
            <a:r>
              <a:rPr lang="sv-SE" b="0" dirty="0" err="1"/>
              <a:t>to</a:t>
            </a:r>
            <a:r>
              <a:rPr lang="sv-SE" b="0" dirty="0"/>
              <a:t> </a:t>
            </a:r>
            <a:r>
              <a:rPr lang="sv-SE" b="0" dirty="0" err="1"/>
              <a:t>think</a:t>
            </a:r>
            <a:r>
              <a:rPr lang="sv-SE" b="0" dirty="0"/>
              <a:t> </a:t>
            </a:r>
            <a:r>
              <a:rPr lang="sv-SE" b="0" dirty="0" err="1"/>
              <a:t>about</a:t>
            </a:r>
            <a:r>
              <a:rPr lang="sv-SE" b="0" dirty="0"/>
              <a:t> it, </a:t>
            </a:r>
            <a:r>
              <a:rPr lang="sv-SE" b="0" dirty="0" err="1"/>
              <a:t>use</a:t>
            </a:r>
            <a:r>
              <a:rPr lang="sv-SE" b="0" dirty="0"/>
              <a:t> it in </a:t>
            </a:r>
            <a:r>
              <a:rPr lang="sv-SE" b="0" dirty="0" err="1"/>
              <a:t>three</a:t>
            </a:r>
            <a:r>
              <a:rPr lang="sv-SE" b="0" dirty="0"/>
              <a:t> </a:t>
            </a:r>
            <a:r>
              <a:rPr lang="sv-SE" b="0" dirty="0" err="1"/>
              <a:t>ways</a:t>
            </a:r>
            <a:r>
              <a:rPr lang="sv-SE" b="0" dirty="0"/>
              <a:t>. </a:t>
            </a:r>
            <a:r>
              <a:rPr lang="sv-SE" b="0" dirty="0" err="1"/>
              <a:t>That</a:t>
            </a:r>
            <a:r>
              <a:rPr lang="sv-SE" b="0" dirty="0"/>
              <a:t> </a:t>
            </a:r>
            <a:r>
              <a:rPr lang="sv-SE" b="0" dirty="0" err="1"/>
              <a:t>generates</a:t>
            </a:r>
            <a:r>
              <a:rPr lang="sv-SE" b="0" dirty="0"/>
              <a:t> </a:t>
            </a:r>
            <a:r>
              <a:rPr lang="sv-SE" b="0" dirty="0" err="1"/>
              <a:t>three</a:t>
            </a:r>
            <a:r>
              <a:rPr lang="sv-SE" b="0" dirty="0"/>
              <a:t> </a:t>
            </a:r>
            <a:r>
              <a:rPr lang="sv-SE" b="0" dirty="0" err="1"/>
              <a:t>neuronpaths</a:t>
            </a:r>
            <a:r>
              <a:rPr lang="sv-SE" b="0" dirty="0"/>
              <a:t> </a:t>
            </a:r>
            <a:r>
              <a:rPr lang="sv-SE" b="0" dirty="0" err="1"/>
              <a:t>ofcourse</a:t>
            </a:r>
            <a:r>
              <a:rPr lang="sv-SE" b="0" dirty="0"/>
              <a:t>, </a:t>
            </a:r>
            <a:r>
              <a:rPr lang="sv-SE" b="1" dirty="0" err="1"/>
              <a:t>spaced</a:t>
            </a:r>
            <a:r>
              <a:rPr lang="sv-SE" b="1" dirty="0"/>
              <a:t> </a:t>
            </a:r>
            <a:r>
              <a:rPr lang="sv-SE" b="1" dirty="0" err="1"/>
              <a:t>with</a:t>
            </a:r>
            <a:r>
              <a:rPr lang="sv-SE" b="1" dirty="0"/>
              <a:t> </a:t>
            </a:r>
            <a:r>
              <a:rPr lang="sv-SE" b="1" dirty="0" err="1"/>
              <a:t>sleep</a:t>
            </a:r>
            <a:endParaRPr lang="sv-SE" b="1" dirty="0"/>
          </a:p>
          <a:p>
            <a:endParaRPr lang="sv-SE" b="1" dirty="0"/>
          </a:p>
          <a:p>
            <a:r>
              <a:rPr lang="sv-SE" b="0" dirty="0"/>
              <a:t>Three generations – </a:t>
            </a:r>
            <a:r>
              <a:rPr lang="sv-SE" b="0" dirty="0" err="1"/>
              <a:t>repeat</a:t>
            </a:r>
            <a:r>
              <a:rPr lang="sv-SE" b="0" dirty="0"/>
              <a:t> </a:t>
            </a:r>
            <a:r>
              <a:rPr lang="sv-SE" b="0" dirty="0" err="1"/>
              <a:t>three</a:t>
            </a:r>
            <a:r>
              <a:rPr lang="sv-SE" b="0" dirty="0"/>
              <a:t> </a:t>
            </a:r>
            <a:r>
              <a:rPr lang="sv-SE" b="0" dirty="0" err="1"/>
              <a:t>times</a:t>
            </a:r>
            <a:r>
              <a:rPr lang="sv-SE" b="0" dirty="0"/>
              <a:t>….</a:t>
            </a:r>
          </a:p>
          <a:p>
            <a:r>
              <a:rPr lang="sv-SE" b="1" dirty="0"/>
              <a:t>		</a:t>
            </a:r>
          </a:p>
          <a:p>
            <a:endParaRPr lang="sv-SE" dirty="0"/>
          </a:p>
          <a:p>
            <a:r>
              <a:rPr lang="sv-SE" b="1" baseline="0" dirty="0"/>
              <a:t>Fight or flight</a:t>
            </a:r>
          </a:p>
          <a:p>
            <a:endParaRPr lang="sv-SE" b="1" baseline="0" dirty="0"/>
          </a:p>
          <a:p>
            <a:r>
              <a:rPr lang="sv-SE" b="1" baseline="0" dirty="0"/>
              <a:t>Signalsubstanser</a:t>
            </a:r>
            <a:endParaRPr lang="sv-SE" b="1" dirty="0"/>
          </a:p>
          <a:p>
            <a:endParaRPr lang="sv-SE" dirty="0"/>
          </a:p>
          <a:p>
            <a:r>
              <a:rPr lang="sv-SE" dirty="0" err="1"/>
              <a:t>threatening</a:t>
            </a:r>
            <a:r>
              <a:rPr lang="sv-SE" dirty="0"/>
              <a:t>– </a:t>
            </a:r>
            <a:r>
              <a:rPr lang="sv-SE" dirty="0" err="1"/>
              <a:t>kortesol</a:t>
            </a:r>
            <a:r>
              <a:rPr lang="sv-SE" dirty="0"/>
              <a:t> and </a:t>
            </a:r>
            <a:r>
              <a:rPr lang="sv-SE" dirty="0" err="1"/>
              <a:t>adrenaline</a:t>
            </a:r>
            <a:r>
              <a:rPr lang="sv-SE" dirty="0"/>
              <a:t> sick, </a:t>
            </a:r>
            <a:r>
              <a:rPr lang="sv-SE" dirty="0" err="1"/>
              <a:t>good</a:t>
            </a:r>
            <a:r>
              <a:rPr lang="sv-SE" dirty="0"/>
              <a:t> short term. </a:t>
            </a:r>
            <a:r>
              <a:rPr lang="sv-SE" dirty="0" err="1"/>
              <a:t>But</a:t>
            </a:r>
            <a:r>
              <a:rPr lang="sv-SE" dirty="0"/>
              <a:t> </a:t>
            </a:r>
            <a:r>
              <a:rPr lang="sv-SE" dirty="0" err="1"/>
              <a:t>needs</a:t>
            </a:r>
            <a:r>
              <a:rPr lang="sv-SE" dirty="0"/>
              <a:t> rest. And </a:t>
            </a:r>
            <a:r>
              <a:rPr lang="sv-SE" dirty="0" err="1"/>
              <a:t>you</a:t>
            </a:r>
            <a:r>
              <a:rPr lang="sv-SE" dirty="0"/>
              <a:t> </a:t>
            </a:r>
            <a:r>
              <a:rPr lang="sv-SE" dirty="0" err="1"/>
              <a:t>loose</a:t>
            </a:r>
            <a:r>
              <a:rPr lang="sv-SE" dirty="0"/>
              <a:t> </a:t>
            </a:r>
            <a:r>
              <a:rPr lang="sv-SE" dirty="0" err="1"/>
              <a:t>creativity</a:t>
            </a:r>
            <a:r>
              <a:rPr lang="sv-SE" dirty="0"/>
              <a:t>.</a:t>
            </a:r>
          </a:p>
          <a:p>
            <a:endParaRPr lang="sv-SE" dirty="0"/>
          </a:p>
          <a:p>
            <a:r>
              <a:rPr lang="sv-SE" dirty="0" err="1"/>
              <a:t>Reward</a:t>
            </a:r>
            <a:r>
              <a:rPr lang="sv-SE" dirty="0"/>
              <a:t> – Endorfins and </a:t>
            </a:r>
            <a:r>
              <a:rPr lang="sv-SE" dirty="0" err="1"/>
              <a:t>dopamines</a:t>
            </a:r>
            <a:r>
              <a:rPr lang="sv-SE" dirty="0"/>
              <a:t> – </a:t>
            </a:r>
            <a:r>
              <a:rPr lang="sv-SE" dirty="0" err="1"/>
              <a:t>primes</a:t>
            </a:r>
            <a:r>
              <a:rPr lang="sv-SE" dirty="0"/>
              <a:t> the </a:t>
            </a:r>
            <a:r>
              <a:rPr lang="sv-SE" dirty="0" err="1"/>
              <a:t>brain</a:t>
            </a:r>
            <a:r>
              <a:rPr lang="sv-SE" dirty="0"/>
              <a:t> for </a:t>
            </a:r>
            <a:r>
              <a:rPr lang="sv-SE" dirty="0" err="1"/>
              <a:t>preformance</a:t>
            </a:r>
            <a:r>
              <a:rPr lang="sv-SE" dirty="0"/>
              <a:t>. </a:t>
            </a:r>
          </a:p>
          <a:p>
            <a:r>
              <a:rPr lang="sv-SE" b="1" dirty="0" err="1"/>
              <a:t>Happyness</a:t>
            </a:r>
            <a:r>
              <a:rPr lang="sv-SE" b="1" dirty="0"/>
              <a:t> </a:t>
            </a:r>
            <a:r>
              <a:rPr lang="sv-SE" b="1" dirty="0" err="1"/>
              <a:t>advantage</a:t>
            </a:r>
            <a:r>
              <a:rPr lang="sv-SE" b="1" dirty="0"/>
              <a:t> </a:t>
            </a:r>
            <a:r>
              <a:rPr lang="sv-SE" dirty="0"/>
              <a:t>– all </a:t>
            </a:r>
            <a:r>
              <a:rPr lang="sv-SE" dirty="0" err="1"/>
              <a:t>neurochemicals</a:t>
            </a:r>
            <a:r>
              <a:rPr lang="sv-SE" dirty="0"/>
              <a:t> </a:t>
            </a:r>
            <a:r>
              <a:rPr lang="sv-SE" dirty="0" err="1"/>
              <a:t>primes</a:t>
            </a:r>
            <a:r>
              <a:rPr lang="sv-SE" dirty="0"/>
              <a:t> </a:t>
            </a:r>
            <a:r>
              <a:rPr lang="sv-SE" dirty="0" err="1"/>
              <a:t>us</a:t>
            </a:r>
            <a:r>
              <a:rPr lang="sv-SE" dirty="0"/>
              <a:t> for </a:t>
            </a:r>
            <a:r>
              <a:rPr lang="sv-SE" dirty="0" err="1"/>
              <a:t>preformance</a:t>
            </a:r>
            <a:r>
              <a:rPr lang="sv-SE" dirty="0"/>
              <a:t>, and </a:t>
            </a:r>
            <a:r>
              <a:rPr lang="sv-SE" dirty="0" err="1"/>
              <a:t>openess</a:t>
            </a:r>
            <a:r>
              <a:rPr lang="sv-SE" dirty="0"/>
              <a:t>.</a:t>
            </a:r>
          </a:p>
          <a:p>
            <a:endParaRPr lang="en-US" dirty="0"/>
          </a:p>
        </p:txBody>
      </p:sp>
      <p:sp>
        <p:nvSpPr>
          <p:cNvPr id="4" name="Slide Number Placeholder 3"/>
          <p:cNvSpPr>
            <a:spLocks noGrp="1"/>
          </p:cNvSpPr>
          <p:nvPr>
            <p:ph type="sldNum" sz="quarter" idx="5"/>
          </p:nvPr>
        </p:nvSpPr>
        <p:spPr/>
        <p:txBody>
          <a:bodyPr/>
          <a:lstStyle/>
          <a:p>
            <a:fld id="{F57EEEAB-3F83-46E4-9FE1-A1357A345845}" type="slidenum">
              <a:rPr lang="sv-SE" smtClean="0"/>
              <a:t>12</a:t>
            </a:fld>
            <a:endParaRPr lang="sv-SE"/>
          </a:p>
        </p:txBody>
      </p:sp>
    </p:spTree>
    <p:extLst>
      <p:ext uri="{BB962C8B-B14F-4D97-AF65-F5344CB8AC3E}">
        <p14:creationId xmlns:p14="http://schemas.microsoft.com/office/powerpoint/2010/main" val="180528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Create roadmap/ action plan – 10 minutes</a:t>
            </a:r>
          </a:p>
          <a:p>
            <a:endParaRPr lang="en-US" dirty="0"/>
          </a:p>
          <a:p>
            <a:endParaRPr lang="en-US" dirty="0"/>
          </a:p>
          <a:p>
            <a:r>
              <a:rPr lang="en-US" dirty="0"/>
              <a:t>https://www.google.com/url?sa=i&amp;url=https%3A%2F%2Fau.prosple.com%2Fcareer-planning%2Fcareer-development-2024-guide-for-professional-growth&amp;psig=AOvVaw0zzUkHthPIYQ4D-SB1hykd&amp;ust=1728484723860000&amp;source=images&amp;cd=vfe&amp;opi=89978449&amp;ved=0CBcQjhxqFwoTCNCm_cmB_4gDFQAAAAAdAAAAABAE</a:t>
            </a:r>
          </a:p>
          <a:p>
            <a:endParaRPr lang="en-US" dirty="0"/>
          </a:p>
          <a:p>
            <a:endParaRPr lang="en-US" dirty="0"/>
          </a:p>
          <a:p>
            <a:r>
              <a:rPr lang="en-US" dirty="0"/>
              <a:t>https://au.prosple.com/career-planning/career-development-2024-guide-for-professional-growth</a:t>
            </a:r>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13</a:t>
            </a:fld>
            <a:endParaRPr lang="en-US"/>
          </a:p>
        </p:txBody>
      </p:sp>
    </p:spTree>
    <p:extLst>
      <p:ext uri="{BB962C8B-B14F-4D97-AF65-F5344CB8AC3E}">
        <p14:creationId xmlns:p14="http://schemas.microsoft.com/office/powerpoint/2010/main" val="70014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effectLst/>
                <a:latin typeface="Libre Franklin" pitchFamily="2" charset="0"/>
              </a:rPr>
              <a:t>https://www.forbes.com/advisor/business/smart-goals/</a:t>
            </a:r>
          </a:p>
          <a:p>
            <a:pPr algn="l"/>
            <a:endParaRPr lang="en-US" b="1" i="0" dirty="0">
              <a:effectLst/>
              <a:latin typeface="Libre Franklin" pitchFamily="2" charset="0"/>
            </a:endParaRPr>
          </a:p>
          <a:p>
            <a:pPr algn="l"/>
            <a:r>
              <a:rPr lang="en-US" b="1" i="0" dirty="0">
                <a:effectLst/>
                <a:latin typeface="Libre Franklin" pitchFamily="2" charset="0"/>
              </a:rPr>
              <a:t>SMART Criteria</a:t>
            </a:r>
            <a:endParaRPr lang="en-US" b="0" i="0" dirty="0">
              <a:effectLst/>
              <a:latin typeface="Libre Franklin" pitchFamily="2" charset="0"/>
            </a:endParaRPr>
          </a:p>
          <a:p>
            <a:r>
              <a:rPr lang="en-US" b="1" dirty="0">
                <a:effectLst/>
                <a:latin typeface="Libre Franklin" pitchFamily="2" charset="0"/>
              </a:rPr>
              <a:t>S</a:t>
            </a:r>
            <a:endParaRPr lang="en-US" dirty="0">
              <a:effectLst/>
              <a:latin typeface="Libre Franklin" pitchFamily="2" charset="0"/>
            </a:endParaRPr>
          </a:p>
          <a:p>
            <a:r>
              <a:rPr lang="en-US" dirty="0">
                <a:effectLst/>
                <a:latin typeface="Libre Franklin" pitchFamily="2" charset="0"/>
              </a:rPr>
              <a:t>Specific</a:t>
            </a:r>
          </a:p>
          <a:p>
            <a:r>
              <a:rPr lang="en-US" dirty="0">
                <a:effectLst/>
                <a:latin typeface="Libre Franklin" pitchFamily="2" charset="0"/>
              </a:rPr>
              <a:t>What will you achieve? What will you do?</a:t>
            </a:r>
          </a:p>
          <a:p>
            <a:pPr algn="l" fontAlgn="auto"/>
            <a:r>
              <a:rPr lang="en-US" b="1" dirty="0">
                <a:effectLst/>
                <a:latin typeface="Libre Franklin" pitchFamily="2" charset="0"/>
              </a:rPr>
              <a:t>M</a:t>
            </a:r>
            <a:endParaRPr lang="en-US" b="0" dirty="0">
              <a:effectLst/>
              <a:latin typeface="Libre Franklin" pitchFamily="2" charset="0"/>
            </a:endParaRPr>
          </a:p>
          <a:p>
            <a:pPr algn="l" fontAlgn="auto"/>
            <a:r>
              <a:rPr lang="en-US" b="0" dirty="0">
                <a:effectLst/>
                <a:latin typeface="Libre Franklin" pitchFamily="2" charset="0"/>
              </a:rPr>
              <a:t>Measurable</a:t>
            </a:r>
          </a:p>
          <a:p>
            <a:pPr algn="l" fontAlgn="auto"/>
            <a:r>
              <a:rPr lang="en-US" b="0" dirty="0">
                <a:effectLst/>
                <a:latin typeface="Libre Franklin" pitchFamily="2" charset="0"/>
              </a:rPr>
              <a:t>What data will you use to decide whether you've met the goal?</a:t>
            </a:r>
          </a:p>
          <a:p>
            <a:pPr algn="l" fontAlgn="auto"/>
            <a:r>
              <a:rPr lang="en-US" b="1" dirty="0">
                <a:effectLst/>
                <a:latin typeface="Libre Franklin" pitchFamily="2" charset="0"/>
              </a:rPr>
              <a:t>A</a:t>
            </a:r>
            <a:endParaRPr lang="en-US" b="0" dirty="0">
              <a:effectLst/>
              <a:latin typeface="Libre Franklin" pitchFamily="2" charset="0"/>
            </a:endParaRPr>
          </a:p>
          <a:p>
            <a:pPr algn="l" fontAlgn="auto"/>
            <a:r>
              <a:rPr lang="en-US" b="0" dirty="0">
                <a:effectLst/>
                <a:latin typeface="Libre Franklin" pitchFamily="2" charset="0"/>
              </a:rPr>
              <a:t>Achievable</a:t>
            </a:r>
          </a:p>
          <a:p>
            <a:pPr algn="l" fontAlgn="auto"/>
            <a:r>
              <a:rPr lang="en-US" b="0" dirty="0">
                <a:effectLst/>
                <a:latin typeface="Libre Franklin" pitchFamily="2" charset="0"/>
              </a:rPr>
              <a:t>Are you sure you can do this? Do you have the right skills and resources?</a:t>
            </a:r>
          </a:p>
          <a:p>
            <a:pPr algn="l" fontAlgn="auto"/>
            <a:r>
              <a:rPr lang="en-US" b="1" dirty="0">
                <a:effectLst/>
                <a:latin typeface="Libre Franklin" pitchFamily="2" charset="0"/>
              </a:rPr>
              <a:t>R</a:t>
            </a:r>
            <a:endParaRPr lang="en-US" b="0" dirty="0">
              <a:effectLst/>
              <a:latin typeface="Libre Franklin" pitchFamily="2" charset="0"/>
            </a:endParaRPr>
          </a:p>
          <a:p>
            <a:pPr algn="l" fontAlgn="auto"/>
            <a:r>
              <a:rPr lang="en-US" b="0" dirty="0">
                <a:effectLst/>
                <a:latin typeface="Libre Franklin" pitchFamily="2" charset="0"/>
              </a:rPr>
              <a:t>Relevant</a:t>
            </a:r>
          </a:p>
          <a:p>
            <a:pPr algn="l" fontAlgn="auto"/>
            <a:r>
              <a:rPr lang="en-US" b="0" dirty="0">
                <a:effectLst/>
                <a:latin typeface="Libre Franklin" pitchFamily="2" charset="0"/>
              </a:rPr>
              <a:t>Does the goal align with those of your team or organization? How will the result matter?</a:t>
            </a:r>
          </a:p>
          <a:p>
            <a:pPr algn="l" fontAlgn="auto"/>
            <a:r>
              <a:rPr lang="en-US" b="1" dirty="0">
                <a:effectLst/>
                <a:latin typeface="Libre Franklin" pitchFamily="2" charset="0"/>
              </a:rPr>
              <a:t>T</a:t>
            </a:r>
            <a:endParaRPr lang="en-US" b="0" dirty="0">
              <a:effectLst/>
              <a:latin typeface="Libre Franklin" pitchFamily="2" charset="0"/>
            </a:endParaRPr>
          </a:p>
          <a:p>
            <a:pPr algn="l" fontAlgn="auto"/>
            <a:r>
              <a:rPr lang="en-US" b="0" dirty="0">
                <a:effectLst/>
                <a:latin typeface="Libre Franklin" pitchFamily="2" charset="0"/>
              </a:rPr>
              <a:t>Time-bound</a:t>
            </a:r>
          </a:p>
          <a:p>
            <a:pPr algn="l" fontAlgn="auto"/>
            <a:r>
              <a:rPr lang="en-US" b="0" dirty="0">
                <a:effectLst/>
                <a:latin typeface="Libre Franklin" pitchFamily="2" charset="0"/>
              </a:rPr>
              <a:t>What is the deadline for accomplishing the goal?</a:t>
            </a:r>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14</a:t>
            </a:fld>
            <a:endParaRPr lang="en-US"/>
          </a:p>
        </p:txBody>
      </p:sp>
    </p:spTree>
    <p:extLst>
      <p:ext uri="{BB962C8B-B14F-4D97-AF65-F5344CB8AC3E}">
        <p14:creationId xmlns:p14="http://schemas.microsoft.com/office/powerpoint/2010/main" val="222970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00" dirty="0">
                <a:effectLst/>
                <a:latin typeface="Aptos" panose="020B0004020202020204" pitchFamily="34" charset="0"/>
                <a:ea typeface="Aptos" panose="020B0004020202020204" pitchFamily="34" charset="0"/>
                <a:cs typeface="Times New Roman" panose="02020603050405020304" pitchFamily="18" charset="0"/>
              </a:rPr>
              <a:t>Not all encompassing list; tie back to my path </a:t>
            </a:r>
          </a:p>
          <a:p>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400" kern="100" dirty="0">
                <a:effectLst/>
                <a:latin typeface="Aptos" panose="020B0004020202020204" pitchFamily="34" charset="0"/>
                <a:ea typeface="Aptos" panose="020B0004020202020204" pitchFamily="34" charset="0"/>
                <a:cs typeface="Times New Roman" panose="02020603050405020304" pitchFamily="18" charset="0"/>
              </a:rPr>
              <a:t>Career growth strategy and tactics (goals, brand, network etc) – 10 minutes</a:t>
            </a:r>
          </a:p>
          <a:p>
            <a:pPr lvl="1"/>
            <a:r>
              <a:rPr lang="en-US" kern="100" dirty="0">
                <a:latin typeface="Aptos" panose="020B0004020202020204" pitchFamily="34" charset="0"/>
                <a:cs typeface="Times New Roman" panose="02020603050405020304" pitchFamily="18" charset="0"/>
              </a:rPr>
              <a:t>MBOs, KPIs, IDP</a:t>
            </a:r>
          </a:p>
          <a:p>
            <a:pPr lvl="1"/>
            <a:r>
              <a:rPr lang="en-US" kern="100" dirty="0">
                <a:latin typeface="Aptos" panose="020B0004020202020204" pitchFamily="34" charset="0"/>
                <a:cs typeface="Times New Roman" panose="02020603050405020304" pitchFamily="18" charset="0"/>
              </a:rPr>
              <a:t>Continuous learning – </a:t>
            </a:r>
            <a:r>
              <a:rPr lang="en-US" kern="100" dirty="0" err="1">
                <a:latin typeface="Aptos" panose="020B0004020202020204" pitchFamily="34" charset="0"/>
                <a:cs typeface="Times New Roman" panose="02020603050405020304" pitchFamily="18" charset="0"/>
              </a:rPr>
              <a:t>softskills</a:t>
            </a:r>
            <a:r>
              <a:rPr lang="en-US" kern="100" dirty="0">
                <a:latin typeface="Aptos" panose="020B0004020202020204" pitchFamily="34" charset="0"/>
                <a:cs typeface="Times New Roman" panose="02020603050405020304" pitchFamily="18" charset="0"/>
              </a:rPr>
              <a:t>, SIA, formal education </a:t>
            </a:r>
          </a:p>
          <a:p>
            <a:pPr lvl="1"/>
            <a:r>
              <a:rPr lang="en-US" kern="100" dirty="0">
                <a:latin typeface="Aptos" panose="020B0004020202020204" pitchFamily="34" charset="0"/>
                <a:cs typeface="Times New Roman" panose="02020603050405020304" pitchFamily="18" charset="0"/>
              </a:rPr>
              <a:t>Feedback </a:t>
            </a:r>
          </a:p>
          <a:p>
            <a:pPr lvl="1"/>
            <a:r>
              <a:rPr lang="en-US" kern="100" dirty="0">
                <a:latin typeface="Aptos" panose="020B0004020202020204" pitchFamily="34" charset="0"/>
                <a:cs typeface="Times New Roman" panose="02020603050405020304" pitchFamily="18" charset="0"/>
              </a:rPr>
              <a:t>Work/ life balance </a:t>
            </a:r>
          </a:p>
          <a:p>
            <a:pPr lvl="1"/>
            <a:r>
              <a:rPr lang="en-US" kern="100" dirty="0">
                <a:latin typeface="Aptos" panose="020B0004020202020204" pitchFamily="34" charset="0"/>
                <a:cs typeface="Times New Roman" panose="02020603050405020304" pitchFamily="18" charset="0"/>
              </a:rPr>
              <a:t>Mentorship </a:t>
            </a:r>
          </a:p>
          <a:p>
            <a:pPr lvl="1"/>
            <a:r>
              <a:rPr lang="en-US" kern="100" dirty="0">
                <a:latin typeface="Aptos" panose="020B0004020202020204" pitchFamily="34" charset="0"/>
                <a:cs typeface="Times New Roman" panose="02020603050405020304" pitchFamily="18" charset="0"/>
              </a:rPr>
              <a:t>Personal brand </a:t>
            </a:r>
          </a:p>
          <a:p>
            <a:pPr lvl="1"/>
            <a:r>
              <a:rPr lang="en-US" kern="100" dirty="0">
                <a:latin typeface="Aptos" panose="020B0004020202020204" pitchFamily="34" charset="0"/>
                <a:cs typeface="Times New Roman" panose="02020603050405020304" pitchFamily="18" charset="0"/>
              </a:rPr>
              <a:t>Networking </a:t>
            </a:r>
            <a:endParaRPr lang="en-US" dirty="0"/>
          </a:p>
          <a:p>
            <a:endParaRPr lang="en-US" dirty="0"/>
          </a:p>
          <a:p>
            <a:endParaRPr lang="en-US" dirty="0"/>
          </a:p>
          <a:p>
            <a:pPr algn="l">
              <a:buFont typeface="Arial" panose="020B0604020202020204" pitchFamily="34" charset="0"/>
              <a:buChar char="•"/>
            </a:pPr>
            <a:r>
              <a:rPr lang="en-US" b="1" i="0" dirty="0">
                <a:solidFill>
                  <a:srgbClr val="474747"/>
                </a:solidFill>
                <a:effectLst/>
                <a:latin typeface="Google Sans"/>
              </a:rPr>
              <a:t>Find a mentor</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A mentor can help you set goals, challenge you, and hold you accountable. Look for someone who has achieved what you want to accomplish. </a:t>
            </a:r>
          </a:p>
          <a:p>
            <a:pPr algn="l">
              <a:buFont typeface="Arial" panose="020B0604020202020204" pitchFamily="34" charset="0"/>
              <a:buChar char="•"/>
            </a:pPr>
            <a:r>
              <a:rPr lang="en-US" b="1" i="0" dirty="0">
                <a:solidFill>
                  <a:srgbClr val="474747"/>
                </a:solidFill>
                <a:effectLst/>
                <a:latin typeface="Google Sans"/>
              </a:rPr>
              <a:t>Set goals</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Set professional development goals to help you decide what to pursue and how to get there. </a:t>
            </a:r>
          </a:p>
          <a:p>
            <a:pPr algn="l">
              <a:buFont typeface="Arial" panose="020B0604020202020204" pitchFamily="34" charset="0"/>
              <a:buChar char="•"/>
            </a:pPr>
            <a:r>
              <a:rPr lang="en-US" b="1" i="0" dirty="0">
                <a:solidFill>
                  <a:srgbClr val="474747"/>
                </a:solidFill>
                <a:effectLst/>
                <a:latin typeface="Google Sans"/>
              </a:rPr>
              <a:t>Develop your skills</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Gain new knowledge and skills to pursue better job opportunities, increase your salary, or find a new job. </a:t>
            </a:r>
          </a:p>
          <a:p>
            <a:pPr algn="l">
              <a:buFont typeface="Arial" panose="020B0604020202020204" pitchFamily="34" charset="0"/>
              <a:buChar char="•"/>
            </a:pPr>
            <a:r>
              <a:rPr lang="en-US" b="1" i="0" dirty="0">
                <a:solidFill>
                  <a:srgbClr val="474747"/>
                </a:solidFill>
                <a:effectLst/>
                <a:latin typeface="Google Sans"/>
              </a:rPr>
              <a:t>Build your professional network</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Connect with people to learn new ideas and perspectives, and to grow as a leader and colleague. </a:t>
            </a:r>
          </a:p>
          <a:p>
            <a:pPr algn="l">
              <a:buFont typeface="Arial" panose="020B0604020202020204" pitchFamily="34" charset="0"/>
              <a:buChar char="•"/>
            </a:pPr>
            <a:r>
              <a:rPr lang="en-US" b="1" i="0" dirty="0">
                <a:solidFill>
                  <a:srgbClr val="474747"/>
                </a:solidFill>
                <a:effectLst/>
                <a:latin typeface="Google Sans"/>
              </a:rPr>
              <a:t>Choose the right career</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Make sure your job aligns with your interests, personality, and values. </a:t>
            </a:r>
          </a:p>
          <a:p>
            <a:pPr algn="l">
              <a:buFont typeface="Arial" panose="020B0604020202020204" pitchFamily="34" charset="0"/>
              <a:buChar char="•"/>
            </a:pPr>
            <a:r>
              <a:rPr lang="en-US" b="1" i="0" dirty="0">
                <a:solidFill>
                  <a:srgbClr val="474747"/>
                </a:solidFill>
                <a:effectLst/>
                <a:latin typeface="Google Sans"/>
              </a:rPr>
              <a:t>Actively communicate</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Proactively communicate with your manager to let them know when a task is done and what needs to be done next. </a:t>
            </a:r>
          </a:p>
          <a:p>
            <a:pPr algn="l">
              <a:buFont typeface="Arial" panose="020B0604020202020204" pitchFamily="34" charset="0"/>
              <a:buChar char="•"/>
            </a:pPr>
            <a:r>
              <a:rPr lang="en-US" b="1" i="0" dirty="0">
                <a:solidFill>
                  <a:srgbClr val="474747"/>
                </a:solidFill>
                <a:effectLst/>
                <a:latin typeface="Google Sans"/>
              </a:rPr>
              <a:t>Develop specialized skills</a:t>
            </a:r>
            <a:endParaRPr lang="en-US" b="0" i="0" dirty="0">
              <a:solidFill>
                <a:srgbClr val="474747"/>
              </a:solidFill>
              <a:effectLst/>
              <a:latin typeface="Google Sans"/>
            </a:endParaRPr>
          </a:p>
          <a:p>
            <a:pPr algn="l" fontAlgn="ctr">
              <a:buFont typeface="Arial" panose="020B0604020202020204" pitchFamily="34" charset="0"/>
              <a:buChar char="•"/>
            </a:pPr>
            <a:r>
              <a:rPr lang="en-US" b="0" i="0" dirty="0">
                <a:solidFill>
                  <a:srgbClr val="474747"/>
                </a:solidFill>
                <a:effectLst/>
                <a:latin typeface="Google Sans"/>
              </a:rPr>
              <a:t>Keep up with industry trends and get relevant certifications to develop specialized skills. </a:t>
            </a:r>
          </a:p>
          <a:p>
            <a:pPr algn="l">
              <a:buFont typeface="Arial" panose="020B0604020202020204" pitchFamily="34" charset="0"/>
              <a:buChar char="•"/>
            </a:pPr>
            <a:r>
              <a:rPr lang="en-US" b="1" i="0" dirty="0">
                <a:solidFill>
                  <a:srgbClr val="474747"/>
                </a:solidFill>
                <a:effectLst/>
                <a:latin typeface="Google Sans"/>
              </a:rPr>
              <a:t>Join volunteer organizations</a:t>
            </a:r>
            <a:endParaRPr lang="en-US" b="0" i="0" dirty="0">
              <a:solidFill>
                <a:srgbClr val="474747"/>
              </a:solidFill>
              <a:effectLst/>
              <a:latin typeface="Google Sans"/>
            </a:endParaRPr>
          </a:p>
          <a:p>
            <a:pPr algn="l">
              <a:buFont typeface="Arial" panose="020B0604020202020204" pitchFamily="34" charset="0"/>
              <a:buChar char="•"/>
            </a:pPr>
            <a:r>
              <a:rPr lang="en-US" b="0" i="0" dirty="0">
                <a:solidFill>
                  <a:srgbClr val="474747"/>
                </a:solidFill>
                <a:effectLst/>
                <a:latin typeface="Google Sans"/>
              </a:rPr>
              <a:t>Volunteering can help you gain experience and skills that can be used in your paid work.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FE9A9-1DB0-B64D-883C-974DBCF9C2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940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https://herrmann.com.au/blog/2023/10/how-to-create-a-professional-development-plan-free-template/</a:t>
            </a:r>
          </a:p>
          <a:p>
            <a:endParaRPr lang="en-US" dirty="0"/>
          </a:p>
          <a:p>
            <a:r>
              <a:rPr lang="en-US" dirty="0"/>
              <a:t>https://au.prosple.com/career-planning/career-development-2024-guide-for-professional-growth</a:t>
            </a:r>
          </a:p>
        </p:txBody>
      </p:sp>
      <p:sp>
        <p:nvSpPr>
          <p:cNvPr id="4" name="Slide Number Placeholder 3"/>
          <p:cNvSpPr>
            <a:spLocks noGrp="1"/>
          </p:cNvSpPr>
          <p:nvPr>
            <p:ph type="sldNum" sz="quarter" idx="5"/>
          </p:nvPr>
        </p:nvSpPr>
        <p:spPr/>
        <p:txBody>
          <a:bodyPr/>
          <a:lstStyle/>
          <a:p>
            <a:fld id="{B51FE9A9-1DB0-B64D-883C-974DBCF9C202}" type="slidenum">
              <a:rPr lang="en-US" smtClean="0"/>
              <a:t>16</a:t>
            </a:fld>
            <a:endParaRPr lang="en-US"/>
          </a:p>
        </p:txBody>
      </p:sp>
    </p:spTree>
    <p:extLst>
      <p:ext uri="{BB962C8B-B14F-4D97-AF65-F5344CB8AC3E}">
        <p14:creationId xmlns:p14="http://schemas.microsoft.com/office/powerpoint/2010/main" val="387185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17</a:t>
            </a:fld>
            <a:endParaRPr lang="en-US"/>
          </a:p>
        </p:txBody>
      </p:sp>
    </p:spTree>
    <p:extLst>
      <p:ext uri="{BB962C8B-B14F-4D97-AF65-F5344CB8AC3E}">
        <p14:creationId xmlns:p14="http://schemas.microsoft.com/office/powerpoint/2010/main" val="233748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18</a:t>
            </a:fld>
            <a:endParaRPr lang="en-US"/>
          </a:p>
        </p:txBody>
      </p:sp>
    </p:spTree>
    <p:extLst>
      <p:ext uri="{BB962C8B-B14F-4D97-AF65-F5344CB8AC3E}">
        <p14:creationId xmlns:p14="http://schemas.microsoft.com/office/powerpoint/2010/main" val="317463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kern="100" dirty="0">
                <a:latin typeface="Aptos" panose="020B0004020202020204" pitchFamily="34" charset="0"/>
                <a:ea typeface="Aptos" panose="020B0004020202020204" pitchFamily="34" charset="0"/>
                <a:cs typeface="Times New Roman" panose="02020603050405020304" pitchFamily="18" charset="0"/>
              </a:rPr>
              <a:t>Welcome and introductions – 5 mins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Career growth strategy and tactics (goals, brand, network etc) – 10 minutes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Growth mindset &amp; L&amp;D – 5 minutes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Overcome challenges, setbacks and change– 5 minutes </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Create roadmap/ action plan – 10 minutes</a:t>
            </a:r>
          </a:p>
          <a:p>
            <a:pPr marL="0" marR="0">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Questions from audience – 10 minutes </a:t>
            </a:r>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2</a:t>
            </a:fld>
            <a:endParaRPr lang="en-US"/>
          </a:p>
        </p:txBody>
      </p:sp>
    </p:spTree>
    <p:extLst>
      <p:ext uri="{BB962C8B-B14F-4D97-AF65-F5344CB8AC3E}">
        <p14:creationId xmlns:p14="http://schemas.microsoft.com/office/powerpoint/2010/main" val="400965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latin typeface="Calibri" panose="020F0502020204030204" pitchFamily="34" charset="0"/>
                <a:ea typeface="Calibri" panose="020F0502020204030204" pitchFamily="34" charset="0"/>
                <a:cs typeface="Times New Roman" panose="02020603050405020304" pitchFamily="18" charset="0"/>
              </a:rPr>
              <a:t>Kerri Sutherland has held a human resource business partnership position at Axis Communications since 2017. She holds an MBA with a concentration in human resource management from the University of Texas A&amp;M and is certified as a senior professional by the Society of Human Resource Management. She has more than a decade of successful experience in the field with a primary focus on hiring, employee development and employee engagement. Sutherland’s human resource journey began at various international tech companies, and she currently supports the Americas region at Axis by recruiting and retaining top talent while safeguarding the company’s culture She also sits as the chair for the Foundation of Advancing Security Talent and serves on the board of a local nonprofit humane society. She has facilitated countless training programs which advances her passion for seeing both individuals and businesses succeed in unified goals. </a:t>
            </a:r>
            <a:endParaRPr lang="en-US" sz="1100" dirty="0">
              <a:latin typeface="Calibri" panose="020F0502020204030204" pitchFamily="34" charset="0"/>
              <a:ea typeface="Calibri" panose="020F0502020204030204" pitchFamily="34" charset="0"/>
            </a:endParaRPr>
          </a:p>
          <a:p>
            <a:endParaRPr lang="en-US" dirty="0"/>
          </a:p>
          <a:p>
            <a:r>
              <a:rPr lang="en-US" dirty="0"/>
              <a:t>Insert fam/ friends, travel, yoga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53682-1C58-4176-8C62-C294FBB76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89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dirty="0">
              <a:effectLst/>
            </a:endParaRPr>
          </a:p>
          <a:p>
            <a:r>
              <a:rPr lang="en-US" sz="1200" b="0" i="0" dirty="0">
                <a:effectLst/>
              </a:rPr>
              <a:t>One in four workers (25%) is confident about their career path. That’s </a:t>
            </a:r>
            <a:r>
              <a:rPr lang="en-US" sz="1200" b="1" i="0" u="none" strike="noStrike" dirty="0">
                <a:effectLst/>
                <a:hlinkClick r:id="rId3"/>
              </a:rPr>
              <a:t>based on a 2022 Gartner survey</a:t>
            </a:r>
            <a:r>
              <a:rPr lang="en-US" sz="1200" b="0" i="0" dirty="0">
                <a:effectLst/>
              </a:rPr>
              <a:t> of more than 3,300 employees. </a:t>
            </a:r>
          </a:p>
          <a:p>
            <a:endParaRPr lang="en-US" sz="1200" dirty="0"/>
          </a:p>
          <a:p>
            <a:r>
              <a:rPr lang="en-US" sz="1200" b="0" i="0" dirty="0">
                <a:effectLst/>
              </a:rPr>
              <a:t>In addition, the research revealed that fewer than one in three (33%) of workers knows how to advance their careers over the next five years. </a:t>
            </a:r>
          </a:p>
          <a:p>
            <a:endParaRPr lang="en-US" sz="12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2856"/>
                </a:solidFill>
                <a:effectLst/>
                <a:latin typeface="Graphik Web"/>
              </a:rPr>
              <a:t>Gartner Survey Finds Just 46% of Employees Are Satisfied with Their Career Development.</a:t>
            </a:r>
            <a:endParaRPr lang="en-US" sz="1200" b="0" i="0" dirty="0">
              <a:effectLst/>
            </a:endParaRPr>
          </a:p>
          <a:p>
            <a:endParaRPr lang="en-US" sz="1200" dirty="0"/>
          </a:p>
          <a:p>
            <a:r>
              <a:rPr lang="en-US" sz="1200" b="0" i="0" dirty="0">
                <a:effectLst/>
              </a:rPr>
              <a:t>And the worst part, only half (50%) of the respondents feel they can rely on their managers for help in their career development. </a:t>
            </a:r>
            <a:endParaRPr lang="en-US" sz="1200" dirty="0"/>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4</a:t>
            </a:fld>
            <a:endParaRPr lang="en-US"/>
          </a:p>
        </p:txBody>
      </p:sp>
    </p:spTree>
    <p:extLst>
      <p:ext uri="{BB962C8B-B14F-4D97-AF65-F5344CB8AC3E}">
        <p14:creationId xmlns:p14="http://schemas.microsoft.com/office/powerpoint/2010/main" val="385420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models* https://careercenter.ceu.edu/undergraduate-career-development</a:t>
            </a:r>
          </a:p>
          <a:p>
            <a:r>
              <a:rPr lang="en-US" dirty="0"/>
              <a:t>- Almost every university has some type of career model in their career services- I almost used one from Harvard but I liked this image better. </a:t>
            </a:r>
          </a:p>
          <a:p>
            <a:endParaRPr lang="en-US" dirty="0"/>
          </a:p>
          <a:p>
            <a:r>
              <a:rPr lang="en-US" dirty="0"/>
              <a:t>https://www.hsph.harvard.edu/career-services/career-tools/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https://corporateescapeartist.com/how-to-forge-a-career-path-in-your-organization/</a:t>
            </a:r>
          </a:p>
          <a:p>
            <a:endParaRPr lang="en-US" dirty="0"/>
          </a:p>
          <a:p>
            <a:r>
              <a:rPr lang="en-US" b="0" i="0" dirty="0">
                <a:solidFill>
                  <a:srgbClr val="040C28"/>
                </a:solidFill>
                <a:effectLst/>
                <a:latin typeface="Google Sans"/>
              </a:rPr>
              <a:t>Frank Parsons</a:t>
            </a:r>
            <a:r>
              <a:rPr lang="en-US" b="0" i="0" dirty="0">
                <a:solidFill>
                  <a:srgbClr val="474747"/>
                </a:solidFill>
                <a:effectLst/>
                <a:latin typeface="Google Sans"/>
              </a:rPr>
              <a:t> is considered the "father of vocational guidance". His Trait and Factor Theory is about matching your unique qualities with the demands of different jobs. Here's the breakdown: Your Traits are your strengths, interests, and personality.</a:t>
            </a:r>
          </a:p>
          <a:p>
            <a:endParaRPr lang="en-US" b="0" i="0" dirty="0">
              <a:solidFill>
                <a:srgbClr val="474747"/>
              </a:solidFill>
              <a:effectLst/>
              <a:latin typeface="Google Sans"/>
            </a:endParaRPr>
          </a:p>
          <a:p>
            <a:r>
              <a:rPr lang="en-US" b="0" i="0" dirty="0">
                <a:solidFill>
                  <a:srgbClr val="474747"/>
                </a:solidFill>
                <a:effectLst/>
                <a:latin typeface="Google Sans"/>
              </a:rPr>
              <a:t>https://au.prosple.com/career-planning/career-development-2024-guide-for-professional-growth</a:t>
            </a:r>
          </a:p>
          <a:p>
            <a:endParaRPr lang="en-US" b="0" i="0" dirty="0">
              <a:solidFill>
                <a:srgbClr val="474747"/>
              </a:solidFill>
              <a:effectLst/>
              <a:latin typeface="Google Sans"/>
            </a:endParaRPr>
          </a:p>
          <a:p>
            <a:pPr algn="l"/>
            <a:r>
              <a:rPr lang="en-US" b="0" i="0" dirty="0">
                <a:solidFill>
                  <a:srgbClr val="202020"/>
                </a:solidFill>
                <a:effectLst/>
                <a:latin typeface="Poppins" panose="00000500000000000000" pitchFamily="2" charset="0"/>
              </a:rPr>
              <a:t>1. Discover your aspirations &amp; values</a:t>
            </a:r>
          </a:p>
          <a:p>
            <a:pPr algn="l"/>
            <a:r>
              <a:rPr lang="en-US" b="0" i="0" dirty="0">
                <a:solidFill>
                  <a:srgbClr val="202020"/>
                </a:solidFill>
                <a:effectLst/>
                <a:latin typeface="Poppins" panose="00000500000000000000" pitchFamily="2" charset="0"/>
              </a:rPr>
              <a:t>To understand your aspirations and values, </a:t>
            </a:r>
            <a:r>
              <a:rPr lang="en-US" b="1" i="0" dirty="0">
                <a:solidFill>
                  <a:srgbClr val="202020"/>
                </a:solidFill>
                <a:effectLst/>
                <a:latin typeface="Poppins" panose="00000500000000000000" pitchFamily="2" charset="0"/>
              </a:rPr>
              <a:t>do deep introspection</a:t>
            </a:r>
            <a:r>
              <a:rPr lang="en-US" b="0" i="0" dirty="0">
                <a:solidFill>
                  <a:srgbClr val="202020"/>
                </a:solidFill>
                <a:effectLst/>
                <a:latin typeface="Poppins" panose="00000500000000000000" pitchFamily="2" charset="0"/>
              </a:rPr>
              <a:t>. Start by considering your interests, passions, and what motivates you.</a:t>
            </a:r>
            <a:r>
              <a:rPr lang="en-US" b="1" i="0" dirty="0">
                <a:solidFill>
                  <a:srgbClr val="202020"/>
                </a:solidFill>
                <a:effectLst/>
                <a:latin typeface="Poppins" panose="00000500000000000000" pitchFamily="2" charset="0"/>
              </a:rPr>
              <a:t> Reflect on past experiences</a:t>
            </a:r>
            <a:r>
              <a:rPr lang="en-US" b="0" i="0" dirty="0">
                <a:solidFill>
                  <a:srgbClr val="202020"/>
                </a:solidFill>
                <a:effectLst/>
                <a:latin typeface="Poppins" panose="00000500000000000000" pitchFamily="2" charset="0"/>
              </a:rPr>
              <a:t>, both positive and negative, to identify patterns and preferences. Ask yourself questions like:</a:t>
            </a:r>
          </a:p>
          <a:p>
            <a:pPr algn="l">
              <a:buFont typeface="Arial" panose="020B0604020202020204" pitchFamily="34" charset="0"/>
              <a:buChar char="•"/>
            </a:pPr>
            <a:r>
              <a:rPr lang="en-US" b="0" i="0" dirty="0">
                <a:solidFill>
                  <a:srgbClr val="202020"/>
                </a:solidFill>
                <a:effectLst/>
                <a:latin typeface="Poppins" panose="00000500000000000000" pitchFamily="2" charset="0"/>
              </a:rPr>
              <a:t>What do I enjoy doing?</a:t>
            </a:r>
          </a:p>
          <a:p>
            <a:pPr algn="l">
              <a:buFont typeface="Arial" panose="020B0604020202020204" pitchFamily="34" charset="0"/>
              <a:buChar char="•"/>
            </a:pPr>
            <a:r>
              <a:rPr lang="en-US" b="0" i="0" dirty="0">
                <a:solidFill>
                  <a:srgbClr val="202020"/>
                </a:solidFill>
                <a:effectLst/>
                <a:latin typeface="Poppins" panose="00000500000000000000" pitchFamily="2" charset="0"/>
              </a:rPr>
              <a:t>What values are important to me in a job?</a:t>
            </a:r>
          </a:p>
          <a:p>
            <a:pPr algn="l">
              <a:buFont typeface="Arial" panose="020B0604020202020204" pitchFamily="34" charset="0"/>
              <a:buChar char="•"/>
            </a:pPr>
            <a:r>
              <a:rPr lang="en-US" b="0" i="0" dirty="0">
                <a:solidFill>
                  <a:srgbClr val="202020"/>
                </a:solidFill>
                <a:effectLst/>
                <a:latin typeface="Poppins" panose="00000500000000000000" pitchFamily="2" charset="0"/>
              </a:rPr>
              <a:t>What kind of work environment suits me best? Is it autonomy, collaboration, creativity, or something else?</a:t>
            </a:r>
          </a:p>
          <a:p>
            <a:pPr algn="l"/>
            <a:r>
              <a:rPr lang="en-US" b="0" i="0" dirty="0">
                <a:solidFill>
                  <a:srgbClr val="202020"/>
                </a:solidFill>
                <a:effectLst/>
                <a:latin typeface="Poppins" panose="00000500000000000000" pitchFamily="2" charset="0"/>
              </a:rPr>
              <a:t>Understand your aspirations and values to build a</a:t>
            </a:r>
            <a:r>
              <a:rPr lang="en-US" b="1" i="0" dirty="0">
                <a:solidFill>
                  <a:srgbClr val="202020"/>
                </a:solidFill>
                <a:effectLst/>
                <a:latin typeface="Poppins" panose="00000500000000000000" pitchFamily="2" charset="0"/>
              </a:rPr>
              <a:t> solid foundation for matching your career goals with your fulfilment.</a:t>
            </a:r>
            <a:endParaRPr lang="en-US" b="0" i="0" dirty="0">
              <a:solidFill>
                <a:srgbClr val="202020"/>
              </a:solidFill>
              <a:effectLst/>
              <a:latin typeface="Poppins" panose="00000500000000000000" pitchFamily="2" charset="0"/>
            </a:endParaRPr>
          </a:p>
          <a:p>
            <a:pPr algn="l"/>
            <a:r>
              <a:rPr lang="en-US" b="0" i="0" dirty="0">
                <a:solidFill>
                  <a:srgbClr val="202020"/>
                </a:solidFill>
                <a:effectLst/>
                <a:latin typeface="Poppins" panose="00000500000000000000" pitchFamily="2" charset="0"/>
              </a:rPr>
              <a:t>2. Identify needed skills &amp; gaps</a:t>
            </a:r>
          </a:p>
          <a:p>
            <a:pPr algn="l"/>
            <a:r>
              <a:rPr lang="en-US" b="1" i="0" dirty="0">
                <a:solidFill>
                  <a:srgbClr val="202020"/>
                </a:solidFill>
                <a:effectLst/>
                <a:latin typeface="Poppins" panose="00000500000000000000" pitchFamily="2" charset="0"/>
              </a:rPr>
              <a:t>Evaluate both hard skills</a:t>
            </a:r>
            <a:r>
              <a:rPr lang="en-US" b="0" i="0" dirty="0">
                <a:solidFill>
                  <a:srgbClr val="202020"/>
                </a:solidFill>
                <a:effectLst/>
                <a:latin typeface="Poppins" panose="00000500000000000000" pitchFamily="2" charset="0"/>
              </a:rPr>
              <a:t>, like technical abilities and industry-specific knowledge, </a:t>
            </a:r>
            <a:r>
              <a:rPr lang="en-US" b="1" i="0" dirty="0">
                <a:solidFill>
                  <a:srgbClr val="202020"/>
                </a:solidFill>
                <a:effectLst/>
                <a:latin typeface="Poppins" panose="00000500000000000000" pitchFamily="2" charset="0"/>
              </a:rPr>
              <a:t>and soft skills</a:t>
            </a:r>
            <a:r>
              <a:rPr lang="en-US" b="0" i="0" dirty="0">
                <a:solidFill>
                  <a:srgbClr val="202020"/>
                </a:solidFill>
                <a:effectLst/>
                <a:latin typeface="Poppins" panose="00000500000000000000" pitchFamily="2" charset="0"/>
              </a:rPr>
              <a:t>, like communication, problem-solving, and leadership. Compare them to your dream job requirements or desired career path. Identify areas where you need to upskill or acquire new knowledge. </a:t>
            </a:r>
          </a:p>
          <a:p>
            <a:pPr algn="l"/>
            <a:r>
              <a:rPr lang="en-US" b="1" i="0" dirty="0">
                <a:solidFill>
                  <a:srgbClr val="202020"/>
                </a:solidFill>
                <a:effectLst/>
                <a:latin typeface="Poppins" panose="00000500000000000000" pitchFamily="2" charset="0"/>
              </a:rPr>
              <a:t>Look closely at job descriptions and industry trends</a:t>
            </a:r>
            <a:r>
              <a:rPr lang="en-US" b="0" i="0" dirty="0">
                <a:solidFill>
                  <a:srgbClr val="202020"/>
                </a:solidFill>
                <a:effectLst/>
                <a:latin typeface="Poppins" panose="00000500000000000000" pitchFamily="2" charset="0"/>
              </a:rPr>
              <a:t> to pinpoint these areas. </a:t>
            </a:r>
            <a:r>
              <a:rPr lang="en-US" b="1" i="0" dirty="0">
                <a:solidFill>
                  <a:srgbClr val="202020"/>
                </a:solidFill>
                <a:effectLst/>
                <a:latin typeface="Poppins" panose="00000500000000000000" pitchFamily="2" charset="0"/>
              </a:rPr>
              <a:t>Be specific</a:t>
            </a:r>
            <a:r>
              <a:rPr lang="en-US" b="0" i="0" dirty="0">
                <a:solidFill>
                  <a:srgbClr val="202020"/>
                </a:solidFill>
                <a:effectLst/>
                <a:latin typeface="Poppins" panose="00000500000000000000" pitchFamily="2" charset="0"/>
              </a:rPr>
              <a:t>: software you need to learn, certifications to pursue, or communication skills to strengthen. Ask mentors, colleagues, or peers for</a:t>
            </a:r>
            <a:r>
              <a:rPr lang="en-US" b="1" i="0" dirty="0">
                <a:solidFill>
                  <a:srgbClr val="202020"/>
                </a:solidFill>
                <a:effectLst/>
                <a:latin typeface="Poppins" panose="00000500000000000000" pitchFamily="2" charset="0"/>
              </a:rPr>
              <a:t> honest feedback on your strengths and areas for improvement.</a:t>
            </a:r>
            <a:r>
              <a:rPr lang="en-US" b="0" i="0" dirty="0">
                <a:solidFill>
                  <a:srgbClr val="202020"/>
                </a:solidFill>
                <a:effectLst/>
                <a:latin typeface="Poppins" panose="00000500000000000000" pitchFamily="2" charset="0"/>
              </a:rPr>
              <a:t> This feedback can be highly valuable in pinpointing your skill gaps.</a:t>
            </a:r>
          </a:p>
          <a:p>
            <a:pPr algn="l"/>
            <a:r>
              <a:rPr lang="en-US" b="0" i="0" dirty="0">
                <a:solidFill>
                  <a:srgbClr val="202020"/>
                </a:solidFill>
                <a:effectLst/>
                <a:latin typeface="Poppins" panose="00000500000000000000" pitchFamily="2" charset="0"/>
              </a:rPr>
              <a:t>3. Create your </a:t>
            </a:r>
            <a:r>
              <a:rPr lang="en-US" b="0" i="0" dirty="0" err="1">
                <a:solidFill>
                  <a:srgbClr val="202020"/>
                </a:solidFill>
                <a:effectLst/>
                <a:latin typeface="Poppins" panose="00000500000000000000" pitchFamily="2" charset="0"/>
              </a:rPr>
              <a:t>personalised</a:t>
            </a:r>
            <a:r>
              <a:rPr lang="en-US" b="0" i="0" dirty="0">
                <a:solidFill>
                  <a:srgbClr val="202020"/>
                </a:solidFill>
                <a:effectLst/>
                <a:latin typeface="Poppins" panose="00000500000000000000" pitchFamily="2" charset="0"/>
              </a:rPr>
              <a:t> development plan</a:t>
            </a:r>
          </a:p>
          <a:p>
            <a:pPr algn="l"/>
            <a:r>
              <a:rPr lang="en-US" b="1" i="0" dirty="0">
                <a:solidFill>
                  <a:srgbClr val="202020"/>
                </a:solidFill>
                <a:effectLst/>
                <a:latin typeface="Poppins" panose="00000500000000000000" pitchFamily="2" charset="0"/>
              </a:rPr>
              <a:t>Set clear, specific goals</a:t>
            </a:r>
            <a:r>
              <a:rPr lang="en-US" b="0" i="0" dirty="0">
                <a:solidFill>
                  <a:srgbClr val="202020"/>
                </a:solidFill>
                <a:effectLst/>
                <a:latin typeface="Poppins" panose="00000500000000000000" pitchFamily="2" charset="0"/>
              </a:rPr>
              <a:t> based on your aspirations and identified skill gaps. Break these goals down into smaller, actionable steps so they are </a:t>
            </a:r>
            <a:r>
              <a:rPr lang="en-US" b="1" i="0" dirty="0">
                <a:solidFill>
                  <a:srgbClr val="202020"/>
                </a:solidFill>
                <a:effectLst/>
                <a:latin typeface="Poppins" panose="00000500000000000000" pitchFamily="2" charset="0"/>
              </a:rPr>
              <a:t>measurable and time-bound</a:t>
            </a:r>
            <a:r>
              <a:rPr lang="en-US" b="0" i="0" dirty="0">
                <a:solidFill>
                  <a:srgbClr val="202020"/>
                </a:solidFill>
                <a:effectLst/>
                <a:latin typeface="Poppins" panose="00000500000000000000" pitchFamily="2" charset="0"/>
              </a:rPr>
              <a:t>. Consider </a:t>
            </a:r>
            <a:r>
              <a:rPr lang="en-US" b="0" i="0" dirty="0">
                <a:solidFill>
                  <a:srgbClr val="18305E"/>
                </a:solidFill>
                <a:effectLst/>
                <a:latin typeface="Poppins" panose="00000500000000000000" pitchFamily="2" charset="0"/>
                <a:hlinkClick r:id="rId3"/>
              </a:rPr>
              <a:t>using the </a:t>
            </a:r>
            <a:r>
              <a:rPr lang="en-US" b="1" i="0" dirty="0">
                <a:solidFill>
                  <a:srgbClr val="18305E"/>
                </a:solidFill>
                <a:effectLst/>
                <a:latin typeface="Poppins" panose="00000500000000000000" pitchFamily="2" charset="0"/>
                <a:hlinkClick r:id="rId3"/>
              </a:rPr>
              <a:t>SMART goal-setting framework</a:t>
            </a:r>
            <a:r>
              <a:rPr lang="en-US" b="1" i="0" dirty="0">
                <a:solidFill>
                  <a:srgbClr val="202020"/>
                </a:solidFill>
                <a:effectLst/>
                <a:latin typeface="Poppins" panose="00000500000000000000" pitchFamily="2" charset="0"/>
              </a:rPr>
              <a:t> </a:t>
            </a:r>
            <a:r>
              <a:rPr lang="en-US" b="0" i="0" dirty="0">
                <a:solidFill>
                  <a:srgbClr val="202020"/>
                </a:solidFill>
                <a:effectLst/>
                <a:latin typeface="Poppins" panose="00000500000000000000" pitchFamily="2" charset="0"/>
              </a:rPr>
              <a:t>to be clear and accountable. </a:t>
            </a:r>
          </a:p>
          <a:p>
            <a:pPr algn="l"/>
            <a:r>
              <a:rPr lang="en-US" b="0" i="0" dirty="0">
                <a:solidFill>
                  <a:srgbClr val="202020"/>
                </a:solidFill>
                <a:effectLst/>
                <a:latin typeface="Poppins" panose="00000500000000000000" pitchFamily="2" charset="0"/>
              </a:rPr>
              <a:t> </a:t>
            </a:r>
          </a:p>
          <a:p>
            <a:pPr algn="l"/>
            <a:r>
              <a:rPr lang="en-US" b="1" i="0" dirty="0">
                <a:solidFill>
                  <a:srgbClr val="202020"/>
                </a:solidFill>
                <a:effectLst/>
                <a:latin typeface="Poppins" panose="00000500000000000000" pitchFamily="2" charset="0"/>
              </a:rPr>
              <a:t>Regularly review and adjust your plan</a:t>
            </a:r>
            <a:r>
              <a:rPr lang="en-US" b="0" i="0" dirty="0">
                <a:solidFill>
                  <a:srgbClr val="202020"/>
                </a:solidFill>
                <a:effectLst/>
                <a:latin typeface="Poppins" panose="00000500000000000000" pitchFamily="2" charset="0"/>
              </a:rPr>
              <a:t> as needed to accommodate changes in your career aspirations or external circumstances.</a:t>
            </a:r>
          </a:p>
          <a:p>
            <a:pPr algn="l"/>
            <a:r>
              <a:rPr lang="en-US" b="0" i="0" dirty="0">
                <a:solidFill>
                  <a:srgbClr val="202020"/>
                </a:solidFill>
                <a:effectLst/>
                <a:latin typeface="Poppins" panose="00000500000000000000" pitchFamily="2" charset="0"/>
              </a:rPr>
              <a:t>4. Bridge gaps by continuous learning &amp; upskilling</a:t>
            </a:r>
          </a:p>
          <a:p>
            <a:pPr algn="l"/>
            <a:r>
              <a:rPr lang="en-US" b="1" i="0" dirty="0">
                <a:solidFill>
                  <a:srgbClr val="202020"/>
                </a:solidFill>
                <a:effectLst/>
                <a:latin typeface="Poppins" panose="00000500000000000000" pitchFamily="2" charset="0"/>
              </a:rPr>
              <a:t>Embrace a growth mindset</a:t>
            </a:r>
            <a:r>
              <a:rPr lang="en-US" b="0" i="0" dirty="0">
                <a:solidFill>
                  <a:srgbClr val="202020"/>
                </a:solidFill>
                <a:effectLst/>
                <a:latin typeface="Poppins" panose="00000500000000000000" pitchFamily="2" charset="0"/>
              </a:rPr>
              <a:t> – </a:t>
            </a:r>
            <a:r>
              <a:rPr lang="en-US" b="0" i="0" dirty="0" err="1">
                <a:solidFill>
                  <a:srgbClr val="202020"/>
                </a:solidFill>
                <a:effectLst/>
                <a:latin typeface="Poppins" panose="00000500000000000000" pitchFamily="2" charset="0"/>
              </a:rPr>
              <a:t>recognise</a:t>
            </a:r>
            <a:r>
              <a:rPr lang="en-US" b="0" i="0" dirty="0">
                <a:solidFill>
                  <a:srgbClr val="202020"/>
                </a:solidFill>
                <a:effectLst/>
                <a:latin typeface="Poppins" panose="00000500000000000000" pitchFamily="2" charset="0"/>
              </a:rPr>
              <a:t> that there is always room for improvement and new opportunities to learn. </a:t>
            </a:r>
            <a:r>
              <a:rPr lang="en-US" b="1" i="0" dirty="0">
                <a:solidFill>
                  <a:srgbClr val="202020"/>
                </a:solidFill>
                <a:effectLst/>
                <a:latin typeface="Poppins" panose="00000500000000000000" pitchFamily="2" charset="0"/>
              </a:rPr>
              <a:t>Take ownership of your development</a:t>
            </a:r>
            <a:r>
              <a:rPr lang="en-US" b="0" i="0" dirty="0">
                <a:solidFill>
                  <a:srgbClr val="202020"/>
                </a:solidFill>
                <a:effectLst/>
                <a:latin typeface="Poppins" panose="00000500000000000000" pitchFamily="2" charset="0"/>
              </a:rPr>
              <a:t>. Actively seek learning opportunities and dedicate time to upskilling, even if it requires personal effort outside of work hours.</a:t>
            </a:r>
          </a:p>
          <a:p>
            <a:pPr algn="l"/>
            <a:r>
              <a:rPr lang="en-US" b="0" i="0" dirty="0">
                <a:solidFill>
                  <a:srgbClr val="202020"/>
                </a:solidFill>
                <a:effectLst/>
                <a:latin typeface="Poppins" panose="00000500000000000000" pitchFamily="2" charset="0"/>
              </a:rPr>
              <a:t>Use different resources and support systems to achieve your goals. This can include:</a:t>
            </a:r>
          </a:p>
          <a:p>
            <a:pPr algn="l">
              <a:buFont typeface="Arial" panose="020B0604020202020204" pitchFamily="34" charset="0"/>
              <a:buChar char="•"/>
            </a:pPr>
            <a:r>
              <a:rPr lang="en-US" b="0" i="0" dirty="0">
                <a:solidFill>
                  <a:srgbClr val="202020"/>
                </a:solidFill>
                <a:effectLst/>
                <a:latin typeface="Poppins" panose="00000500000000000000" pitchFamily="2" charset="0"/>
              </a:rPr>
              <a:t>Mentorship</a:t>
            </a:r>
          </a:p>
          <a:p>
            <a:pPr algn="l">
              <a:buFont typeface="Arial" panose="020B0604020202020204" pitchFamily="34" charset="0"/>
              <a:buChar char="•"/>
            </a:pPr>
            <a:r>
              <a:rPr lang="en-US" b="0" i="0" dirty="0">
                <a:solidFill>
                  <a:srgbClr val="202020"/>
                </a:solidFill>
                <a:effectLst/>
                <a:latin typeface="Poppins" panose="00000500000000000000" pitchFamily="2" charset="0"/>
              </a:rPr>
              <a:t>Formal education</a:t>
            </a:r>
          </a:p>
          <a:p>
            <a:pPr algn="l">
              <a:buFont typeface="Arial" panose="020B0604020202020204" pitchFamily="34" charset="0"/>
              <a:buChar char="•"/>
            </a:pPr>
            <a:r>
              <a:rPr lang="en-US" b="0" i="0" dirty="0">
                <a:solidFill>
                  <a:srgbClr val="202020"/>
                </a:solidFill>
                <a:effectLst/>
                <a:latin typeface="Poppins" panose="00000500000000000000" pitchFamily="2" charset="0"/>
              </a:rPr>
              <a:t>Training programs</a:t>
            </a:r>
          </a:p>
          <a:p>
            <a:pPr algn="l">
              <a:buFont typeface="Arial" panose="020B0604020202020204" pitchFamily="34" charset="0"/>
              <a:buChar char="•"/>
            </a:pPr>
            <a:r>
              <a:rPr lang="en-US" b="0" i="0" dirty="0">
                <a:solidFill>
                  <a:srgbClr val="202020"/>
                </a:solidFill>
                <a:effectLst/>
                <a:latin typeface="Poppins" panose="00000500000000000000" pitchFamily="2" charset="0"/>
              </a:rPr>
              <a:t>Self-study materials</a:t>
            </a:r>
          </a:p>
          <a:p>
            <a:pPr algn="l">
              <a:buFont typeface="Arial" panose="020B0604020202020204" pitchFamily="34" charset="0"/>
              <a:buChar char="•"/>
            </a:pPr>
            <a:r>
              <a:rPr lang="en-US" b="0" i="0" dirty="0">
                <a:solidFill>
                  <a:srgbClr val="202020"/>
                </a:solidFill>
                <a:effectLst/>
                <a:latin typeface="Poppins" panose="00000500000000000000" pitchFamily="2" charset="0"/>
              </a:rPr>
              <a:t>Networking opportunities</a:t>
            </a:r>
          </a:p>
          <a:p>
            <a:pPr algn="l"/>
            <a:r>
              <a:rPr lang="en-US" b="1" i="0" dirty="0">
                <a:solidFill>
                  <a:srgbClr val="202020"/>
                </a:solidFill>
                <a:effectLst/>
                <a:latin typeface="Poppins" panose="00000500000000000000" pitchFamily="2" charset="0"/>
              </a:rPr>
              <a:t>Make ongoing learning a habit</a:t>
            </a:r>
            <a:r>
              <a:rPr lang="en-US" b="0" i="0" dirty="0">
                <a:solidFill>
                  <a:srgbClr val="202020"/>
                </a:solidFill>
                <a:effectLst/>
                <a:latin typeface="Poppins" panose="00000500000000000000" pitchFamily="2" charset="0"/>
              </a:rPr>
              <a:t>. Stay updated on industry trends, emerging technologies, and relevant skills through reading, attending webinars, or participating in online courses. Don’t forget to </a:t>
            </a:r>
            <a:r>
              <a:rPr lang="en-US" b="1" i="0" dirty="0">
                <a:solidFill>
                  <a:srgbClr val="202020"/>
                </a:solidFill>
                <a:effectLst/>
                <a:latin typeface="Poppins" panose="00000500000000000000" pitchFamily="2" charset="0"/>
              </a:rPr>
              <a:t>track your progress</a:t>
            </a:r>
            <a:r>
              <a:rPr lang="en-US" b="0" i="0" dirty="0">
                <a:solidFill>
                  <a:srgbClr val="202020"/>
                </a:solidFill>
                <a:effectLst/>
                <a:latin typeface="Poppins" panose="00000500000000000000" pitchFamily="2" charset="0"/>
              </a:rPr>
              <a:t> – it will help you </a:t>
            </a:r>
            <a:r>
              <a:rPr lang="en-US" b="1" i="0" dirty="0">
                <a:solidFill>
                  <a:srgbClr val="202020"/>
                </a:solidFill>
                <a:effectLst/>
                <a:latin typeface="Poppins" panose="00000500000000000000" pitchFamily="2" charset="0"/>
              </a:rPr>
              <a:t>gauge your growth</a:t>
            </a:r>
            <a:r>
              <a:rPr lang="en-US" b="0" i="0" dirty="0">
                <a:solidFill>
                  <a:srgbClr val="202020"/>
                </a:solidFill>
                <a:effectLst/>
                <a:latin typeface="Poppins" panose="00000500000000000000" pitchFamily="2" charset="0"/>
              </a:rPr>
              <a:t> and identify areas for further improvement.</a:t>
            </a:r>
          </a:p>
          <a:p>
            <a:endParaRPr lang="en-US" b="0" i="0" dirty="0">
              <a:solidFill>
                <a:srgbClr val="474747"/>
              </a:solidFill>
              <a:effectLst/>
              <a:latin typeface="Google Sans"/>
            </a:endParaRPr>
          </a:p>
          <a:p>
            <a:endParaRPr lang="en-US" dirty="0">
              <a:solidFill>
                <a:srgbClr val="474747"/>
              </a:solidFill>
              <a:latin typeface="Google Sans"/>
            </a:endParaRPr>
          </a:p>
          <a:p>
            <a:pPr algn="l">
              <a:buFont typeface="Arial" panose="020B0604020202020204" pitchFamily="34" charset="0"/>
              <a:buNone/>
            </a:pPr>
            <a:r>
              <a:rPr lang="en-US" b="0" i="0" dirty="0">
                <a:solidFill>
                  <a:srgbClr val="474747"/>
                </a:solidFill>
                <a:effectLst/>
                <a:latin typeface="Google Sans"/>
              </a:rPr>
              <a:t>Reflect /know yourself </a:t>
            </a:r>
          </a:p>
          <a:p>
            <a:pPr algn="l">
              <a:buFont typeface="Arial" panose="020B0604020202020204" pitchFamily="34" charset="0"/>
              <a:buNone/>
            </a:pPr>
            <a:r>
              <a:rPr lang="en-US" b="0" i="0" dirty="0">
                <a:solidFill>
                  <a:srgbClr val="333333"/>
                </a:solidFill>
                <a:effectLst/>
                <a:latin typeface="Open Sans" panose="020B0606030504020204" pitchFamily="34" charset="0"/>
              </a:rPr>
              <a:t>Reflecting on and articulating your values, interests, strengths, priorities, and constraints is important in the career development process. This creates a tailored-to-you foundation as you explore career opportunities, set goals, and identify a suitable direction.</a:t>
            </a:r>
            <a:endParaRPr lang="en-US" b="0" i="0" dirty="0">
              <a:solidFill>
                <a:srgbClr val="474747"/>
              </a:solidFill>
              <a:effectLst/>
              <a:latin typeface="Google Sans"/>
            </a:endParaRPr>
          </a:p>
          <a:p>
            <a:pPr algn="l">
              <a:buFont typeface="Arial" panose="020B0604020202020204" pitchFamily="34" charset="0"/>
              <a:buChar char="•"/>
            </a:pPr>
            <a:r>
              <a:rPr lang="en-US" b="0" i="0" u="none" strike="noStrike" dirty="0">
                <a:solidFill>
                  <a:srgbClr val="007EAD"/>
                </a:solidFill>
                <a:effectLst/>
                <a:latin typeface="proxima-nova"/>
                <a:hlinkClick r:id="rId4"/>
              </a:rPr>
              <a:t>Self Assessments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5"/>
              </a:rPr>
              <a:t>16Personalities </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6"/>
              </a:rPr>
              <a:t>MBTI</a:t>
            </a:r>
            <a:r>
              <a:rPr lang="en-US" b="0" i="0" dirty="0">
                <a:solidFill>
                  <a:srgbClr val="484C58"/>
                </a:solidFill>
                <a:effectLst/>
                <a:latin typeface="proxima-nova"/>
              </a:rPr>
              <a:t> – Myers-Briggs Type Indicator, personality inventory</a:t>
            </a:r>
          </a:p>
          <a:p>
            <a:pPr algn="l">
              <a:buFont typeface="Arial" panose="020B0604020202020204" pitchFamily="34" charset="0"/>
              <a:buChar char="•"/>
            </a:pPr>
            <a:r>
              <a:rPr lang="en-US" b="0" i="0" u="none" strike="noStrike" dirty="0" err="1">
                <a:solidFill>
                  <a:srgbClr val="007EAD"/>
                </a:solidFill>
                <a:effectLst/>
                <a:latin typeface="proxima-nova"/>
                <a:hlinkClick r:id="rId7"/>
              </a:rPr>
              <a:t>CliftonStrengths</a:t>
            </a:r>
            <a:r>
              <a:rPr lang="en-US" b="0" i="0" u="none" strike="noStrike" dirty="0">
                <a:solidFill>
                  <a:srgbClr val="007EAD"/>
                </a:solidFill>
                <a:effectLst/>
                <a:latin typeface="proxima-nova"/>
                <a:hlinkClick r:id="rId7"/>
              </a:rPr>
              <a:t> Assessment</a:t>
            </a:r>
            <a:r>
              <a:rPr lang="en-US" b="0" i="0" dirty="0">
                <a:solidFill>
                  <a:srgbClr val="484C58"/>
                </a:solidFill>
                <a:effectLst/>
                <a:latin typeface="proxima-nova"/>
              </a:rPr>
              <a:t> – Formerly StrengthsFinder, a talent assessment tool to help you identify what you’re good at and turn those talents into strengths</a:t>
            </a:r>
          </a:p>
          <a:p>
            <a:pPr algn="l">
              <a:buFont typeface="Arial" panose="020B0604020202020204" pitchFamily="34" charset="0"/>
              <a:buChar char="•"/>
            </a:pPr>
            <a:r>
              <a:rPr lang="en-US" b="0" i="0" u="none" strike="noStrike" dirty="0" err="1">
                <a:solidFill>
                  <a:srgbClr val="007EAD"/>
                </a:solidFill>
                <a:effectLst/>
                <a:latin typeface="proxima-nova"/>
                <a:hlinkClick r:id="rId8"/>
              </a:rPr>
              <a:t>ImaginePhD</a:t>
            </a:r>
            <a:r>
              <a:rPr lang="en-US" b="0" i="0" dirty="0">
                <a:solidFill>
                  <a:srgbClr val="484C58"/>
                </a:solidFill>
                <a:effectLst/>
                <a:latin typeface="proxima-nova"/>
              </a:rPr>
              <a:t> – Career exploration and planning tool for the humanities and social sciences</a:t>
            </a:r>
          </a:p>
          <a:p>
            <a:pPr algn="l">
              <a:buFont typeface="Arial" panose="020B0604020202020204" pitchFamily="34" charset="0"/>
              <a:buChar char="•"/>
            </a:pPr>
            <a:r>
              <a:rPr lang="en-US" b="0" i="0" u="none" strike="noStrike" dirty="0" err="1">
                <a:solidFill>
                  <a:srgbClr val="007EAD"/>
                </a:solidFill>
                <a:effectLst/>
                <a:latin typeface="proxima-nova"/>
                <a:hlinkClick r:id="rId9"/>
              </a:rPr>
              <a:t>myIDP</a:t>
            </a:r>
            <a:r>
              <a:rPr lang="en-US" b="0" i="0" dirty="0">
                <a:solidFill>
                  <a:srgbClr val="484C58"/>
                </a:solidFill>
                <a:effectLst/>
                <a:latin typeface="proxima-nova"/>
              </a:rPr>
              <a:t> – Science Careers, Individual Development Plans</a:t>
            </a:r>
          </a:p>
          <a:p>
            <a:pPr algn="l">
              <a:buFont typeface="Arial" panose="020B0604020202020204" pitchFamily="34" charset="0"/>
              <a:buChar char="•"/>
            </a:pPr>
            <a:endParaRPr lang="en-US" b="0" i="0" dirty="0">
              <a:solidFill>
                <a:srgbClr val="474747"/>
              </a:solidFill>
              <a:effectLst/>
              <a:latin typeface="Google Sans"/>
            </a:endParaRPr>
          </a:p>
          <a:p>
            <a:r>
              <a:rPr lang="en-US" b="1" dirty="0"/>
              <a:t>Explore: </a:t>
            </a:r>
          </a:p>
          <a:p>
            <a:r>
              <a:rPr lang="en-US" b="0" i="0" dirty="0">
                <a:solidFill>
                  <a:srgbClr val="333333"/>
                </a:solidFill>
                <a:effectLst/>
                <a:latin typeface="Open Sans" panose="020B0606030504020204" pitchFamily="34" charset="0"/>
              </a:rPr>
              <a:t>There is a wide range of fields and career paths to explore as you begin thinking about and moving towards your future. Proactively investigating what’s out there and speaking to people who have already established a career is a great way to build knowledge, gain clarity, and source inspiration as you forge your own path.</a:t>
            </a:r>
          </a:p>
          <a:p>
            <a:endParaRPr lang="en-US" b="1" dirty="0"/>
          </a:p>
          <a:p>
            <a:pPr algn="l">
              <a:buFont typeface="Arial" panose="020B0604020202020204" pitchFamily="34" charset="0"/>
              <a:buChar char="•"/>
            </a:pPr>
            <a:r>
              <a:rPr lang="en-US" b="0" i="0" u="none" strike="noStrike" dirty="0">
                <a:solidFill>
                  <a:srgbClr val="007EAD"/>
                </a:solidFill>
                <a:effectLst/>
                <a:latin typeface="proxima-nova"/>
                <a:hlinkClick r:id="rId10"/>
              </a:rPr>
              <a:t>Careers Pathways/Sectors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1"/>
              </a:rPr>
              <a:t>Career Expos, Employer Info sessions, Panels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2"/>
              </a:rPr>
              <a:t>Site visits and career treks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3"/>
              </a:rPr>
              <a:t>Fellowships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4"/>
              </a:rPr>
              <a:t>Job shadow</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5"/>
              </a:rPr>
              <a:t>Internships/Volunteering</a:t>
            </a:r>
            <a:endParaRPr lang="en-US" b="0" i="0" dirty="0">
              <a:solidFill>
                <a:srgbClr val="484C58"/>
              </a:solidFill>
              <a:effectLst/>
              <a:latin typeface="proxima-nova"/>
            </a:endParaRPr>
          </a:p>
          <a:p>
            <a:endParaRPr lang="en-US" b="1" dirty="0"/>
          </a:p>
          <a:p>
            <a:r>
              <a:rPr lang="en-US" b="1" dirty="0"/>
              <a:t>Develop/ Plan </a:t>
            </a:r>
          </a:p>
          <a:p>
            <a:r>
              <a:rPr lang="en-US" b="0" i="0" dirty="0">
                <a:solidFill>
                  <a:srgbClr val="333333"/>
                </a:solidFill>
                <a:effectLst/>
                <a:latin typeface="Open Sans" panose="020B0606030504020204" pitchFamily="34" charset="0"/>
              </a:rPr>
              <a:t>Making concrete, flexible plans will help you move forward with confidence and engage constructively with unexpected turns of events.  It’s important to keep your long-term goals in mind and think about how your short-term plans contribute to achieving them. </a:t>
            </a:r>
            <a:endParaRPr lang="en-US" b="1" dirty="0"/>
          </a:p>
          <a:p>
            <a:pPr algn="l">
              <a:buFont typeface="Arial" panose="020B0604020202020204" pitchFamily="34" charset="0"/>
              <a:buChar char="•"/>
            </a:pPr>
            <a:r>
              <a:rPr lang="en-US" b="0" i="0" u="none" strike="noStrike" dirty="0">
                <a:solidFill>
                  <a:srgbClr val="007EAD"/>
                </a:solidFill>
                <a:effectLst/>
                <a:latin typeface="proxima-nova"/>
                <a:hlinkClick r:id="rId16"/>
              </a:rPr>
              <a:t>Resume/CVs, and Cover letters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7"/>
              </a:rPr>
              <a:t>Navigating Your Career at Harvard Chan</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8"/>
              </a:rPr>
              <a:t>Public Speaking and Presenting</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19"/>
              </a:rPr>
              <a:t>Academic Job Search</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20"/>
              </a:rPr>
              <a:t>Interviewing</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21"/>
              </a:rPr>
              <a:t>International Student Resources</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22"/>
              </a:rPr>
              <a:t>Negotiating Compensation</a:t>
            </a:r>
            <a:endParaRPr lang="en-US" b="0" i="0" dirty="0">
              <a:solidFill>
                <a:srgbClr val="484C58"/>
              </a:solidFill>
              <a:effectLst/>
              <a:latin typeface="proxima-nova"/>
            </a:endParaRPr>
          </a:p>
          <a:p>
            <a:endParaRPr lang="en-US" b="1" dirty="0"/>
          </a:p>
          <a:p>
            <a:r>
              <a:rPr lang="en-US" b="1" dirty="0"/>
              <a:t>Apply: </a:t>
            </a:r>
          </a:p>
          <a:p>
            <a:r>
              <a:rPr lang="en-US" b="0" i="0" dirty="0">
                <a:solidFill>
                  <a:srgbClr val="333333"/>
                </a:solidFill>
                <a:effectLst/>
                <a:latin typeface="Open Sans" panose="020B0606030504020204" pitchFamily="34" charset="0"/>
              </a:rPr>
              <a:t>Whether applying for an advertised position or sending an open application, your goal is to demonstrate in a clear and concise manner your interests, skills, experiences, motivation, and cultural fit. This is not an easy task and writing strong applications and being prepared for interviews requires time and effort.  </a:t>
            </a:r>
            <a:endParaRPr lang="en-US" b="1" dirty="0"/>
          </a:p>
          <a:p>
            <a:pPr algn="l">
              <a:buFont typeface="Arial" panose="020B0604020202020204" pitchFamily="34" charset="0"/>
              <a:buChar char="•"/>
            </a:pPr>
            <a:r>
              <a:rPr lang="en-US" b="0" i="0" u="none" strike="noStrike" dirty="0">
                <a:solidFill>
                  <a:srgbClr val="007EAD"/>
                </a:solidFill>
                <a:effectLst/>
                <a:latin typeface="proxima-nova"/>
                <a:hlinkClick r:id="rId23"/>
              </a:rPr>
              <a:t>Networking and LinkedIn</a:t>
            </a:r>
            <a:endParaRPr lang="en-US" b="0" i="0" dirty="0">
              <a:solidFill>
                <a:srgbClr val="484C58"/>
              </a:solidFill>
              <a:effectLst/>
              <a:latin typeface="proxima-nova"/>
            </a:endParaRPr>
          </a:p>
          <a:p>
            <a:pPr algn="l">
              <a:buFont typeface="Arial" panose="020B0604020202020204" pitchFamily="34" charset="0"/>
              <a:buChar char="•"/>
            </a:pPr>
            <a:r>
              <a:rPr lang="en-US" b="0" i="0" u="none" strike="noStrike" dirty="0">
                <a:solidFill>
                  <a:srgbClr val="007EAD"/>
                </a:solidFill>
                <a:effectLst/>
                <a:latin typeface="proxima-nova"/>
                <a:hlinkClick r:id="rId24"/>
              </a:rPr>
              <a:t>Conferences and professional associations</a:t>
            </a:r>
            <a:endParaRPr lang="en-US" b="0" i="0" dirty="0">
              <a:solidFill>
                <a:srgbClr val="484C58"/>
              </a:solidFill>
              <a:effectLst/>
              <a:latin typeface="proxima-nova"/>
            </a:endParaRPr>
          </a:p>
          <a:p>
            <a:pPr algn="l">
              <a:buFont typeface="Arial" panose="020B0604020202020204" pitchFamily="34" charset="0"/>
              <a:buChar char="•"/>
            </a:pPr>
            <a:r>
              <a:rPr lang="en-US" b="0" i="0" dirty="0">
                <a:solidFill>
                  <a:srgbClr val="484C58"/>
                </a:solidFill>
                <a:effectLst/>
                <a:latin typeface="proxima-nova"/>
              </a:rPr>
              <a:t>Informational Interviewing</a:t>
            </a:r>
          </a:p>
          <a:p>
            <a:endParaRPr lang="en-US" b="1" dirty="0"/>
          </a:p>
        </p:txBody>
      </p:sp>
      <p:sp>
        <p:nvSpPr>
          <p:cNvPr id="4" name="Slide Number Placeholder 3"/>
          <p:cNvSpPr>
            <a:spLocks noGrp="1"/>
          </p:cNvSpPr>
          <p:nvPr>
            <p:ph type="sldNum" sz="quarter" idx="5"/>
          </p:nvPr>
        </p:nvSpPr>
        <p:spPr/>
        <p:txBody>
          <a:bodyPr/>
          <a:lstStyle/>
          <a:p>
            <a:fld id="{B51FE9A9-1DB0-B64D-883C-974DBCF9C202}" type="slidenum">
              <a:rPr lang="en-US" smtClean="0"/>
              <a:t>5</a:t>
            </a:fld>
            <a:endParaRPr lang="en-US"/>
          </a:p>
        </p:txBody>
      </p:sp>
    </p:spTree>
    <p:extLst>
      <p:ext uri="{BB962C8B-B14F-4D97-AF65-F5344CB8AC3E}">
        <p14:creationId xmlns:p14="http://schemas.microsoft.com/office/powerpoint/2010/main" val="142476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Go through story ties back to items above- talk about me in life jacket having no clue… </a:t>
            </a:r>
          </a:p>
          <a:p>
            <a:pPr lvl="1"/>
            <a:endParaRPr lang="en-US" dirty="0"/>
          </a:p>
          <a:p>
            <a:pPr lvl="1"/>
            <a:r>
              <a:rPr lang="en-US" dirty="0"/>
              <a:t>Know self- values</a:t>
            </a:r>
          </a:p>
          <a:p>
            <a:pPr lvl="1"/>
            <a:r>
              <a:rPr lang="en-US" dirty="0"/>
              <a:t>Career path, industry … HR </a:t>
            </a:r>
          </a:p>
          <a:p>
            <a:pPr lvl="1"/>
            <a:r>
              <a:rPr lang="en-US" dirty="0"/>
              <a:t>Goals, timeline </a:t>
            </a:r>
          </a:p>
          <a:p>
            <a:pPr lvl="1"/>
            <a:r>
              <a:rPr lang="en-US" dirty="0"/>
              <a:t>Act</a:t>
            </a:r>
          </a:p>
          <a:p>
            <a:pPr lvl="1"/>
            <a:endParaRPr lang="en-US" dirty="0"/>
          </a:p>
          <a:p>
            <a:pPr lvl="1"/>
            <a:r>
              <a:rPr lang="en-US" dirty="0"/>
              <a:t>UNH-  2009</a:t>
            </a:r>
          </a:p>
          <a:p>
            <a:pPr lvl="1"/>
            <a:r>
              <a:rPr lang="en-US" dirty="0"/>
              <a:t>Stop and shop-  2010</a:t>
            </a:r>
          </a:p>
          <a:p>
            <a:pPr lvl="1"/>
            <a:r>
              <a:rPr lang="en-US" dirty="0"/>
              <a:t>Texas A&amp;M-  2011</a:t>
            </a:r>
          </a:p>
          <a:p>
            <a:pPr lvl="1"/>
            <a:r>
              <a:rPr lang="en-US" dirty="0"/>
              <a:t>HEB- 2011</a:t>
            </a:r>
          </a:p>
          <a:p>
            <a:pPr lvl="1"/>
            <a:r>
              <a:rPr lang="en-US" dirty="0" err="1"/>
              <a:t>iBasis</a:t>
            </a:r>
            <a:r>
              <a:rPr lang="en-US" dirty="0"/>
              <a:t>- 2011-2013</a:t>
            </a:r>
          </a:p>
          <a:p>
            <a:pPr lvl="1"/>
            <a:r>
              <a:rPr lang="en-US" dirty="0"/>
              <a:t>Morpho- 2013-2016</a:t>
            </a:r>
          </a:p>
          <a:p>
            <a:pPr lvl="1"/>
            <a:r>
              <a:rPr lang="en-US" dirty="0" err="1"/>
              <a:t>Tracelink</a:t>
            </a:r>
            <a:r>
              <a:rPr lang="en-US" dirty="0"/>
              <a:t>-  2015-2016</a:t>
            </a:r>
          </a:p>
          <a:p>
            <a:pPr lvl="1"/>
            <a:r>
              <a:rPr lang="en-US" dirty="0"/>
              <a:t>Axis 2017- present</a:t>
            </a:r>
          </a:p>
          <a:p>
            <a:pPr lvl="1"/>
            <a:r>
              <a:rPr lang="en-US" dirty="0"/>
              <a:t>LHS 2018- present</a:t>
            </a:r>
          </a:p>
          <a:p>
            <a:pPr lvl="1"/>
            <a:r>
              <a:rPr lang="en-US" dirty="0"/>
              <a:t>FAST 2020- present</a:t>
            </a:r>
          </a:p>
          <a:p>
            <a:pPr lvl="1"/>
            <a:r>
              <a:rPr lang="en-US" dirty="0"/>
              <a:t>NEXT…. </a:t>
            </a:r>
          </a:p>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6</a:t>
            </a:fld>
            <a:endParaRPr lang="en-US"/>
          </a:p>
        </p:txBody>
      </p:sp>
    </p:spTree>
    <p:extLst>
      <p:ext uri="{BB962C8B-B14F-4D97-AF65-F5344CB8AC3E}">
        <p14:creationId xmlns:p14="http://schemas.microsoft.com/office/powerpoint/2010/main" val="144622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B3B3B"/>
                </a:solidFill>
                <a:effectLst/>
                <a:latin typeface="Roboto" panose="02000000000000000000" pitchFamily="2" charset="0"/>
              </a:rPr>
              <a:t>https://www.linkedin.com/pulse/developing-growth-mindset-critical-insights-borrowing-alex-firmin-itfie/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err="1">
                <a:solidFill>
                  <a:srgbClr val="3B3B3B"/>
                </a:solidFill>
                <a:effectLst/>
                <a:latin typeface="Roboto" panose="02000000000000000000" pitchFamily="2" charset="0"/>
              </a:rPr>
              <a:t>Give</a:t>
            </a:r>
            <a:r>
              <a:rPr lang="sv-SE" b="0" i="0" dirty="0">
                <a:solidFill>
                  <a:srgbClr val="3B3B3B"/>
                </a:solidFill>
                <a:effectLst/>
                <a:latin typeface="Roboto" panose="02000000000000000000" pitchFamily="2" charset="0"/>
              </a:rPr>
              <a:t> a </a:t>
            </a:r>
            <a:r>
              <a:rPr lang="sv-SE" b="0" i="0" dirty="0" err="1">
                <a:solidFill>
                  <a:srgbClr val="3B3B3B"/>
                </a:solidFill>
                <a:effectLst/>
                <a:latin typeface="Roboto" panose="02000000000000000000" pitchFamily="2" charset="0"/>
              </a:rPr>
              <a:t>understanding</a:t>
            </a:r>
            <a:r>
              <a:rPr lang="sv-SE" b="0" i="0" dirty="0">
                <a:solidFill>
                  <a:srgbClr val="3B3B3B"/>
                </a:solidFill>
                <a:effectLst/>
                <a:latin typeface="Roboto" panose="02000000000000000000" pitchFamily="2" charset="0"/>
              </a:rPr>
              <a:t> of </a:t>
            </a:r>
            <a:r>
              <a:rPr lang="sv-SE" b="0" i="0" dirty="0" err="1">
                <a:solidFill>
                  <a:srgbClr val="3B3B3B"/>
                </a:solidFill>
                <a:effectLst/>
                <a:latin typeface="Roboto" panose="02000000000000000000" pitchFamily="2" charset="0"/>
              </a:rPr>
              <a:t>how</a:t>
            </a:r>
            <a:r>
              <a:rPr lang="sv-SE" b="0" i="0" dirty="0">
                <a:solidFill>
                  <a:srgbClr val="3B3B3B"/>
                </a:solidFill>
                <a:effectLst/>
                <a:latin typeface="Roboto" panose="02000000000000000000" pitchFamily="2" charset="0"/>
              </a:rPr>
              <a:t> the </a:t>
            </a:r>
            <a:r>
              <a:rPr lang="sv-SE" b="0" i="0" dirty="0" err="1">
                <a:solidFill>
                  <a:srgbClr val="3B3B3B"/>
                </a:solidFill>
                <a:effectLst/>
                <a:latin typeface="Roboto" panose="02000000000000000000" pitchFamily="2" charset="0"/>
              </a:rPr>
              <a:t>brain</a:t>
            </a:r>
            <a:r>
              <a:rPr lang="sv-SE" b="0" i="0" dirty="0">
                <a:solidFill>
                  <a:srgbClr val="3B3B3B"/>
                </a:solidFill>
                <a:effectLst/>
                <a:latin typeface="Roboto" panose="02000000000000000000" pitchFamily="2" charset="0"/>
              </a:rPr>
              <a:t> </a:t>
            </a:r>
            <a:r>
              <a:rPr lang="sv-SE" b="0" i="0" dirty="0" err="1">
                <a:solidFill>
                  <a:srgbClr val="3B3B3B"/>
                </a:solidFill>
                <a:effectLst/>
                <a:latin typeface="Roboto" panose="02000000000000000000" pitchFamily="2" charset="0"/>
              </a:rPr>
              <a:t>works</a:t>
            </a:r>
            <a:r>
              <a:rPr lang="sv-SE" b="0" i="0" dirty="0">
                <a:solidFill>
                  <a:srgbClr val="3B3B3B"/>
                </a:solidFill>
                <a:effectLst/>
                <a:latin typeface="Roboto" panose="02000000000000000000" pitchFamily="2" charset="0"/>
              </a:rPr>
              <a:t>, and </a:t>
            </a:r>
            <a:r>
              <a:rPr lang="sv-SE" b="0" i="0" dirty="0" err="1">
                <a:solidFill>
                  <a:srgbClr val="3B3B3B"/>
                </a:solidFill>
                <a:effectLst/>
                <a:latin typeface="Roboto" panose="02000000000000000000" pitchFamily="2" charset="0"/>
              </a:rPr>
              <a:t>what</a:t>
            </a:r>
            <a:r>
              <a:rPr lang="sv-SE" b="0" i="0" dirty="0">
                <a:solidFill>
                  <a:srgbClr val="3B3B3B"/>
                </a:solidFill>
                <a:effectLst/>
                <a:latin typeface="Roboto" panose="02000000000000000000" pitchFamily="2" charset="0"/>
              </a:rPr>
              <a:t> is human </a:t>
            </a:r>
            <a:r>
              <a:rPr lang="sv-SE" b="0" i="0" dirty="0" err="1">
                <a:solidFill>
                  <a:srgbClr val="3B3B3B"/>
                </a:solidFill>
                <a:effectLst/>
                <a:latin typeface="Roboto" panose="02000000000000000000" pitchFamily="2" charset="0"/>
              </a:rPr>
              <a:t>behaviour</a:t>
            </a:r>
            <a:r>
              <a:rPr lang="sv-SE" b="0" i="0" dirty="0">
                <a:solidFill>
                  <a:srgbClr val="3B3B3B"/>
                </a:solidFill>
                <a:effectLst/>
                <a:latin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3B3B3B"/>
                </a:solidFill>
                <a:effectLst/>
                <a:latin typeface="Roboto" panose="02000000000000000000" pitchFamily="2" charset="0"/>
              </a:rPr>
              <a:t>Ask for </a:t>
            </a:r>
            <a:r>
              <a:rPr lang="sv-SE" b="0" i="0" dirty="0" err="1">
                <a:solidFill>
                  <a:srgbClr val="3B3B3B"/>
                </a:solidFill>
                <a:effectLst/>
                <a:latin typeface="Roboto" panose="02000000000000000000" pitchFamily="2" charset="0"/>
              </a:rPr>
              <a:t>examples</a:t>
            </a:r>
            <a:r>
              <a:rPr lang="sv-SE" b="0" i="0" dirty="0">
                <a:solidFill>
                  <a:srgbClr val="3B3B3B"/>
                </a:solidFill>
                <a:effectLst/>
                <a:latin typeface="Roboto" panose="02000000000000000000" pitchFamily="2" charset="0"/>
              </a:rPr>
              <a:t> of </a:t>
            </a:r>
            <a:r>
              <a:rPr lang="sv-SE" b="0" i="0" dirty="0" err="1">
                <a:solidFill>
                  <a:srgbClr val="3B3B3B"/>
                </a:solidFill>
                <a:effectLst/>
                <a:latin typeface="Roboto" panose="02000000000000000000" pitchFamily="2" charset="0"/>
              </a:rPr>
              <a:t>both</a:t>
            </a:r>
            <a:r>
              <a:rPr lang="sv-SE" b="0" i="0" dirty="0">
                <a:solidFill>
                  <a:srgbClr val="3B3B3B"/>
                </a:solidFill>
                <a:effectLst/>
                <a:latin typeface="Roboto" panose="02000000000000000000" pitchFamily="2" charset="0"/>
              </a:rPr>
              <a:t> from </a:t>
            </a:r>
            <a:r>
              <a:rPr lang="sv-SE" b="0" i="0" dirty="0" err="1">
                <a:solidFill>
                  <a:srgbClr val="3B3B3B"/>
                </a:solidFill>
                <a:effectLst/>
                <a:latin typeface="Roboto" panose="02000000000000000000" pitchFamily="2" charset="0"/>
              </a:rPr>
              <a:t>audience</a:t>
            </a:r>
            <a:r>
              <a:rPr lang="sv-SE" b="0" i="0" dirty="0">
                <a:solidFill>
                  <a:srgbClr val="3B3B3B"/>
                </a:solidFill>
                <a:effectLst/>
                <a:latin typeface="Roboto" panose="02000000000000000000" pitchFamily="2" charset="0"/>
              </a:rPr>
              <a:t>…. </a:t>
            </a:r>
            <a:r>
              <a:rPr lang="sv-SE" b="0" i="0" dirty="0" err="1">
                <a:solidFill>
                  <a:srgbClr val="3B3B3B"/>
                </a:solidFill>
                <a:effectLst/>
                <a:latin typeface="Roboto" panose="02000000000000000000" pitchFamily="2" charset="0"/>
              </a:rPr>
              <a:t>Maybe</a:t>
            </a:r>
            <a:r>
              <a:rPr lang="sv-SE" b="0" i="0" dirty="0">
                <a:solidFill>
                  <a:srgbClr val="3B3B3B"/>
                </a:solidFill>
                <a:effectLst/>
                <a:latin typeface="Roboto" panose="02000000000000000000" pitchFamily="2" charset="0"/>
              </a:rPr>
              <a:t> </a:t>
            </a:r>
            <a:r>
              <a:rPr lang="sv-SE" b="0" i="0" dirty="0" err="1">
                <a:solidFill>
                  <a:srgbClr val="3B3B3B"/>
                </a:solidFill>
                <a:effectLst/>
                <a:latin typeface="Roboto" panose="02000000000000000000" pitchFamily="2" charset="0"/>
              </a:rPr>
              <a:t>tie</a:t>
            </a:r>
            <a:r>
              <a:rPr lang="sv-SE" b="0" i="0" dirty="0">
                <a:solidFill>
                  <a:srgbClr val="3B3B3B"/>
                </a:solidFill>
                <a:effectLst/>
                <a:latin typeface="Roboto" panose="02000000000000000000" pitchFamily="2" charset="0"/>
              </a:rPr>
              <a:t> back to my </a:t>
            </a:r>
            <a:r>
              <a:rPr lang="sv-SE" b="0" i="0" dirty="0" err="1">
                <a:solidFill>
                  <a:srgbClr val="3B3B3B"/>
                </a:solidFill>
                <a:effectLst/>
                <a:latin typeface="Roboto" panose="02000000000000000000" pitchFamily="2" charset="0"/>
              </a:rPr>
              <a:t>journey</a:t>
            </a:r>
            <a:r>
              <a:rPr lang="sv-SE" b="0" i="0" dirty="0">
                <a:solidFill>
                  <a:srgbClr val="3B3B3B"/>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3B3B3B"/>
              </a:solidFill>
              <a:effectLst/>
              <a:latin typeface="Roboto" panose="02000000000000000000" pitchFamily="2" charset="0"/>
            </a:endParaRPr>
          </a:p>
          <a:p>
            <a:pPr algn="l" fontAlgn="ctr"/>
            <a:r>
              <a:rPr lang="en-US" b="0" i="0" dirty="0">
                <a:solidFill>
                  <a:srgbClr val="474747"/>
                </a:solidFill>
                <a:effectLst/>
                <a:latin typeface="Google Sans"/>
              </a:rPr>
              <a:t>A growth mindset is the belief that a person's abilities can be improved through effort, learning, and persistence. People with a growth mindset are more likely to: </a:t>
            </a:r>
          </a:p>
          <a:p>
            <a:pPr algn="l" fontAlgn="ctr">
              <a:buFont typeface="Arial" panose="020B0604020202020204" pitchFamily="34" charset="0"/>
              <a:buChar char="•"/>
            </a:pPr>
            <a:r>
              <a:rPr lang="en-US" b="0" i="0" dirty="0">
                <a:solidFill>
                  <a:srgbClr val="474747"/>
                </a:solidFill>
                <a:effectLst/>
                <a:latin typeface="Google Sans"/>
              </a:rPr>
              <a:t>See challenges as opportunities to learn and grow </a:t>
            </a:r>
          </a:p>
          <a:p>
            <a:pPr algn="l" fontAlgn="ctr">
              <a:buFont typeface="Arial" panose="020B0604020202020204" pitchFamily="34" charset="0"/>
              <a:buChar char="•"/>
            </a:pPr>
            <a:r>
              <a:rPr lang="en-US" b="0" i="0" dirty="0">
                <a:solidFill>
                  <a:srgbClr val="474747"/>
                </a:solidFill>
                <a:effectLst/>
                <a:latin typeface="Google Sans"/>
              </a:rPr>
              <a:t>Embrace feedback and learn from mistakes </a:t>
            </a:r>
          </a:p>
          <a:p>
            <a:pPr algn="l" fontAlgn="ctr">
              <a:buFont typeface="Arial" panose="020B0604020202020204" pitchFamily="34" charset="0"/>
              <a:buChar char="•"/>
            </a:pPr>
            <a:r>
              <a:rPr lang="en-US" b="0" i="0" dirty="0">
                <a:solidFill>
                  <a:srgbClr val="474747"/>
                </a:solidFill>
                <a:effectLst/>
                <a:latin typeface="Google Sans"/>
              </a:rPr>
              <a:t>Continue to learn and grow throughout life </a:t>
            </a:r>
          </a:p>
          <a:p>
            <a:pPr algn="l" fontAlgn="ctr">
              <a:buFont typeface="Arial" panose="020B0604020202020204" pitchFamily="34" charset="0"/>
              <a:buChar char="•"/>
            </a:pPr>
            <a:r>
              <a:rPr lang="en-US" b="0" i="0" dirty="0">
                <a:solidFill>
                  <a:srgbClr val="474747"/>
                </a:solidFill>
                <a:effectLst/>
                <a:latin typeface="Google Sans"/>
              </a:rPr>
              <a:t>Achieve more than those who believe their abilities are fixed </a:t>
            </a:r>
          </a:p>
          <a:p>
            <a:pPr algn="l" fontAlgn="ctr"/>
            <a:r>
              <a:rPr lang="en-US" b="0" i="0" dirty="0">
                <a:solidFill>
                  <a:srgbClr val="474747"/>
                </a:solidFill>
                <a:effectLst/>
                <a:latin typeface="Google Sans"/>
              </a:rPr>
              <a:t>The term "growth mindset" was coined by American psychologist Carol Dweck in her 2006 book Mindset: The New Psychology of Success. </a:t>
            </a:r>
          </a:p>
          <a:p>
            <a:pPr algn="l"/>
            <a:r>
              <a:rPr lang="en-US" b="0" i="0" dirty="0">
                <a:solidFill>
                  <a:srgbClr val="474747"/>
                </a:solidFill>
                <a:effectLst/>
                <a:latin typeface="Google Sans"/>
              </a:rPr>
              <a:t>To develop a growth mindset, you can try:</a:t>
            </a:r>
          </a:p>
          <a:p>
            <a:pPr algn="l" fontAlgn="ctr"/>
            <a:r>
              <a:rPr lang="en-US" b="0" i="0" dirty="0">
                <a:solidFill>
                  <a:srgbClr val="474747"/>
                </a:solidFill>
                <a:effectLst/>
                <a:latin typeface="Google Sans"/>
              </a:rPr>
              <a:t>Talking back to your internal dialogue with a new mindset </a:t>
            </a:r>
          </a:p>
          <a:p>
            <a:pPr algn="l" fontAlgn="ctr"/>
            <a:r>
              <a:rPr lang="en-US" b="0" i="0" dirty="0">
                <a:solidFill>
                  <a:srgbClr val="474747"/>
                </a:solidFill>
                <a:effectLst/>
                <a:latin typeface="Google Sans"/>
              </a:rPr>
              <a:t>Challenging yourself to learn more </a:t>
            </a:r>
          </a:p>
          <a:p>
            <a:pPr algn="l" fontAlgn="ctr"/>
            <a:r>
              <a:rPr lang="en-US" b="0" i="0" dirty="0">
                <a:solidFill>
                  <a:srgbClr val="474747"/>
                </a:solidFill>
                <a:effectLst/>
                <a:latin typeface="Google Sans"/>
              </a:rPr>
              <a:t>Choosing experiences that stretch you </a:t>
            </a:r>
          </a:p>
          <a:p>
            <a:pPr algn="l"/>
            <a:r>
              <a:rPr lang="en-US" b="0" i="0" dirty="0">
                <a:solidFill>
                  <a:srgbClr val="474747"/>
                </a:solidFill>
                <a:effectLst/>
                <a:latin typeface="Google Sans"/>
              </a:rPr>
              <a:t>Avoiding the trap of looking for friends or partners who will just shore up your self-esteem </a:t>
            </a:r>
          </a:p>
          <a:p>
            <a:endParaRPr lang="en-US" dirty="0"/>
          </a:p>
          <a:p>
            <a:endParaRPr lang="en-US" dirty="0"/>
          </a:p>
          <a:p>
            <a:r>
              <a:rPr lang="sv-SE" dirty="0" err="1"/>
              <a:t>Fixed</a:t>
            </a:r>
            <a:r>
              <a:rPr lang="sv-SE" dirty="0"/>
              <a:t> </a:t>
            </a:r>
            <a:r>
              <a:rPr lang="sv-SE" dirty="0" err="1"/>
              <a:t>mindset</a:t>
            </a:r>
            <a:r>
              <a:rPr lang="sv-SE" dirty="0"/>
              <a:t> </a:t>
            </a:r>
            <a:r>
              <a:rPr lang="sv-SE" dirty="0" err="1"/>
              <a:t>only</a:t>
            </a:r>
            <a:r>
              <a:rPr lang="sv-SE" dirty="0"/>
              <a:t> </a:t>
            </a:r>
            <a:r>
              <a:rPr lang="sv-SE" dirty="0" err="1"/>
              <a:t>works</a:t>
            </a:r>
            <a:r>
              <a:rPr lang="sv-SE" dirty="0"/>
              <a:t> </a:t>
            </a:r>
            <a:r>
              <a:rPr lang="sv-SE" dirty="0" err="1"/>
              <a:t>when</a:t>
            </a:r>
            <a:r>
              <a:rPr lang="sv-SE" dirty="0"/>
              <a:t> </a:t>
            </a:r>
            <a:r>
              <a:rPr lang="sv-SE" dirty="0" err="1"/>
              <a:t>you</a:t>
            </a:r>
            <a:r>
              <a:rPr lang="sv-SE" dirty="0"/>
              <a:t> </a:t>
            </a:r>
            <a:r>
              <a:rPr lang="sv-SE" dirty="0" err="1"/>
              <a:t>have</a:t>
            </a:r>
            <a:r>
              <a:rPr lang="sv-SE" dirty="0"/>
              <a:t> the </a:t>
            </a:r>
            <a:r>
              <a:rPr lang="sv-SE" dirty="0" err="1"/>
              <a:t>advantage</a:t>
            </a:r>
            <a:r>
              <a:rPr lang="sv-SE" dirty="0"/>
              <a:t>, the </a:t>
            </a:r>
            <a:r>
              <a:rPr lang="sv-SE" dirty="0" err="1"/>
              <a:t>capacaty</a:t>
            </a:r>
            <a:r>
              <a:rPr lang="sv-SE" dirty="0"/>
              <a:t> and the </a:t>
            </a:r>
            <a:r>
              <a:rPr lang="sv-SE" dirty="0" err="1"/>
              <a:t>luck</a:t>
            </a:r>
            <a:r>
              <a:rPr lang="sv-SE" dirty="0"/>
              <a:t> not to </a:t>
            </a:r>
            <a:r>
              <a:rPr lang="sv-SE" dirty="0" err="1"/>
              <a:t>run</a:t>
            </a:r>
            <a:r>
              <a:rPr lang="sv-SE" dirty="0"/>
              <a:t> in to </a:t>
            </a:r>
            <a:r>
              <a:rPr lang="sv-SE" dirty="0" err="1"/>
              <a:t>challanges</a:t>
            </a:r>
            <a:r>
              <a:rPr lang="sv-SE" dirty="0"/>
              <a:t>.</a:t>
            </a:r>
          </a:p>
          <a:p>
            <a:endParaRPr lang="sv-SE" dirty="0"/>
          </a:p>
          <a:p>
            <a:r>
              <a:rPr lang="sv-SE" b="1" dirty="0" err="1"/>
              <a:t>Belive</a:t>
            </a:r>
            <a:r>
              <a:rPr lang="sv-SE" b="1" dirty="0"/>
              <a:t> </a:t>
            </a:r>
            <a:r>
              <a:rPr lang="sv-SE" b="1" dirty="0" err="1"/>
              <a:t>that</a:t>
            </a:r>
            <a:r>
              <a:rPr lang="sv-SE" b="1" dirty="0"/>
              <a:t> </a:t>
            </a:r>
            <a:r>
              <a:rPr lang="sv-SE" b="1" dirty="0" err="1"/>
              <a:t>skills</a:t>
            </a:r>
            <a:r>
              <a:rPr lang="sv-SE" b="1" dirty="0"/>
              <a:t> </a:t>
            </a:r>
            <a:r>
              <a:rPr lang="sv-SE" b="1" dirty="0" err="1"/>
              <a:t>can</a:t>
            </a:r>
            <a:r>
              <a:rPr lang="sv-SE" b="1" dirty="0"/>
              <a:t> be </a:t>
            </a:r>
            <a:r>
              <a:rPr lang="sv-SE" b="1" dirty="0" err="1"/>
              <a:t>learned</a:t>
            </a:r>
            <a:r>
              <a:rPr lang="sv-SE" b="1" dirty="0"/>
              <a:t> </a:t>
            </a:r>
            <a:r>
              <a:rPr lang="sv-SE" dirty="0"/>
              <a:t>– </a:t>
            </a:r>
          </a:p>
          <a:p>
            <a:r>
              <a:rPr lang="sv-SE" b="1" dirty="0"/>
              <a:t>Feedback is </a:t>
            </a:r>
            <a:r>
              <a:rPr lang="sv-SE" b="1" dirty="0" err="1"/>
              <a:t>usefull</a:t>
            </a:r>
            <a:r>
              <a:rPr lang="sv-SE" dirty="0"/>
              <a:t> – </a:t>
            </a:r>
          </a:p>
          <a:p>
            <a:r>
              <a:rPr lang="sv-SE" b="1" dirty="0"/>
              <a:t>Setbacks as </a:t>
            </a:r>
            <a:r>
              <a:rPr lang="sv-SE" b="1" dirty="0" err="1"/>
              <a:t>wakeupcalls</a:t>
            </a:r>
            <a:r>
              <a:rPr lang="sv-SE" b="1" dirty="0"/>
              <a:t>.</a:t>
            </a:r>
          </a:p>
          <a:p>
            <a:endParaRPr lang="sv-SE" dirty="0"/>
          </a:p>
          <a:p>
            <a:r>
              <a:rPr lang="sv-SE" dirty="0"/>
              <a:t>In kids </a:t>
            </a:r>
            <a:r>
              <a:rPr lang="sv-SE" dirty="0" err="1"/>
              <a:t>we</a:t>
            </a:r>
            <a:r>
              <a:rPr lang="sv-SE" dirty="0"/>
              <a:t> </a:t>
            </a:r>
            <a:r>
              <a:rPr lang="sv-SE" dirty="0" err="1"/>
              <a:t>prime</a:t>
            </a:r>
            <a:r>
              <a:rPr lang="sv-SE" dirty="0"/>
              <a:t> </a:t>
            </a:r>
            <a:r>
              <a:rPr lang="sv-SE" dirty="0" err="1"/>
              <a:t>this</a:t>
            </a:r>
            <a:r>
              <a:rPr lang="sv-SE" dirty="0"/>
              <a:t> </a:t>
            </a:r>
            <a:r>
              <a:rPr lang="sv-SE" dirty="0" err="1"/>
              <a:t>behaviour</a:t>
            </a:r>
            <a:endParaRPr lang="sv-SE" dirty="0"/>
          </a:p>
          <a:p>
            <a:endParaRPr lang="en-US" dirty="0"/>
          </a:p>
          <a:p>
            <a:endParaRPr lang="en-US" dirty="0"/>
          </a:p>
          <a:p>
            <a:pPr marL="0" algn="l" rtl="0" eaLnBrk="1" fontAlgn="t" latinLnBrk="0" hangingPunct="1">
              <a:spcBef>
                <a:spcPts val="0"/>
              </a:spcBef>
              <a:spcAft>
                <a:spcPts val="0"/>
              </a:spcAft>
            </a:pPr>
            <a:r>
              <a:rPr lang="en-US" sz="1800" b="1" i="0" u="none" strike="noStrike" kern="1200" dirty="0">
                <a:solidFill>
                  <a:srgbClr val="FFFFFF"/>
                </a:solidFill>
                <a:effectLst/>
                <a:latin typeface="Avenir LT 65 Medium"/>
                <a:cs typeface="Avenir LT 65 Medium"/>
              </a:rPr>
              <a:t>Fixed</a:t>
            </a:r>
            <a:r>
              <a:rPr lang="en-US" sz="1800" b="1" i="0" u="none" strike="noStrike" kern="1200" baseline="0" dirty="0">
                <a:solidFill>
                  <a:srgbClr val="FFFFFF"/>
                </a:solidFill>
                <a:effectLst/>
                <a:latin typeface="Avenir LT 65 Medium"/>
                <a:cs typeface="Avenir LT 65 Medium"/>
              </a:rPr>
              <a:t> Mindset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1" u="none" strike="noStrike" kern="1200" baseline="0" dirty="0">
                <a:solidFill>
                  <a:srgbClr val="FFFFFF"/>
                </a:solidFill>
                <a:effectLst/>
                <a:latin typeface="Avenir LT 65 Medium"/>
                <a:cs typeface="Avenir LT 65 Medium"/>
              </a:rPr>
              <a:t>leads to a desire to look good, so tends to:</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Believe that</a:t>
            </a:r>
            <a:r>
              <a:rPr lang="en-US" sz="1800" b="0" i="0" u="none" strike="noStrike" kern="1200" baseline="0" dirty="0">
                <a:solidFill>
                  <a:srgbClr val="0B1A3B"/>
                </a:solidFill>
                <a:effectLst/>
                <a:latin typeface="Avenir LT 65 Medium"/>
                <a:cs typeface="Avenir LT 65 Medium"/>
              </a:rPr>
              <a:t> most skills are based on traits that are fixed and cannot change</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See effort as unnecessary; something to do when you’re not good enough</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Avoid challenges</a:t>
            </a:r>
            <a:r>
              <a:rPr lang="en-US" sz="1800" b="0" i="0" u="none" strike="noStrike" kern="1200" baseline="0" dirty="0">
                <a:solidFill>
                  <a:srgbClr val="0B1A3B"/>
                </a:solidFill>
                <a:effectLst/>
                <a:latin typeface="Avenir LT 65 Medium"/>
                <a:cs typeface="Avenir LT 65 Medium"/>
              </a:rPr>
              <a:t> because could reveal lack </a:t>
            </a:r>
            <a:br>
              <a:rPr lang="en-US" sz="1800" b="0" i="0" u="none" strike="noStrike" kern="1200" baseline="0" dirty="0">
                <a:solidFill>
                  <a:srgbClr val="0B1A3B"/>
                </a:solidFill>
                <a:effectLst/>
                <a:latin typeface="Avenir LT 65 Medium"/>
                <a:cs typeface="Avenir LT 65 Medium"/>
              </a:rPr>
            </a:br>
            <a:r>
              <a:rPr lang="en-US" sz="1800" b="0" i="0" u="none" strike="noStrike" kern="1200" baseline="0" dirty="0">
                <a:solidFill>
                  <a:srgbClr val="0B1A3B"/>
                </a:solidFill>
                <a:effectLst/>
                <a:latin typeface="Avenir LT 65 Medium"/>
                <a:cs typeface="Avenir LT 65 Medium"/>
              </a:rPr>
              <a:t>of skill; tends to give up easily</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See feedback as personally</a:t>
            </a:r>
            <a:r>
              <a:rPr lang="en-US" sz="1800" b="0" i="0" u="none" strike="noStrike" kern="1200" baseline="0" dirty="0">
                <a:solidFill>
                  <a:srgbClr val="0B1A3B"/>
                </a:solidFill>
                <a:effectLst/>
                <a:latin typeface="Avenir LT 65 Medium"/>
                <a:cs typeface="Avenir LT 65 Medium"/>
              </a:rPr>
              <a:t> threatening to sense of self </a:t>
            </a:r>
            <a:r>
              <a:rPr lang="en-US" sz="1800" b="0" i="0" u="none" strike="noStrike" kern="1200" dirty="0">
                <a:solidFill>
                  <a:srgbClr val="0B1A3B"/>
                </a:solidFill>
                <a:effectLst/>
                <a:latin typeface="Avenir LT 65 Medium"/>
                <a:cs typeface="Avenir LT 65 Medium"/>
              </a:rPr>
              <a:t>and gets defensive</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View setbacks as discouraging;</a:t>
            </a:r>
            <a:r>
              <a:rPr lang="en-US" sz="1800" b="0" i="0" u="none" strike="noStrike" kern="1200" baseline="0" dirty="0">
                <a:solidFill>
                  <a:srgbClr val="0B1A3B"/>
                </a:solidFill>
                <a:effectLst/>
                <a:latin typeface="Avenir LT 65 Medium"/>
                <a:cs typeface="Avenir LT 65 Medium"/>
              </a:rPr>
              <a:t> tends to blame others</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Feel threatened by the success of others; </a:t>
            </a:r>
            <a:br>
              <a:rPr lang="en-US" sz="1800" b="0" i="0" u="none" strike="noStrike" kern="1200" dirty="0">
                <a:solidFill>
                  <a:srgbClr val="0B1A3B"/>
                </a:solidFill>
                <a:effectLst/>
                <a:latin typeface="Avenir LT 65 Medium"/>
                <a:cs typeface="Avenir LT 65 Medium"/>
              </a:rPr>
            </a:br>
            <a:r>
              <a:rPr lang="en-US" sz="1800" b="0" i="0" u="none" strike="noStrike" kern="1200" dirty="0">
                <a:solidFill>
                  <a:srgbClr val="0B1A3B"/>
                </a:solidFill>
                <a:effectLst/>
                <a:latin typeface="Avenir LT 65 Medium"/>
                <a:cs typeface="Avenir LT 65 Medium"/>
              </a:rPr>
              <a:t>may undermine others in effort to look good</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1" i="0" u="none" strike="noStrike" kern="1200" dirty="0">
                <a:solidFill>
                  <a:srgbClr val="0B1A3B"/>
                </a:solidFill>
                <a:effectLst/>
                <a:latin typeface="Avenir LT 65 Medium"/>
                <a:cs typeface="Avenir LT 65 Medium"/>
              </a:rPr>
              <a:t>As a result, they may plateau early and achieve less than their full potential.</a:t>
            </a:r>
            <a:endParaRPr lang="en-US" sz="1800" b="0" i="0" u="none" strike="noStrike" dirty="0">
              <a:effectLst/>
              <a:latin typeface="Arial" panose="020B0604020202020204" pitchFamily="34" charset="0"/>
            </a:endParaRPr>
          </a:p>
          <a:p>
            <a:endParaRPr lang="en-US" dirty="0"/>
          </a:p>
          <a:p>
            <a:endParaRPr lang="en-US" dirty="0"/>
          </a:p>
          <a:p>
            <a:pPr marL="0" algn="l" rtl="0" eaLnBrk="1" fontAlgn="t" latinLnBrk="0" hangingPunct="1">
              <a:spcBef>
                <a:spcPts val="0"/>
              </a:spcBef>
              <a:spcAft>
                <a:spcPts val="0"/>
              </a:spcAft>
            </a:pPr>
            <a:r>
              <a:rPr lang="en-US" sz="1800" b="1" i="0" u="none" strike="noStrike" kern="1200" dirty="0">
                <a:solidFill>
                  <a:srgbClr val="FFFFFF"/>
                </a:solidFill>
                <a:effectLst/>
                <a:latin typeface="Avenir LT 65 Medium"/>
                <a:cs typeface="Avenir LT 65 Medium"/>
              </a:rPr>
              <a:t>Growth</a:t>
            </a:r>
            <a:r>
              <a:rPr lang="en-US" sz="1800" b="1" i="0" u="none" strike="noStrike" kern="1200" baseline="0" dirty="0">
                <a:solidFill>
                  <a:srgbClr val="FFFFFF"/>
                </a:solidFill>
                <a:effectLst/>
                <a:latin typeface="Avenir LT 65 Medium"/>
                <a:cs typeface="Avenir LT 65 Medium"/>
              </a:rPr>
              <a:t> Mindset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1" u="none" strike="noStrike" kern="1200" baseline="0" dirty="0">
                <a:solidFill>
                  <a:srgbClr val="FFFFFF"/>
                </a:solidFill>
                <a:effectLst/>
                <a:latin typeface="Avenir LT 65 Medium"/>
                <a:cs typeface="Avenir LT 65 Medium"/>
              </a:rPr>
              <a:t>leads to a desire to learn, so tends to:</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Believe that</a:t>
            </a:r>
            <a:r>
              <a:rPr lang="en-US" sz="1800" b="0" i="0" u="none" strike="noStrike" kern="1200" baseline="0" dirty="0">
                <a:solidFill>
                  <a:srgbClr val="0B1A3B"/>
                </a:solidFill>
                <a:effectLst/>
                <a:latin typeface="Avenir LT 65 Medium"/>
                <a:cs typeface="Avenir LT 65 Medium"/>
              </a:rPr>
              <a:t> skills can always improve with hard work</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See effort as a path to mastery and therefore essential</a:t>
            </a: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Embrace challenges</a:t>
            </a:r>
            <a:r>
              <a:rPr lang="en-US" sz="1800" b="0" i="0" u="none" strike="noStrike" kern="1200" baseline="0" dirty="0">
                <a:solidFill>
                  <a:srgbClr val="0B1A3B"/>
                </a:solidFill>
                <a:effectLst/>
                <a:latin typeface="Avenir LT 65 Medium"/>
                <a:cs typeface="Avenir LT 65 Medium"/>
              </a:rPr>
              <a:t> and see</a:t>
            </a:r>
            <a:r>
              <a:rPr lang="en-US" sz="1800" b="0" i="0" u="none" strike="noStrike" kern="1200" dirty="0">
                <a:solidFill>
                  <a:srgbClr val="0B1A3B"/>
                </a:solidFill>
                <a:effectLst/>
                <a:latin typeface="Avenir LT 65 Medium"/>
                <a:cs typeface="Avenir LT 65 Medium"/>
              </a:rPr>
              <a:t> them as opportunity to</a:t>
            </a:r>
            <a:r>
              <a:rPr lang="en-US" sz="1800" b="0" i="0" u="none" strike="noStrike" kern="1200" baseline="0" dirty="0">
                <a:solidFill>
                  <a:srgbClr val="0B1A3B"/>
                </a:solidFill>
                <a:effectLst/>
                <a:latin typeface="Avenir LT 65 Medium"/>
                <a:cs typeface="Avenir LT 65 Medium"/>
              </a:rPr>
              <a:t> grow</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See</a:t>
            </a:r>
            <a:r>
              <a:rPr lang="en-US" sz="1800" b="0" i="0" u="none" strike="noStrike" kern="1200" baseline="0" dirty="0">
                <a:solidFill>
                  <a:srgbClr val="0B1A3B"/>
                </a:solidFill>
                <a:effectLst/>
                <a:latin typeface="Avenir LT 65 Medium"/>
                <a:cs typeface="Avenir LT 65 Medium"/>
              </a:rPr>
              <a:t> feedback as useful for learning and improving</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Views setbacks as a wake-up call to work harder next time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B1A3B"/>
                </a:solidFill>
                <a:effectLst/>
                <a:latin typeface="Avenir LT 65 Medium"/>
                <a:cs typeface="Avenir LT 65 Medium"/>
              </a:rPr>
              <a:t>Find lessons</a:t>
            </a:r>
            <a:r>
              <a:rPr lang="en-US" sz="1800" b="0" i="0" u="none" strike="noStrike" kern="1200" baseline="0" dirty="0">
                <a:solidFill>
                  <a:srgbClr val="0B1A3B"/>
                </a:solidFill>
                <a:effectLst/>
                <a:latin typeface="Avenir LT 65 Medium"/>
                <a:cs typeface="Avenir LT 65 Medium"/>
              </a:rPr>
              <a:t> and inspiration in the success of others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B1A3B"/>
                </a:solidFill>
                <a:effectLst/>
                <a:latin typeface="Avenir LT 65 Medium"/>
                <a:cs typeface="Avenir LT 65 Medium"/>
              </a:rPr>
              <a:t>As a result, they reach ever-higher levels of potential and performance.</a:t>
            </a:r>
          </a:p>
          <a:p>
            <a:pPr marL="0" algn="l" rtl="0" eaLnBrk="1" fontAlgn="t" latinLnBrk="0" hangingPunct="1">
              <a:spcBef>
                <a:spcPts val="0"/>
              </a:spcBef>
              <a:spcAft>
                <a:spcPts val="0"/>
              </a:spcAft>
            </a:pPr>
            <a:endParaRPr lang="en-US" sz="1800" b="1" i="0" u="none" strike="noStrike" kern="1200" dirty="0">
              <a:solidFill>
                <a:srgbClr val="0B1A3B"/>
              </a:solidFill>
              <a:effectLst/>
              <a:latin typeface="Avenir LT 65 Medium"/>
            </a:endParaRPr>
          </a:p>
          <a:p>
            <a:pPr marL="0" algn="l" rtl="0" eaLnBrk="1" fontAlgn="t" latinLnBrk="0" hangingPunct="1">
              <a:spcBef>
                <a:spcPts val="0"/>
              </a:spcBef>
              <a:spcAft>
                <a:spcPts val="0"/>
              </a:spcAft>
            </a:pPr>
            <a:endParaRPr lang="en-US" sz="1800" b="1" i="0" u="none" strike="noStrike" kern="1200" dirty="0">
              <a:solidFill>
                <a:srgbClr val="0B1A3B"/>
              </a:solidFill>
              <a:effectLst/>
              <a:latin typeface="Avenir LT 65 Medium"/>
            </a:endParaRPr>
          </a:p>
          <a:p>
            <a:pPr algn="l" fontAlgn="auto"/>
            <a:r>
              <a:rPr lang="en-US" sz="2800" b="0" i="0" dirty="0">
                <a:effectLst/>
                <a:latin typeface="-apple-system"/>
              </a:rPr>
              <a:t>Growth mindset relates to the belief that change is possible.  Individuals with a growth mindset tend to believe that our essential attributes, such as intelligence or athletic ability, are malleable, and can be developed through hard work and effective strategies, whereas a fixed mindset relates to the belief that these characteristics are fixed (Dweck &amp; Leggett, 1988).  It is a theory about responses to challenges or setbacks.  The idea had a considerable impact, and has also fostered its critics, primarily in the education environment where it has been applied very broadly; growth mindset interventions have yielded mixed results in terms of outcomes for students, and findings haven’t always been repeated.  Whether it is universal is also in question, as cultural influences have been shown to impact the correlation between interventions and outcomes (see Li &amp; Bates, 2019, on how studies in China have shown a null effect).</a:t>
            </a:r>
          </a:p>
          <a:p>
            <a:pPr algn="l" fontAlgn="auto"/>
            <a:r>
              <a:rPr lang="en-US" sz="2800" b="0" i="0" dirty="0">
                <a:effectLst/>
                <a:latin typeface="-apple-system"/>
              </a:rPr>
              <a:t>Carol Dweck, who coined the term, responds to her critics in an interview published in TES magazine (Severs, 2020).  She states that it was a mistake for educators to believe it was a complete solution when her popular book was published in 2006.  As a result, how it has been taught in schools has been variable, and often over simplified.  She cites the problem of teaching the concept and then expecting that the student will act:</a:t>
            </a:r>
          </a:p>
          <a:p>
            <a:pPr algn="l" fontAlgn="auto"/>
            <a:r>
              <a:rPr lang="en-US" sz="2800" b="0" i="1" dirty="0">
                <a:effectLst/>
                <a:latin typeface="var(--artdeco-reset-typography-font-family-sans)"/>
              </a:rPr>
              <a:t>“Even though the teacher is not changing the policies and practices in the classroom. It is not about teaching the concept alone, it is much more about implementing practices that focus on growth and learning.”</a:t>
            </a:r>
            <a:endParaRPr lang="en-US" sz="2800" b="0" i="0" dirty="0">
              <a:effectLst/>
              <a:latin typeface="-apple-system"/>
            </a:endParaRPr>
          </a:p>
          <a:p>
            <a:pPr algn="l" fontAlgn="auto"/>
            <a:r>
              <a:rPr lang="en-US" sz="2800" b="0" i="0" dirty="0">
                <a:effectLst/>
                <a:latin typeface="-apple-system"/>
              </a:rPr>
              <a:t>The nature of the intervention, and how well-crafted it is, is a factor; does it leave students with an idea of how to put the theory into action?  Is the approach autonomy supportive rather than didactic and dogmatic?</a:t>
            </a:r>
          </a:p>
          <a:p>
            <a:pPr algn="l" fontAlgn="auto"/>
            <a:r>
              <a:rPr lang="en-US" sz="2800" b="0" i="0" dirty="0">
                <a:effectLst/>
                <a:latin typeface="-apple-system"/>
              </a:rPr>
              <a:t>And yet, despite criticism, multiple studies and meta-analysis has shown that growth mindset interventions can have a positive effect on achievement (Sisk et al, 2018; Yeager &amp; Dweck, 2020).  Additionally, said interventions can positively affect resilience and determination.  However, it clearly requires more than a PowerPoint slide to encourage individuals to adopt a growth mindset and begin to move the dial in relation to their results.</a:t>
            </a:r>
            <a:r>
              <a:rPr lang="en-US" sz="2800" b="0" i="0" dirty="0">
                <a:effectLst/>
                <a:latin typeface="var(--artdeco-reset-typography-font-family-sans)"/>
              </a:rPr>
              <a:t> </a:t>
            </a:r>
            <a:endParaRPr lang="en-US" sz="2800" b="0" i="0" dirty="0">
              <a:effectLst/>
              <a:latin typeface="-apple-system"/>
            </a:endParaRPr>
          </a:p>
          <a:p>
            <a:pPr algn="l" fontAlgn="auto"/>
            <a:r>
              <a:rPr lang="en-US" sz="2800" b="0" i="1" dirty="0">
                <a:effectLst/>
                <a:latin typeface="var(--artdeco-reset-typography-font-family-sans)"/>
              </a:rPr>
              <a:t>What makes for an effective growth mindset intervention? </a:t>
            </a:r>
            <a:endParaRPr lang="en-US" sz="2800" b="0" i="0" dirty="0">
              <a:effectLst/>
              <a:latin typeface="-apple-system"/>
            </a:endParaRPr>
          </a:p>
          <a:p>
            <a:pPr algn="l" fontAlgn="auto"/>
            <a:r>
              <a:rPr lang="en-US" sz="2800" b="0" i="0" dirty="0">
                <a:effectLst/>
                <a:latin typeface="-apple-system"/>
              </a:rPr>
              <a:t>It may be beneficial to go back a step, and look at a preceding idea, Albert Bandura’s theory of ‘self-efficacy’ (1977).  This states that an individual’s belief that they can successfully perform a </a:t>
            </a:r>
            <a:r>
              <a:rPr lang="en-US" sz="2800" b="0" i="0" dirty="0" err="1">
                <a:effectLst/>
                <a:latin typeface="-apple-system"/>
              </a:rPr>
              <a:t>behaviour</a:t>
            </a:r>
            <a:r>
              <a:rPr lang="en-US" sz="2800" b="0" i="0" dirty="0">
                <a:effectLst/>
                <a:latin typeface="-apple-system"/>
              </a:rPr>
              <a:t>, and bring about an outcome, will positively impact the effort they will put in, their resilience in the face of setbacks, and the success of the </a:t>
            </a:r>
            <a:r>
              <a:rPr lang="en-US" sz="2800" b="0" i="0" dirty="0" err="1">
                <a:effectLst/>
                <a:latin typeface="-apple-system"/>
              </a:rPr>
              <a:t>endeavour</a:t>
            </a:r>
            <a:r>
              <a:rPr lang="en-US" sz="2800" b="0" i="0" dirty="0">
                <a:effectLst/>
                <a:latin typeface="-apple-system"/>
              </a:rPr>
              <a:t>.  In multiple studies and meta-analyses, people with high levels of self-efficacy belief about a given field, correlates with their ability to achieve in that field.  Similar to growth mindset, high levels of self-efficacy in individuals have been linked to wellbeing, resilience, and the ability to engage positively with change.  Also similar to growth mindset, the theory isn’t perfect; there are instances where high levels of belief may lead to a lack of focus or attention, or even arrogance (see </a:t>
            </a:r>
            <a:r>
              <a:rPr lang="en-US" sz="2800" b="0" i="0" dirty="0" err="1">
                <a:effectLst/>
                <a:latin typeface="-apple-system"/>
              </a:rPr>
              <a:t>Brender</a:t>
            </a:r>
            <a:r>
              <a:rPr lang="en-US" sz="2800" b="0" i="0" dirty="0">
                <a:effectLst/>
                <a:latin typeface="-apple-system"/>
              </a:rPr>
              <a:t>-Ilan &amp; </a:t>
            </a:r>
            <a:r>
              <a:rPr lang="en-US" sz="2800" b="0" i="0" dirty="0" err="1">
                <a:effectLst/>
                <a:latin typeface="-apple-system"/>
              </a:rPr>
              <a:t>Sheaffer</a:t>
            </a:r>
            <a:r>
              <a:rPr lang="en-US" sz="2800" b="0" i="0" dirty="0">
                <a:effectLst/>
                <a:latin typeface="-apple-system"/>
              </a:rPr>
              <a:t> (2019) on how high levels of leadership self-efficacy could have a ‘dark side’.)</a:t>
            </a:r>
          </a:p>
          <a:p>
            <a:pPr algn="l" fontAlgn="auto"/>
            <a:r>
              <a:rPr lang="en-US" sz="2800" b="0" i="0" dirty="0">
                <a:effectLst/>
                <a:latin typeface="-apple-system"/>
              </a:rPr>
              <a:t>To develop self efficacy, Bandura suggested we need the following:</a:t>
            </a:r>
          </a:p>
          <a:p>
            <a:pPr algn="l" fontAlgn="auto"/>
            <a:r>
              <a:rPr lang="en-US" sz="2800" b="0" i="0" dirty="0">
                <a:effectLst/>
                <a:latin typeface="-apple-system"/>
              </a:rPr>
              <a:t>-          Mastery experience: If we conduct an activity well, our self-efficacy about that activity will increase.  There’s something a bit circular about this point.</a:t>
            </a:r>
          </a:p>
          <a:p>
            <a:pPr algn="l" fontAlgn="auto"/>
            <a:r>
              <a:rPr lang="en-US" sz="2800" b="0" i="0" dirty="0">
                <a:effectLst/>
                <a:latin typeface="-apple-system"/>
              </a:rPr>
              <a:t>-          Vicarious experience: If we observe other’s </a:t>
            </a:r>
            <a:r>
              <a:rPr lang="en-US" sz="2800" b="0" i="0" dirty="0" err="1">
                <a:effectLst/>
                <a:latin typeface="-apple-system"/>
              </a:rPr>
              <a:t>behaviours</a:t>
            </a:r>
            <a:r>
              <a:rPr lang="en-US" sz="2800" b="0" i="0" dirty="0">
                <a:effectLst/>
                <a:latin typeface="-apple-system"/>
              </a:rPr>
              <a:t> resulting in positive outcomes, we can both estimates our own capabilities in comparison, and learn from observing their actions.</a:t>
            </a:r>
          </a:p>
          <a:p>
            <a:pPr algn="l" fontAlgn="auto"/>
            <a:r>
              <a:rPr lang="en-US" sz="2800" b="0" i="0" dirty="0">
                <a:effectLst/>
                <a:latin typeface="-apple-system"/>
              </a:rPr>
              <a:t>-          Social persuasion: If we are encouraged and supported, we are likely to feel more confident about the </a:t>
            </a:r>
            <a:r>
              <a:rPr lang="en-US" sz="2800" b="0" i="0" dirty="0" err="1">
                <a:effectLst/>
                <a:latin typeface="-apple-system"/>
              </a:rPr>
              <a:t>endeavour</a:t>
            </a:r>
            <a:r>
              <a:rPr lang="en-US" sz="2800" b="0" i="0" dirty="0">
                <a:effectLst/>
                <a:latin typeface="-apple-system"/>
              </a:rPr>
              <a:t>.</a:t>
            </a:r>
          </a:p>
          <a:p>
            <a:pPr algn="l" fontAlgn="auto"/>
            <a:r>
              <a:rPr lang="en-US" sz="2800" b="0" i="0" dirty="0">
                <a:effectLst/>
                <a:latin typeface="-apple-system"/>
              </a:rPr>
              <a:t>-          Emotional and physiological states: emotional, physical, and psychological wellbeing will influence our beliefs about our abilities.</a:t>
            </a:r>
          </a:p>
          <a:p>
            <a:pPr algn="l" fontAlgn="auto"/>
            <a:r>
              <a:rPr lang="en-US" sz="2800" b="0" i="0" dirty="0">
                <a:effectLst/>
                <a:latin typeface="-apple-system"/>
              </a:rPr>
              <a:t>Bandura provides a useful guide for how we might also develop a growth mindset in ourselves and those around us, where we perceive this to be advantageous.  Bandura’s insights reinforce Dweck’s argument that simply explaining the idea won’t necessarily change </a:t>
            </a:r>
            <a:r>
              <a:rPr lang="en-US" sz="2800" b="0" i="0" dirty="0" err="1">
                <a:effectLst/>
                <a:latin typeface="-apple-system"/>
              </a:rPr>
              <a:t>behaviour</a:t>
            </a:r>
            <a:r>
              <a:rPr lang="en-US" sz="2800" b="0" i="0" dirty="0">
                <a:effectLst/>
                <a:latin typeface="-apple-system"/>
              </a:rPr>
              <a:t>.  People may need to observe examples, experiment, reflect on their learning, and be positively encouraged over time.  An effective intervention won’t simply be a presentation; the environment we are in, who we observe, how we are supported, and our corresponding emotional states are likely to be key factors in the development of a growth mindset.</a:t>
            </a:r>
          </a:p>
          <a:p>
            <a:pPr algn="l" fontAlgn="auto"/>
            <a:r>
              <a:rPr lang="en-US" sz="2800" b="0" i="0" dirty="0">
                <a:effectLst/>
                <a:latin typeface="-apple-system"/>
              </a:rPr>
              <a:t>A final thought: an aspect of self-efficacy theory is that it tends to relate to specific </a:t>
            </a:r>
            <a:r>
              <a:rPr lang="en-US" sz="2800" b="0" i="0" dirty="0" err="1">
                <a:effectLst/>
                <a:latin typeface="-apple-system"/>
              </a:rPr>
              <a:t>behaviours</a:t>
            </a:r>
            <a:r>
              <a:rPr lang="en-US" sz="2800" b="0" i="0" dirty="0">
                <a:effectLst/>
                <a:latin typeface="-apple-system"/>
              </a:rPr>
              <a:t> and activities.  It’s not quite the same as self-confidence, which is a more general belief that we can cope with life.  Growth mindset is sometimes interpreted very generally, as something we should have about all aspects of our professional lives, which can be unhelpful.  I don’t enjoy networking, I’m not much good at it, I find small talk uncomfortable, and I can’t think of any occasions where it’s resulted in anything positive.  I have made peace with the fact that although it may hold my back somewhat, it’s not for me, thank you very much.  In fact, making peace with our dislikes and our weaknesses can be very liberating.  A </a:t>
            </a:r>
            <a:r>
              <a:rPr lang="en-US" sz="2800" b="0" i="0" dirty="0" err="1">
                <a:effectLst/>
                <a:latin typeface="-apple-system"/>
              </a:rPr>
              <a:t>focussed</a:t>
            </a:r>
            <a:r>
              <a:rPr lang="en-US" sz="2800" b="0" i="0" dirty="0">
                <a:effectLst/>
                <a:latin typeface="-apple-system"/>
              </a:rPr>
              <a:t> interpretation of growth mindset, towards specific aspects of life where we desire or need to change, is perhaps another point that can be borrowed from Bandura’s insights.</a:t>
            </a:r>
          </a:p>
          <a:p>
            <a:pPr marL="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DAD870-7421-468C-95FE-247A043BB7C5}" type="slidenum">
              <a:rPr kumimoji="0" lang="en-US" sz="1200" b="0" i="0" u="none" strike="noStrike" kern="1200" cap="none" spc="0" normalizeH="0" baseline="0" noProof="1" smtClean="0">
                <a:ln>
                  <a:noFill/>
                </a:ln>
                <a:solidFill>
                  <a:srgbClr val="4D4D4D"/>
                </a:solidFill>
                <a:effectLst/>
                <a:uLnTx/>
                <a:uFillTx/>
                <a:latin typeface="Arial"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1">
              <a:ln>
                <a:noFill/>
              </a:ln>
              <a:solidFill>
                <a:srgbClr val="4D4D4D"/>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2958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Evolution – </a:t>
            </a:r>
            <a:r>
              <a:rPr lang="sv-SE" b="0" dirty="0" err="1"/>
              <a:t>survival</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Energy </a:t>
            </a:r>
            <a:r>
              <a:rPr lang="sv-SE" b="0" dirty="0" err="1"/>
              <a:t>conservation</a:t>
            </a:r>
            <a:r>
              <a:rPr lang="sv-SE" b="0" dirty="0"/>
              <a:t> – system 1 and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Fight or flight </a:t>
            </a:r>
            <a:r>
              <a:rPr lang="sv-SE" b="0" dirty="0" err="1"/>
              <a:t>response</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1" dirty="0"/>
              <a:t>Hippocampus</a:t>
            </a:r>
            <a:r>
              <a:rPr lang="sv-SE" dirty="0"/>
              <a:t> </a:t>
            </a:r>
          </a:p>
          <a:p>
            <a:endParaRPr lang="sv-SE" dirty="0"/>
          </a:p>
          <a:p>
            <a:r>
              <a:rPr lang="sv-SE" b="1" dirty="0" err="1"/>
              <a:t>Amygdala</a:t>
            </a:r>
            <a:r>
              <a:rPr lang="sv-SE" dirty="0"/>
              <a:t> </a:t>
            </a:r>
          </a:p>
          <a:p>
            <a:endParaRPr lang="sv-SE" dirty="0"/>
          </a:p>
          <a:p>
            <a:r>
              <a:rPr lang="sv-SE" b="1" dirty="0" err="1"/>
              <a:t>Fontal</a:t>
            </a:r>
            <a:r>
              <a:rPr lang="sv-SE" b="1" dirty="0"/>
              <a:t> loben </a:t>
            </a:r>
          </a:p>
          <a:p>
            <a:endParaRPr lang="sv-SE" b="1" dirty="0"/>
          </a:p>
          <a:p>
            <a:r>
              <a:rPr lang="sv-SE" b="1" dirty="0"/>
              <a:t>Stress</a:t>
            </a:r>
          </a:p>
          <a:p>
            <a:endParaRPr lang="sv-SE" b="1" dirty="0"/>
          </a:p>
          <a:p>
            <a:r>
              <a:rPr lang="sv-SE" dirty="0"/>
              <a:t>Learning </a:t>
            </a:r>
            <a:r>
              <a:rPr lang="sv-SE" dirty="0" err="1"/>
              <a:t>community</a:t>
            </a:r>
            <a:r>
              <a:rPr lang="sv-SE" dirty="0"/>
              <a:t> </a:t>
            </a:r>
            <a:r>
              <a:rPr lang="sv-SE" dirty="0" err="1"/>
              <a:t>say</a:t>
            </a:r>
            <a:r>
              <a:rPr lang="sv-SE" dirty="0"/>
              <a:t> </a:t>
            </a:r>
            <a:r>
              <a:rPr lang="sv-SE" dirty="0" err="1"/>
              <a:t>that</a:t>
            </a:r>
            <a:r>
              <a:rPr lang="sv-SE" dirty="0"/>
              <a:t> </a:t>
            </a:r>
            <a:r>
              <a:rPr lang="sv-SE" b="1" dirty="0" err="1"/>
              <a:t>learning</a:t>
            </a:r>
            <a:r>
              <a:rPr lang="sv-SE" b="1" dirty="0"/>
              <a:t> transfer </a:t>
            </a:r>
            <a:r>
              <a:rPr lang="sv-SE" b="1" dirty="0" err="1"/>
              <a:t>occurs</a:t>
            </a:r>
            <a:r>
              <a:rPr lang="sv-SE" b="1" dirty="0"/>
              <a:t> </a:t>
            </a:r>
            <a:r>
              <a:rPr lang="sv-SE" b="1" dirty="0" err="1"/>
              <a:t>when</a:t>
            </a:r>
            <a:r>
              <a:rPr lang="sv-SE" b="1" dirty="0"/>
              <a:t> </a:t>
            </a:r>
            <a:r>
              <a:rPr lang="sv-SE" b="1" dirty="0" err="1"/>
              <a:t>you</a:t>
            </a:r>
            <a:r>
              <a:rPr lang="sv-SE" b="1" dirty="0"/>
              <a:t> </a:t>
            </a:r>
            <a:r>
              <a:rPr lang="sv-SE" b="1" dirty="0" err="1"/>
              <a:t>change</a:t>
            </a:r>
            <a:r>
              <a:rPr lang="sv-SE" b="1" dirty="0"/>
              <a:t> </a:t>
            </a:r>
            <a:r>
              <a:rPr lang="sv-SE" b="1" dirty="0" err="1"/>
              <a:t>behaviour</a:t>
            </a:r>
            <a:r>
              <a:rPr lang="sv-SE" dirty="0"/>
              <a:t> </a:t>
            </a:r>
            <a:r>
              <a:rPr lang="sv-SE" dirty="0" err="1"/>
              <a:t>according</a:t>
            </a:r>
            <a:r>
              <a:rPr lang="sv-SE" dirty="0"/>
              <a:t> to new </a:t>
            </a:r>
            <a:r>
              <a:rPr lang="sv-SE" dirty="0" err="1"/>
              <a:t>knowledge</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Behaviour</a:t>
            </a:r>
            <a:r>
              <a:rPr lang="sv-SE" b="1" dirty="0"/>
              <a:t> is </a:t>
            </a:r>
            <a:r>
              <a:rPr lang="sv-SE" b="1" dirty="0" err="1"/>
              <a:t>based</a:t>
            </a:r>
            <a:r>
              <a:rPr lang="sv-SE" b="1" dirty="0"/>
              <a:t> on </a:t>
            </a:r>
            <a:r>
              <a:rPr lang="sv-SE" b="1" dirty="0" err="1"/>
              <a:t>past</a:t>
            </a:r>
            <a:r>
              <a:rPr lang="sv-SE" b="1" dirty="0"/>
              <a:t> </a:t>
            </a:r>
            <a:r>
              <a:rPr lang="sv-SE" b="1" dirty="0" err="1"/>
              <a:t>memories</a:t>
            </a:r>
            <a:r>
              <a:rPr lang="sv-SE" b="1" dirty="0"/>
              <a:t> and </a:t>
            </a:r>
            <a:r>
              <a:rPr lang="sv-SE" b="1" dirty="0" err="1"/>
              <a:t>sensory</a:t>
            </a:r>
            <a:r>
              <a:rPr lang="sv-SE" b="1" dirty="0"/>
              <a:t>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Declarative</a:t>
            </a:r>
            <a:r>
              <a:rPr lang="sv-SE" b="1" dirty="0"/>
              <a:t> – Explicit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Procedural</a:t>
            </a:r>
            <a:r>
              <a:rPr lang="sv-SE" b="1" dirty="0"/>
              <a:t> – Implicit (knyta skorna)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Synapsbanor</a:t>
            </a:r>
          </a:p>
          <a:p>
            <a:endParaRPr lang="sv-SE" dirty="0"/>
          </a:p>
          <a:p>
            <a:r>
              <a:rPr lang="sv-SE" dirty="0" err="1"/>
              <a:t>How</a:t>
            </a:r>
            <a:r>
              <a:rPr lang="sv-SE" dirty="0"/>
              <a:t> </a:t>
            </a:r>
            <a:r>
              <a:rPr lang="sv-SE" dirty="0" err="1"/>
              <a:t>does</a:t>
            </a:r>
            <a:r>
              <a:rPr lang="sv-SE" dirty="0"/>
              <a:t> </a:t>
            </a:r>
            <a:r>
              <a:rPr lang="sv-SE" dirty="0" err="1"/>
              <a:t>this</a:t>
            </a:r>
            <a:r>
              <a:rPr lang="sv-SE" dirty="0"/>
              <a:t> </a:t>
            </a:r>
            <a:r>
              <a:rPr lang="sv-SE" dirty="0" err="1"/>
              <a:t>work</a:t>
            </a:r>
            <a:r>
              <a:rPr lang="sv-SE" dirty="0"/>
              <a:t>? Neurons wire and </a:t>
            </a:r>
            <a:r>
              <a:rPr lang="sv-SE" dirty="0" err="1"/>
              <a:t>fire</a:t>
            </a:r>
            <a:r>
              <a:rPr lang="sv-SE" dirty="0"/>
              <a:t>. </a:t>
            </a:r>
            <a:r>
              <a:rPr lang="sv-SE" b="1" dirty="0" err="1"/>
              <a:t>Paths</a:t>
            </a:r>
            <a:r>
              <a:rPr lang="sv-SE" b="1" dirty="0"/>
              <a:t> in the </a:t>
            </a:r>
            <a:r>
              <a:rPr lang="sv-SE" b="1" dirty="0" err="1"/>
              <a:t>woods</a:t>
            </a:r>
            <a:r>
              <a:rPr lang="sv-SE" b="1" dirty="0"/>
              <a:t>.  </a:t>
            </a:r>
          </a:p>
          <a:p>
            <a:r>
              <a:rPr lang="sv-SE" dirty="0" err="1"/>
              <a:t>They</a:t>
            </a:r>
            <a:r>
              <a:rPr lang="sv-SE" dirty="0"/>
              <a:t> </a:t>
            </a:r>
            <a:r>
              <a:rPr lang="sv-SE" dirty="0" err="1"/>
              <a:t>change</a:t>
            </a:r>
            <a:r>
              <a:rPr lang="sv-SE" dirty="0"/>
              <a:t> over </a:t>
            </a:r>
            <a:r>
              <a:rPr lang="sv-SE" dirty="0" err="1"/>
              <a:t>time</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Constuctive</a:t>
            </a:r>
            <a:r>
              <a:rPr lang="sv-SE" b="1" dirty="0"/>
              <a:t> Mind - </a:t>
            </a:r>
            <a:r>
              <a:rPr lang="sv-SE" b="1" dirty="0" err="1"/>
              <a:t>Need</a:t>
            </a:r>
            <a:r>
              <a:rPr lang="sv-SE" b="1" dirty="0"/>
              <a:t> </a:t>
            </a:r>
            <a:r>
              <a:rPr lang="sv-SE" b="1" dirty="0" err="1"/>
              <a:t>Context</a:t>
            </a:r>
            <a:r>
              <a:rPr lang="sv-SE" b="1" dirty="0"/>
              <a:t> – </a:t>
            </a:r>
            <a:r>
              <a:rPr lang="sv-SE" b="1" dirty="0" err="1"/>
              <a:t>Genomsysrar</a:t>
            </a:r>
            <a:r>
              <a:rPr lang="sv-SE" b="1" dirty="0"/>
              <a:t> allt.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b="1" dirty="0" err="1"/>
              <a:t>Plasticity</a:t>
            </a:r>
            <a:r>
              <a:rPr lang="sv-SE" b="1" dirty="0"/>
              <a:t> = </a:t>
            </a:r>
            <a:r>
              <a:rPr lang="sv-SE" b="1" dirty="0" err="1"/>
              <a:t>ability</a:t>
            </a:r>
            <a:r>
              <a:rPr lang="sv-SE" b="1" dirty="0"/>
              <a:t> to </a:t>
            </a:r>
            <a:r>
              <a:rPr lang="sv-SE" b="1" dirty="0" err="1"/>
              <a:t>change</a:t>
            </a:r>
            <a:r>
              <a:rPr lang="sv-SE" b="1" dirty="0"/>
              <a:t>. </a:t>
            </a:r>
            <a:r>
              <a:rPr lang="sv-SE" b="1" dirty="0" err="1"/>
              <a:t>Generate</a:t>
            </a:r>
            <a:r>
              <a:rPr lang="sv-SE" b="1" dirty="0"/>
              <a:t> </a:t>
            </a:r>
            <a:r>
              <a:rPr lang="sv-SE" b="1" dirty="0" err="1"/>
              <a:t>through</a:t>
            </a:r>
            <a:r>
              <a:rPr lang="sv-SE" b="1" dirty="0"/>
              <a:t> </a:t>
            </a:r>
            <a:r>
              <a:rPr lang="sv-SE" b="1" dirty="0" err="1"/>
              <a:t>wordplay</a:t>
            </a:r>
            <a:r>
              <a:rPr lang="sv-SE" b="1" dirty="0"/>
              <a:t>, </a:t>
            </a:r>
            <a:r>
              <a:rPr lang="sv-SE" b="1" dirty="0" err="1"/>
              <a:t>insights</a:t>
            </a:r>
            <a:r>
              <a:rPr lang="sv-SE" b="1" dirty="0"/>
              <a:t>, </a:t>
            </a:r>
            <a:r>
              <a:rPr lang="sv-SE" b="1" dirty="0" err="1"/>
              <a:t>music</a:t>
            </a:r>
            <a:r>
              <a:rPr lang="sv-SE" b="1" dirty="0"/>
              <a:t>, social.</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Reflect</a:t>
            </a:r>
            <a:r>
              <a:rPr lang="sv-SE" b="1" dirty="0"/>
              <a:t> </a:t>
            </a:r>
            <a:r>
              <a:rPr lang="sv-SE" b="1" dirty="0" err="1"/>
              <a:t>our</a:t>
            </a:r>
            <a:r>
              <a:rPr lang="sv-SE" b="1" dirty="0"/>
              <a:t> </a:t>
            </a:r>
            <a:r>
              <a:rPr lang="sv-SE" b="1" dirty="0" err="1"/>
              <a:t>environment</a:t>
            </a:r>
            <a:r>
              <a:rPr lang="sv-SE" b="1" dirty="0"/>
              <a:t> – </a:t>
            </a:r>
            <a:r>
              <a:rPr lang="sv-SE" b="1" dirty="0" err="1"/>
              <a:t>Growth</a:t>
            </a:r>
            <a:r>
              <a:rPr lang="sv-SE" b="1" dirty="0"/>
              <a:t> </a:t>
            </a:r>
            <a:r>
              <a:rPr lang="sv-SE" b="1" dirty="0" err="1"/>
              <a:t>mindset</a:t>
            </a:r>
            <a:r>
              <a:rPr lang="sv-SE"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r>
              <a:rPr lang="sv-SE" dirty="0"/>
              <a:t>Change the </a:t>
            </a:r>
            <a:r>
              <a:rPr lang="sv-SE" dirty="0" err="1"/>
              <a:t>meaning</a:t>
            </a:r>
            <a:r>
              <a:rPr lang="sv-SE" dirty="0"/>
              <a:t> of the </a:t>
            </a:r>
            <a:r>
              <a:rPr lang="sv-SE" dirty="0" err="1"/>
              <a:t>sentence</a:t>
            </a:r>
            <a:endParaRPr lang="sv-SE" dirty="0"/>
          </a:p>
          <a:p>
            <a:endParaRPr lang="sv-SE" dirty="0"/>
          </a:p>
          <a:p>
            <a:r>
              <a:rPr lang="sv-SE" dirty="0"/>
              <a:t>It </a:t>
            </a:r>
            <a:r>
              <a:rPr lang="sv-SE" dirty="0" err="1"/>
              <a:t>doesnt</a:t>
            </a:r>
            <a:r>
              <a:rPr lang="sv-SE" dirty="0"/>
              <a:t> </a:t>
            </a:r>
            <a:r>
              <a:rPr lang="sv-SE" dirty="0" err="1"/>
              <a:t>mean</a:t>
            </a:r>
            <a:r>
              <a:rPr lang="sv-SE" dirty="0"/>
              <a:t> i </a:t>
            </a:r>
            <a:r>
              <a:rPr lang="sv-SE" dirty="0" err="1"/>
              <a:t>cant</a:t>
            </a:r>
            <a:r>
              <a:rPr lang="sv-SE" dirty="0"/>
              <a:t> do it, it </a:t>
            </a:r>
            <a:r>
              <a:rPr lang="sv-SE" dirty="0" err="1"/>
              <a:t>means</a:t>
            </a:r>
            <a:r>
              <a:rPr lang="sv-SE" dirty="0"/>
              <a:t> i </a:t>
            </a:r>
            <a:r>
              <a:rPr lang="sv-SE" dirty="0" err="1"/>
              <a:t>will</a:t>
            </a:r>
            <a:r>
              <a:rPr lang="sv-SE" dirty="0"/>
              <a:t> </a:t>
            </a:r>
            <a:r>
              <a:rPr lang="sv-SE" dirty="0" err="1"/>
              <a:t>learn</a:t>
            </a:r>
            <a:r>
              <a:rPr lang="sv-SE" dirty="0"/>
              <a:t> </a:t>
            </a:r>
            <a:r>
              <a:rPr lang="sv-SE" dirty="0" err="1"/>
              <a:t>how</a:t>
            </a:r>
            <a:r>
              <a:rPr lang="sv-SE" dirty="0"/>
              <a:t> to do it!</a:t>
            </a:r>
          </a:p>
          <a:p>
            <a:endParaRPr lang="sv-SE" dirty="0"/>
          </a:p>
          <a:p>
            <a:r>
              <a:rPr lang="sv-SE" dirty="0"/>
              <a:t>Learning and </a:t>
            </a:r>
            <a:r>
              <a:rPr lang="sv-SE" dirty="0" err="1"/>
              <a:t>how</a:t>
            </a:r>
            <a:r>
              <a:rPr lang="sv-SE" dirty="0"/>
              <a:t> </a:t>
            </a:r>
            <a:r>
              <a:rPr lang="sv-SE" dirty="0" err="1"/>
              <a:t>we</a:t>
            </a:r>
            <a:r>
              <a:rPr lang="sv-SE" dirty="0"/>
              <a:t> </a:t>
            </a:r>
            <a:r>
              <a:rPr lang="sv-SE" dirty="0" err="1"/>
              <a:t>view</a:t>
            </a:r>
            <a:r>
              <a:rPr lang="sv-SE" dirty="0"/>
              <a:t> </a:t>
            </a:r>
            <a:r>
              <a:rPr lang="sv-SE" dirty="0" err="1"/>
              <a:t>our</a:t>
            </a:r>
            <a:r>
              <a:rPr lang="sv-SE" dirty="0"/>
              <a:t> </a:t>
            </a:r>
            <a:r>
              <a:rPr lang="sv-SE" dirty="0" err="1"/>
              <a:t>own</a:t>
            </a:r>
            <a:r>
              <a:rPr lang="sv-SE" dirty="0"/>
              <a:t> </a:t>
            </a:r>
            <a:r>
              <a:rPr lang="sv-SE" dirty="0" err="1"/>
              <a:t>ability</a:t>
            </a:r>
            <a:r>
              <a:rPr lang="sv-SE" dirty="0"/>
              <a:t> to </a:t>
            </a:r>
            <a:r>
              <a:rPr lang="sv-SE" dirty="0" err="1"/>
              <a:t>learn</a:t>
            </a:r>
            <a:r>
              <a:rPr lang="sv-SE" dirty="0"/>
              <a:t> is at the </a:t>
            </a:r>
            <a:r>
              <a:rPr lang="sv-SE" dirty="0" err="1"/>
              <a:t>heart</a:t>
            </a:r>
            <a:r>
              <a:rPr lang="sv-SE" dirty="0"/>
              <a:t> of </a:t>
            </a:r>
            <a:r>
              <a:rPr lang="sv-SE" dirty="0" err="1"/>
              <a:t>growth</a:t>
            </a:r>
            <a:r>
              <a:rPr lang="sv-SE" dirty="0"/>
              <a:t> </a:t>
            </a:r>
            <a:r>
              <a:rPr lang="sv-SE" dirty="0" err="1"/>
              <a:t>mindset</a:t>
            </a:r>
            <a:r>
              <a:rPr lang="sv-SE" dirty="0"/>
              <a:t>.</a:t>
            </a:r>
          </a:p>
          <a:p>
            <a:endParaRPr lang="sv-SE" dirty="0"/>
          </a:p>
          <a:p>
            <a:r>
              <a:rPr lang="sv-SE" dirty="0"/>
              <a:t>Carol </a:t>
            </a:r>
            <a:r>
              <a:rPr lang="sv-SE" dirty="0" err="1"/>
              <a:t>Dweck</a:t>
            </a:r>
            <a:r>
              <a:rPr lang="sv-SE" dirty="0"/>
              <a:t> </a:t>
            </a:r>
            <a:r>
              <a:rPr lang="sv-SE" dirty="0" err="1"/>
              <a:t>could</a:t>
            </a:r>
            <a:r>
              <a:rPr lang="sv-SE" dirty="0"/>
              <a:t> </a:t>
            </a:r>
            <a:r>
              <a:rPr lang="sv-SE" dirty="0" err="1"/>
              <a:t>see</a:t>
            </a:r>
            <a:r>
              <a:rPr lang="sv-SE" dirty="0"/>
              <a:t> </a:t>
            </a:r>
            <a:r>
              <a:rPr lang="sv-SE" dirty="0" err="1"/>
              <a:t>how</a:t>
            </a:r>
            <a:r>
              <a:rPr lang="sv-SE" dirty="0"/>
              <a:t> the </a:t>
            </a:r>
            <a:r>
              <a:rPr lang="sv-SE" dirty="0" err="1"/>
              <a:t>brain</a:t>
            </a:r>
            <a:r>
              <a:rPr lang="sv-SE" dirty="0"/>
              <a:t> </a:t>
            </a:r>
            <a:r>
              <a:rPr lang="sv-SE" dirty="0" err="1"/>
              <a:t>activates</a:t>
            </a:r>
            <a:r>
              <a:rPr lang="sv-SE" dirty="0"/>
              <a:t> </a:t>
            </a:r>
            <a:r>
              <a:rPr lang="sv-SE" dirty="0" err="1"/>
              <a:t>when</a:t>
            </a:r>
            <a:r>
              <a:rPr lang="sv-SE" dirty="0"/>
              <a:t> </a:t>
            </a:r>
            <a:r>
              <a:rPr lang="sv-SE" dirty="0" err="1"/>
              <a:t>having</a:t>
            </a:r>
            <a:r>
              <a:rPr lang="sv-SE" dirty="0"/>
              <a:t> a </a:t>
            </a:r>
            <a:r>
              <a:rPr lang="sv-SE" dirty="0" err="1"/>
              <a:t>growht</a:t>
            </a:r>
            <a:r>
              <a:rPr lang="sv-SE" dirty="0"/>
              <a:t> </a:t>
            </a:r>
            <a:r>
              <a:rPr lang="sv-SE" dirty="0" err="1"/>
              <a:t>mindset</a:t>
            </a:r>
            <a:r>
              <a:rPr lang="sv-SE" dirty="0"/>
              <a:t>.</a:t>
            </a:r>
          </a:p>
          <a:p>
            <a:endParaRPr lang="sv-SE" dirty="0"/>
          </a:p>
          <a:p>
            <a:r>
              <a:rPr lang="sv-SE" dirty="0"/>
              <a:t>Carol </a:t>
            </a:r>
            <a:r>
              <a:rPr lang="sv-SE" dirty="0" err="1"/>
              <a:t>Dweck</a:t>
            </a:r>
            <a:r>
              <a:rPr lang="sv-SE" dirty="0"/>
              <a:t> – Kids </a:t>
            </a:r>
            <a:r>
              <a:rPr lang="sv-SE" dirty="0" err="1"/>
              <a:t>didnt</a:t>
            </a:r>
            <a:r>
              <a:rPr lang="sv-SE" dirty="0"/>
              <a:t> </a:t>
            </a:r>
            <a:r>
              <a:rPr lang="sv-SE" dirty="0" err="1"/>
              <a:t>fail</a:t>
            </a:r>
            <a:r>
              <a:rPr lang="sv-SE" dirty="0"/>
              <a:t> </a:t>
            </a:r>
            <a:r>
              <a:rPr lang="sv-SE" dirty="0" err="1"/>
              <a:t>they</a:t>
            </a:r>
            <a:r>
              <a:rPr lang="sv-SE" dirty="0"/>
              <a:t> got </a:t>
            </a:r>
            <a:r>
              <a:rPr lang="sv-SE" b="1" dirty="0"/>
              <a:t>not </a:t>
            </a:r>
            <a:r>
              <a:rPr lang="sv-SE" b="1" dirty="0" err="1"/>
              <a:t>yet</a:t>
            </a: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defTabSz="907633"/>
            <a:r>
              <a:rPr lang="en-US" b="0" i="0" dirty="0">
                <a:solidFill>
                  <a:srgbClr val="202124"/>
                </a:solidFill>
                <a:effectLst/>
                <a:latin typeface="Roboto" panose="02000000000000000000" pitchFamily="2" charset="0"/>
              </a:rPr>
              <a:t>almond-shaped mass of gray matter inside each </a:t>
            </a:r>
            <a:r>
              <a:rPr lang="en-US" b="0" i="0" u="none" strike="noStrike" dirty="0">
                <a:solidFill>
                  <a:srgbClr val="202124"/>
                </a:solidFill>
                <a:effectLst/>
                <a:latin typeface="Roboto" panose="02000000000000000000" pitchFamily="2" charset="0"/>
                <a:hlinkClick r:id="rId3"/>
              </a:rPr>
              <a:t>cerebral</a:t>
            </a:r>
            <a:r>
              <a:rPr lang="en-US" b="0" i="0" dirty="0">
                <a:solidFill>
                  <a:srgbClr val="202124"/>
                </a:solidFill>
                <a:effectLst/>
                <a:latin typeface="Roboto" panose="02000000000000000000" pitchFamily="2" charset="0"/>
              </a:rPr>
              <a:t> </a:t>
            </a:r>
            <a:r>
              <a:rPr lang="en-US" b="0" i="0" u="none" strike="noStrike" dirty="0">
                <a:solidFill>
                  <a:srgbClr val="202124"/>
                </a:solidFill>
                <a:effectLst/>
                <a:latin typeface="Roboto" panose="02000000000000000000" pitchFamily="2" charset="0"/>
                <a:hlinkClick r:id="rId4"/>
              </a:rPr>
              <a:t>hemisphere</a:t>
            </a:r>
            <a:r>
              <a:rPr lang="en-US" b="0" i="0" dirty="0">
                <a:solidFill>
                  <a:srgbClr val="202124"/>
                </a:solidFill>
                <a:effectLst/>
                <a:latin typeface="Roboto" panose="02000000000000000000" pitchFamily="2" charset="0"/>
              </a:rPr>
              <a:t>, involved with the experiencing of emotions.</a:t>
            </a:r>
          </a:p>
          <a:p>
            <a:endParaRPr lang="en-US" dirty="0"/>
          </a:p>
          <a:p>
            <a:endParaRPr lang="en-US" dirty="0"/>
          </a:p>
          <a:p>
            <a:pPr algn="l"/>
            <a:r>
              <a:rPr lang="en-US" b="0" i="0" dirty="0">
                <a:solidFill>
                  <a:srgbClr val="202124"/>
                </a:solidFill>
                <a:effectLst/>
                <a:latin typeface="Google Sans"/>
              </a:rPr>
              <a:t>What is the main function of the amygdala?</a:t>
            </a:r>
            <a:endParaRPr lang="en-US" b="0" i="0" dirty="0">
              <a:solidFill>
                <a:srgbClr val="202124"/>
              </a:solidFill>
              <a:effectLst/>
              <a:latin typeface="Roboto" panose="02000000000000000000" pitchFamily="2" charset="0"/>
            </a:endParaRPr>
          </a:p>
          <a:p>
            <a:pPr algn="l"/>
            <a:r>
              <a:rPr lang="en-US" b="0" i="0" dirty="0">
                <a:solidFill>
                  <a:srgbClr val="202124"/>
                </a:solidFill>
                <a:effectLst/>
                <a:latin typeface="Google Sans"/>
              </a:rPr>
              <a:t>Your amygdala is a small part of your brain, but it has a big job. It's </a:t>
            </a:r>
            <a:r>
              <a:rPr lang="en-US" b="0" i="0" dirty="0">
                <a:solidFill>
                  <a:srgbClr val="040C28"/>
                </a:solidFill>
                <a:effectLst/>
                <a:latin typeface="Google Sans"/>
              </a:rPr>
              <a:t>a major processing center for emotions</a:t>
            </a:r>
            <a:r>
              <a:rPr lang="en-US" b="0" i="0" dirty="0">
                <a:solidFill>
                  <a:srgbClr val="202124"/>
                </a:solidFill>
                <a:effectLst/>
                <a:latin typeface="Google Sans"/>
              </a:rPr>
              <a:t>. It also links your emotions to many other brain abilities, especially memories, learning and your senses. When it doesn't work as it should, it can cause or contribute to disruptive feelings and symptoms</a:t>
            </a:r>
            <a:endParaRPr lang="en-US" b="0" i="0" dirty="0">
              <a:solidFill>
                <a:srgbClr val="202124"/>
              </a:solidFill>
              <a:effectLst/>
              <a:latin typeface="Roboto" panose="02000000000000000000" pitchFamily="2" charset="0"/>
            </a:endParaRPr>
          </a:p>
          <a:p>
            <a:endParaRPr lang="en-US" dirty="0"/>
          </a:p>
          <a:p>
            <a:r>
              <a:rPr lang="en-US" b="0" i="0" dirty="0">
                <a:solidFill>
                  <a:srgbClr val="040C28"/>
                </a:solidFill>
                <a:effectLst/>
                <a:latin typeface="Google Sans"/>
              </a:rPr>
              <a:t>If the amygdala senses danger, it makes a split-second decision to initiate the fight-or-flight response before the neocortex has time to overrule it</a:t>
            </a:r>
            <a:r>
              <a:rPr lang="en-US" b="0" i="0" dirty="0">
                <a:solidFill>
                  <a:srgbClr val="4D5156"/>
                </a:solidFill>
                <a:effectLst/>
                <a:latin typeface="Google Sans"/>
              </a:rPr>
              <a:t>. This cascade of events triggers the release of stress hormones, including the hormones epinephrine (also known as adrenaline) and cortisol.</a:t>
            </a:r>
          </a:p>
          <a:p>
            <a:endParaRPr lang="en-US" b="0" i="0" dirty="0">
              <a:solidFill>
                <a:srgbClr val="4D5156"/>
              </a:solidFill>
              <a:effectLst/>
              <a:latin typeface="Google Sans"/>
            </a:endParaRPr>
          </a:p>
          <a:p>
            <a:pPr algn="l"/>
            <a:r>
              <a:rPr lang="en-US" b="0" i="0" dirty="0">
                <a:solidFill>
                  <a:srgbClr val="202124"/>
                </a:solidFill>
                <a:effectLst/>
                <a:latin typeface="Google Sans"/>
              </a:rPr>
              <a:t>What happens to your brain during conflict?</a:t>
            </a:r>
            <a:endParaRPr lang="en-US" b="0" i="0" dirty="0">
              <a:solidFill>
                <a:srgbClr val="202124"/>
              </a:solidFill>
              <a:effectLst/>
              <a:latin typeface="Roboto" panose="02000000000000000000" pitchFamily="2" charset="0"/>
            </a:endParaRPr>
          </a:p>
          <a:p>
            <a:pPr algn="l"/>
            <a:r>
              <a:rPr lang="en-US" b="0" i="0" dirty="0">
                <a:solidFill>
                  <a:srgbClr val="202124"/>
                </a:solidFill>
                <a:effectLst/>
                <a:latin typeface="Google Sans"/>
              </a:rPr>
              <a:t>The reaction in your brain resides in the amygdala, located near the hippocampus of the frontal temporal lobe in the brain. At the initial moment of conflict </a:t>
            </a:r>
            <a:r>
              <a:rPr lang="en-US" b="0" i="0" dirty="0">
                <a:solidFill>
                  <a:srgbClr val="040C28"/>
                </a:solidFill>
                <a:effectLst/>
                <a:latin typeface="Google Sans"/>
              </a:rPr>
              <a:t>our brain cortisol levels release instantaneously, causing us to overreact in zero to sixty seconds</a:t>
            </a:r>
            <a:r>
              <a:rPr lang="en-US" b="0" i="0" dirty="0">
                <a:solidFill>
                  <a:srgbClr val="202124"/>
                </a:solidFill>
                <a:effectLst/>
                <a:latin typeface="Google Sans"/>
              </a:rPr>
              <a:t>.</a:t>
            </a:r>
            <a:endParaRPr lang="en-US" b="0" i="0" dirty="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endParaRPr lang="sv-SE" b="1" dirty="0"/>
          </a:p>
        </p:txBody>
      </p:sp>
      <p:sp>
        <p:nvSpPr>
          <p:cNvPr id="4" name="Slide Number Placeholder 3"/>
          <p:cNvSpPr>
            <a:spLocks noGrp="1"/>
          </p:cNvSpPr>
          <p:nvPr>
            <p:ph type="sldNum" sz="quarter" idx="5"/>
          </p:nvPr>
        </p:nvSpPr>
        <p:spPr/>
        <p:txBody>
          <a:bodyPr/>
          <a:lstStyle/>
          <a:p>
            <a:fld id="{A02B1580-5A35-4F14-811C-27B36934C781}" type="slidenum">
              <a:rPr lang="en-US" smtClean="0"/>
              <a:t>8</a:t>
            </a:fld>
            <a:endParaRPr lang="en-US"/>
          </a:p>
        </p:txBody>
      </p:sp>
    </p:spTree>
    <p:extLst>
      <p:ext uri="{BB962C8B-B14F-4D97-AF65-F5344CB8AC3E}">
        <p14:creationId xmlns:p14="http://schemas.microsoft.com/office/powerpoint/2010/main" val="192797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0" baseline="0" dirty="0"/>
          </a:p>
          <a:p>
            <a:endParaRPr lang="sv-SE" b="1" dirty="0"/>
          </a:p>
          <a:p>
            <a:endParaRPr lang="sv-SE" dirty="0"/>
          </a:p>
        </p:txBody>
      </p:sp>
      <p:sp>
        <p:nvSpPr>
          <p:cNvPr id="4" name="Slide Number Placeholder 3"/>
          <p:cNvSpPr>
            <a:spLocks noGrp="1"/>
          </p:cNvSpPr>
          <p:nvPr>
            <p:ph type="sldNum" sz="quarter" idx="5"/>
          </p:nvPr>
        </p:nvSpPr>
        <p:spPr/>
        <p:txBody>
          <a:bodyPr/>
          <a:lstStyle/>
          <a:p>
            <a:fld id="{F57EEEAB-3F83-46E4-9FE1-A1357A345845}" type="slidenum">
              <a:rPr lang="sv-SE" smtClean="0"/>
              <a:t>9</a:t>
            </a:fld>
            <a:endParaRPr lang="sv-SE"/>
          </a:p>
        </p:txBody>
      </p:sp>
    </p:spTree>
    <p:extLst>
      <p:ext uri="{BB962C8B-B14F-4D97-AF65-F5344CB8AC3E}">
        <p14:creationId xmlns:p14="http://schemas.microsoft.com/office/powerpoint/2010/main" val="634311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9084-3A07-6438-DAEB-508B4761EB8A}"/>
              </a:ext>
            </a:extLst>
          </p:cNvPr>
          <p:cNvSpPr>
            <a:spLocks noGrp="1"/>
          </p:cNvSpPr>
          <p:nvPr>
            <p:ph type="ctrTitle"/>
          </p:nvPr>
        </p:nvSpPr>
        <p:spPr>
          <a:xfrm>
            <a:off x="1227437" y="2679314"/>
            <a:ext cx="9337589" cy="1655762"/>
          </a:xfrm>
        </p:spPr>
        <p:txBody>
          <a:bodyPr anchor="b"/>
          <a:lstStyle>
            <a:lvl1pPr algn="l">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BDA425B9-1B88-5289-419D-E0E8AA7CB1FE}"/>
              </a:ext>
            </a:extLst>
          </p:cNvPr>
          <p:cNvSpPr>
            <a:spLocks noGrp="1"/>
          </p:cNvSpPr>
          <p:nvPr>
            <p:ph type="subTitle" idx="1"/>
          </p:nvPr>
        </p:nvSpPr>
        <p:spPr>
          <a:xfrm>
            <a:off x="1227437" y="4528794"/>
            <a:ext cx="5729417" cy="13777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529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8A01-5530-9626-2FE0-A287A589B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A3508-5176-1822-CF0A-AB0674C26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B05A38-41DA-FAD1-DE37-C08C48A65063}"/>
              </a:ext>
            </a:extLst>
          </p:cNvPr>
          <p:cNvSpPr>
            <a:spLocks noGrp="1"/>
          </p:cNvSpPr>
          <p:nvPr>
            <p:ph type="dt" sz="half" idx="10"/>
          </p:nvPr>
        </p:nvSpPr>
        <p:spPr/>
        <p:txBody>
          <a:bodyPr/>
          <a:lstStyle/>
          <a:p>
            <a:fld id="{8D5C4B4A-B5DB-7746-8A8F-FFDA9F2FB960}" type="datetimeFigureOut">
              <a:rPr lang="en-US" smtClean="0"/>
              <a:t>11/3/2024</a:t>
            </a:fld>
            <a:endParaRPr lang="en-US"/>
          </a:p>
        </p:txBody>
      </p:sp>
      <p:sp>
        <p:nvSpPr>
          <p:cNvPr id="5" name="Footer Placeholder 4">
            <a:extLst>
              <a:ext uri="{FF2B5EF4-FFF2-40B4-BE49-F238E27FC236}">
                <a16:creationId xmlns:a16="http://schemas.microsoft.com/office/drawing/2014/main" id="{33C48AB2-A666-74E9-E774-90B69389B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2D62A-0EE7-ED8C-7B39-BFBF050C2E00}"/>
              </a:ext>
            </a:extLst>
          </p:cNvPr>
          <p:cNvSpPr>
            <a:spLocks noGrp="1"/>
          </p:cNvSpPr>
          <p:nvPr>
            <p:ph type="sldNum" sz="quarter" idx="12"/>
          </p:nvPr>
        </p:nvSpPr>
        <p:spPr/>
        <p:txBody>
          <a:bodyPr/>
          <a:lstStyle/>
          <a:p>
            <a:fld id="{4B371C78-89F3-5941-B214-476F91F123B2}" type="slidenum">
              <a:rPr lang="en-US" smtClean="0"/>
              <a:t>‹#›</a:t>
            </a:fld>
            <a:endParaRPr lang="en-US"/>
          </a:p>
        </p:txBody>
      </p:sp>
    </p:spTree>
    <p:extLst>
      <p:ext uri="{BB962C8B-B14F-4D97-AF65-F5344CB8AC3E}">
        <p14:creationId xmlns:p14="http://schemas.microsoft.com/office/powerpoint/2010/main" val="364940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8A01-5530-9626-2FE0-A287A589B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A3508-5176-1822-CF0A-AB0674C26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B05A38-41DA-FAD1-DE37-C08C48A65063}"/>
              </a:ext>
            </a:extLst>
          </p:cNvPr>
          <p:cNvSpPr>
            <a:spLocks noGrp="1"/>
          </p:cNvSpPr>
          <p:nvPr>
            <p:ph type="dt" sz="half" idx="10"/>
          </p:nvPr>
        </p:nvSpPr>
        <p:spPr/>
        <p:txBody>
          <a:bodyPr/>
          <a:lstStyle/>
          <a:p>
            <a:fld id="{8D5C4B4A-B5DB-7746-8A8F-FFDA9F2FB960}" type="datetimeFigureOut">
              <a:rPr lang="en-US" smtClean="0"/>
              <a:t>11/3/2024</a:t>
            </a:fld>
            <a:endParaRPr lang="en-US"/>
          </a:p>
        </p:txBody>
      </p:sp>
      <p:sp>
        <p:nvSpPr>
          <p:cNvPr id="5" name="Footer Placeholder 4">
            <a:extLst>
              <a:ext uri="{FF2B5EF4-FFF2-40B4-BE49-F238E27FC236}">
                <a16:creationId xmlns:a16="http://schemas.microsoft.com/office/drawing/2014/main" id="{33C48AB2-A666-74E9-E774-90B69389B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2D62A-0EE7-ED8C-7B39-BFBF050C2E00}"/>
              </a:ext>
            </a:extLst>
          </p:cNvPr>
          <p:cNvSpPr>
            <a:spLocks noGrp="1"/>
          </p:cNvSpPr>
          <p:nvPr>
            <p:ph type="sldNum" sz="quarter" idx="12"/>
          </p:nvPr>
        </p:nvSpPr>
        <p:spPr/>
        <p:txBody>
          <a:bodyPr/>
          <a:lstStyle/>
          <a:p>
            <a:fld id="{4B371C78-89F3-5941-B214-476F91F123B2}" type="slidenum">
              <a:rPr lang="en-US" smtClean="0"/>
              <a:t>‹#›</a:t>
            </a:fld>
            <a:endParaRPr lang="en-US"/>
          </a:p>
        </p:txBody>
      </p:sp>
    </p:spTree>
    <p:extLst>
      <p:ext uri="{BB962C8B-B14F-4D97-AF65-F5344CB8AC3E}">
        <p14:creationId xmlns:p14="http://schemas.microsoft.com/office/powerpoint/2010/main" val="4169488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1F5EB2-07CA-C628-8767-A31691861223}"/>
              </a:ext>
            </a:extLst>
          </p:cNvPr>
          <p:cNvSpPr>
            <a:spLocks noChangeArrowheads="1"/>
          </p:cNvSpPr>
          <p:nvPr userDrawn="1"/>
        </p:nvSpPr>
        <p:spPr bwMode="auto">
          <a:xfrm>
            <a:off x="-1476770" y="6424617"/>
            <a:ext cx="2953539"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r">
              <a:defRPr/>
            </a:pPr>
            <a:r>
              <a:rPr lang="en-US" sz="800" b="1" dirty="0">
                <a:solidFill>
                  <a:schemeClr val="tx1"/>
                </a:solidFill>
              </a:rPr>
              <a:t>ISC WEST 2024</a:t>
            </a:r>
          </a:p>
        </p:txBody>
      </p:sp>
      <p:sp>
        <p:nvSpPr>
          <p:cNvPr id="8" name="Rectangle 7">
            <a:extLst>
              <a:ext uri="{FF2B5EF4-FFF2-40B4-BE49-F238E27FC236}">
                <a16:creationId xmlns:a16="http://schemas.microsoft.com/office/drawing/2014/main" id="{5234A301-6796-353C-4B75-F0C14675F2FB}"/>
              </a:ext>
            </a:extLst>
          </p:cNvPr>
          <p:cNvSpPr>
            <a:spLocks noChangeArrowheads="1"/>
          </p:cNvSpPr>
          <p:nvPr userDrawn="1"/>
        </p:nvSpPr>
        <p:spPr bwMode="auto">
          <a:xfrm>
            <a:off x="269661" y="6424617"/>
            <a:ext cx="66692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1" hangingPunct="1">
              <a:defRPr/>
            </a:pPr>
            <a:fld id="{FFF1A63A-3C88-468D-9DE5-EDAF1F8ED471}" type="slidenum">
              <a:rPr lang="en-GB" sz="800" b="1" smtClean="0">
                <a:solidFill>
                  <a:schemeClr val="tx1"/>
                </a:solidFill>
                <a:latin typeface="+mn-lt"/>
              </a:rPr>
              <a:pPr algn="ctr" eaLnBrk="1" hangingPunct="1">
                <a:defRPr/>
              </a:pPr>
              <a:t>‹#›</a:t>
            </a:fld>
            <a:endParaRPr lang="en-GB" sz="800" b="1" dirty="0">
              <a:solidFill>
                <a:schemeClr val="tx1"/>
              </a:solidFill>
              <a:latin typeface="+mn-lt"/>
            </a:endParaRPr>
          </a:p>
        </p:txBody>
      </p:sp>
      <p:cxnSp>
        <p:nvCxnSpPr>
          <p:cNvPr id="9" name="Straight Connector 8">
            <a:extLst>
              <a:ext uri="{FF2B5EF4-FFF2-40B4-BE49-F238E27FC236}">
                <a16:creationId xmlns:a16="http://schemas.microsoft.com/office/drawing/2014/main" id="{C898915E-1AF0-04B2-A5FD-0B5EB9CCEB35}"/>
              </a:ext>
            </a:extLst>
          </p:cNvPr>
          <p:cNvCxnSpPr>
            <a:cxnSpLocks/>
          </p:cNvCxnSpPr>
          <p:nvPr userDrawn="1"/>
        </p:nvCxnSpPr>
        <p:spPr>
          <a:xfrm>
            <a:off x="1603863" y="6564922"/>
            <a:ext cx="5312752" cy="0"/>
          </a:xfrm>
          <a:prstGeom prst="line">
            <a:avLst/>
          </a:prstGeom>
          <a:ln w="12700">
            <a:solidFill>
              <a:srgbClr val="0391B4"/>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0EBDE4-0327-DEB1-72F6-88683F6206C0}"/>
              </a:ext>
            </a:extLst>
          </p:cNvPr>
          <p:cNvSpPr txBox="1"/>
          <p:nvPr userDrawn="1"/>
        </p:nvSpPr>
        <p:spPr>
          <a:xfrm>
            <a:off x="936589" y="1435693"/>
            <a:ext cx="9403822" cy="432414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841416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with image to the right">
  <p:cSld name="Title and Content, with image to the right">
    <p:spTree>
      <p:nvGrpSpPr>
        <p:cNvPr id="1" name="Shape 37"/>
        <p:cNvGrpSpPr/>
        <p:nvPr/>
      </p:nvGrpSpPr>
      <p:grpSpPr>
        <a:xfrm>
          <a:off x="0" y="0"/>
          <a:ext cx="0" cy="0"/>
          <a:chOff x="0" y="0"/>
          <a:chExt cx="0" cy="0"/>
        </a:xfrm>
      </p:grpSpPr>
      <p:sp>
        <p:nvSpPr>
          <p:cNvPr id="38" name="Google Shape;38;p4"/>
          <p:cNvSpPr txBox="1">
            <a:spLocks noGrp="1"/>
          </p:cNvSpPr>
          <p:nvPr>
            <p:ph type="body" idx="1"/>
          </p:nvPr>
        </p:nvSpPr>
        <p:spPr>
          <a:xfrm>
            <a:off x="829733" y="1314451"/>
            <a:ext cx="6652480" cy="4495800"/>
          </a:xfrm>
          <a:prstGeom prst="rect">
            <a:avLst/>
          </a:prstGeom>
          <a:noFill/>
          <a:ln>
            <a:noFill/>
          </a:ln>
        </p:spPr>
        <p:txBody>
          <a:bodyPr spcFirstLastPara="1" wrap="square" lIns="91425" tIns="45700" rIns="91425" bIns="45700" anchor="t" anchorCtr="0">
            <a:normAutofit/>
          </a:bodyPr>
          <a:lstStyle>
            <a:lvl1pPr marL="609585" lvl="0" indent="-457189" algn="l">
              <a:spcBef>
                <a:spcPts val="1440"/>
              </a:spcBef>
              <a:spcAft>
                <a:spcPts val="0"/>
              </a:spcAft>
              <a:buClr>
                <a:schemeClr val="dk1"/>
              </a:buClr>
              <a:buSzPts val="1800"/>
              <a:buFont typeface="Arial"/>
              <a:buChar char="&gt;"/>
              <a:defRPr sz="2400">
                <a:latin typeface="Arial"/>
                <a:ea typeface="Arial"/>
                <a:cs typeface="Arial"/>
                <a:sym typeface="Arial"/>
              </a:defRPr>
            </a:lvl1pPr>
            <a:lvl2pPr marL="1219170" lvl="1" indent="-440256" algn="l">
              <a:spcBef>
                <a:spcPts val="853"/>
              </a:spcBef>
              <a:spcAft>
                <a:spcPts val="0"/>
              </a:spcAft>
              <a:buClr>
                <a:schemeClr val="dk1"/>
              </a:buClr>
              <a:buSzPts val="1600"/>
              <a:buChar char="–"/>
              <a:defRPr sz="2133">
                <a:latin typeface="Arial"/>
                <a:ea typeface="Arial"/>
                <a:cs typeface="Arial"/>
                <a:sym typeface="Arial"/>
              </a:defRPr>
            </a:lvl2pPr>
            <a:lvl3pPr marL="1828754" lvl="2" indent="-440256" algn="l">
              <a:spcBef>
                <a:spcPts val="427"/>
              </a:spcBef>
              <a:spcAft>
                <a:spcPts val="0"/>
              </a:spcAft>
              <a:buClr>
                <a:schemeClr val="dk1"/>
              </a:buClr>
              <a:buSzPts val="1600"/>
              <a:buFont typeface="Arial"/>
              <a:buChar char="–"/>
              <a:defRPr sz="2133">
                <a:latin typeface="Arial"/>
                <a:ea typeface="Arial"/>
                <a:cs typeface="Arial"/>
                <a:sym typeface="Arial"/>
              </a:defRPr>
            </a:lvl3pPr>
            <a:lvl4pPr marL="2438339" lvl="3" indent="-423323" algn="l">
              <a:spcBef>
                <a:spcPts val="373"/>
              </a:spcBef>
              <a:spcAft>
                <a:spcPts val="0"/>
              </a:spcAft>
              <a:buClr>
                <a:schemeClr val="dk1"/>
              </a:buClr>
              <a:buSzPts val="1400"/>
              <a:buFont typeface="Arial"/>
              <a:buChar char="–"/>
              <a:defRPr sz="1867">
                <a:latin typeface="Arial"/>
                <a:ea typeface="Arial"/>
                <a:cs typeface="Arial"/>
                <a:sym typeface="Arial"/>
              </a:defRPr>
            </a:lvl4pPr>
            <a:lvl5pPr marL="3047924" lvl="4" indent="-423323" algn="l">
              <a:spcBef>
                <a:spcPts val="373"/>
              </a:spcBef>
              <a:spcAft>
                <a:spcPts val="0"/>
              </a:spcAft>
              <a:buClr>
                <a:schemeClr val="dk1"/>
              </a:buClr>
              <a:buSzPts val="1400"/>
              <a:buFont typeface="Arial"/>
              <a:buChar char="»"/>
              <a:defRPr sz="1867">
                <a:latin typeface="Arial"/>
                <a:ea typeface="Arial"/>
                <a:cs typeface="Arial"/>
                <a:sym typeface="Arial"/>
              </a:defRPr>
            </a:lvl5pPr>
            <a:lvl6pPr marL="3657509" lvl="5" indent="-457189" algn="l">
              <a:spcBef>
                <a:spcPts val="480"/>
              </a:spcBef>
              <a:spcAft>
                <a:spcPts val="0"/>
              </a:spcAft>
              <a:buSzPts val="1800"/>
              <a:buChar char="»"/>
              <a:defRPr/>
            </a:lvl6pPr>
            <a:lvl7pPr marL="4267093" lvl="6" indent="-457189" algn="l">
              <a:spcBef>
                <a:spcPts val="480"/>
              </a:spcBef>
              <a:spcAft>
                <a:spcPts val="0"/>
              </a:spcAft>
              <a:buSzPts val="1800"/>
              <a:buChar char="»"/>
              <a:defRPr/>
            </a:lvl7pPr>
            <a:lvl8pPr marL="4876678" lvl="7" indent="-457189" algn="l">
              <a:spcBef>
                <a:spcPts val="480"/>
              </a:spcBef>
              <a:spcAft>
                <a:spcPts val="0"/>
              </a:spcAft>
              <a:buSzPts val="1800"/>
              <a:buChar char="»"/>
              <a:defRPr/>
            </a:lvl8pPr>
            <a:lvl9pPr marL="5486263" lvl="8" indent="-457189" algn="l">
              <a:spcBef>
                <a:spcPts val="480"/>
              </a:spcBef>
              <a:spcAft>
                <a:spcPts val="0"/>
              </a:spcAft>
              <a:buSzPts val="1800"/>
              <a:buChar char="»"/>
              <a:defRPr/>
            </a:lvl9pPr>
          </a:lstStyle>
          <a:p>
            <a:endParaRPr/>
          </a:p>
        </p:txBody>
      </p:sp>
      <p:sp>
        <p:nvSpPr>
          <p:cNvPr id="39" name="Google Shape;39;p4"/>
          <p:cNvSpPr txBox="1">
            <a:spLocks noGrp="1"/>
          </p:cNvSpPr>
          <p:nvPr>
            <p:ph type="title"/>
          </p:nvPr>
        </p:nvSpPr>
        <p:spPr>
          <a:xfrm>
            <a:off x="840454" y="389289"/>
            <a:ext cx="11035541" cy="4857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667"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2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2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2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200" b="1"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69440944"/>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533402" y="850901"/>
            <a:ext cx="11275484" cy="338667"/>
          </a:xfrm>
          <a:prstGeom prst="rect">
            <a:avLst/>
          </a:prstGeom>
          <a:solidFill>
            <a:schemeClr val="bg1"/>
          </a:solidFill>
          <a:ln w="9525">
            <a:noFill/>
            <a:round/>
            <a:headEnd/>
            <a:tailEnd/>
          </a:ln>
        </p:spPr>
        <p:txBody>
          <a:bodyPr/>
          <a:lstStyle/>
          <a:p>
            <a:pPr algn="ctr"/>
            <a:endParaRPr lang="en-US" sz="2400" dirty="0"/>
          </a:p>
        </p:txBody>
      </p:sp>
      <p:grpSp>
        <p:nvGrpSpPr>
          <p:cNvPr id="5" name="Group 9"/>
          <p:cNvGrpSpPr>
            <a:grpSpLocks/>
          </p:cNvGrpSpPr>
          <p:nvPr userDrawn="1"/>
        </p:nvGrpSpPr>
        <p:grpSpPr bwMode="auto">
          <a:xfrm>
            <a:off x="-745067" y="10586"/>
            <a:ext cx="3608917" cy="1358900"/>
            <a:chOff x="-558285" y="0"/>
            <a:chExt cx="2706362" cy="1018651"/>
          </a:xfrm>
        </p:grpSpPr>
        <p:sp>
          <p:nvSpPr>
            <p:cNvPr id="6" name="Rectangle 10"/>
            <p:cNvSpPr>
              <a:spLocks noChangeArrowheads="1"/>
            </p:cNvSpPr>
            <p:nvPr/>
          </p:nvSpPr>
          <p:spPr bwMode="auto">
            <a:xfrm>
              <a:off x="160867" y="0"/>
              <a:ext cx="1905000" cy="2116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sz="2400" dirty="0"/>
            </a:p>
          </p:txBody>
        </p:sp>
        <p:sp>
          <p:nvSpPr>
            <p:cNvPr id="7" name="Trapezoid 6"/>
            <p:cNvSpPr/>
            <p:nvPr/>
          </p:nvSpPr>
          <p:spPr bwMode="auto">
            <a:xfrm rot="18900000">
              <a:off x="-415427" y="204682"/>
              <a:ext cx="1723816" cy="46648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sz="2400" dirty="0"/>
            </a:p>
          </p:txBody>
        </p:sp>
        <p:sp>
          <p:nvSpPr>
            <p:cNvPr id="8" name="Trapezoid 7"/>
            <p:cNvSpPr/>
            <p:nvPr userDrawn="1"/>
          </p:nvSpPr>
          <p:spPr bwMode="auto">
            <a:xfrm rot="18900000">
              <a:off x="-558285" y="552166"/>
              <a:ext cx="2706362" cy="466485"/>
            </a:xfrm>
            <a:prstGeom prst="trapezoid">
              <a:avLst>
                <a:gd name="adj" fmla="val 100505"/>
              </a:avLst>
            </a:prstGeom>
            <a:solidFill>
              <a:srgbClr val="FFC000"/>
            </a:solidFill>
            <a:ln w="9525" cap="flat" cmpd="sng" algn="ctr">
              <a:noFill/>
              <a:prstDash val="solid"/>
              <a:round/>
              <a:headEnd type="none" w="med" len="med"/>
              <a:tailEnd type="none" w="med" len="med"/>
            </a:ln>
            <a:effectLst/>
          </p:spPr>
          <p:txBody>
            <a:bodyPr/>
            <a:lstStyle/>
            <a:p>
              <a:pPr algn="ctr"/>
              <a:endParaRPr lang="en-US" sz="2400" dirty="0"/>
            </a:p>
          </p:txBody>
        </p:sp>
      </p:grpSp>
    </p:spTree>
    <p:extLst>
      <p:ext uri="{BB962C8B-B14F-4D97-AF65-F5344CB8AC3E}">
        <p14:creationId xmlns:p14="http://schemas.microsoft.com/office/powerpoint/2010/main" val="4071848259"/>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Tx/>
              <a:defRPr sz="2400" baseline="0"/>
            </a:lvl1pPr>
            <a:lvl2pPr>
              <a:buClrTx/>
              <a:defRPr sz="2133" baseline="0"/>
            </a:lvl2pPr>
            <a:lvl3pPr>
              <a:buClrTx/>
              <a:defRPr sz="2133" baseline="0"/>
            </a:lvl3pPr>
            <a:lvl4pPr>
              <a:buClrTx/>
              <a:defRPr sz="1867" baseline="0"/>
            </a:lvl4pPr>
            <a:lvl5pPr>
              <a:buClrTx/>
              <a:defRPr sz="1867" baseline="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itle 1"/>
          <p:cNvSpPr>
            <a:spLocks noGrp="1"/>
          </p:cNvSpPr>
          <p:nvPr>
            <p:ph type="title"/>
          </p:nvPr>
        </p:nvSpPr>
        <p:spPr>
          <a:xfrm>
            <a:off x="844984" y="386997"/>
            <a:ext cx="11035541" cy="485775"/>
          </a:xfrm>
          <a:prstGeom prst="rect">
            <a:avLst/>
          </a:prstGeom>
        </p:spPr>
        <p:txBody>
          <a:bodyPr/>
          <a:lstStyle>
            <a:lvl1pPr>
              <a:defRPr sz="2667">
                <a:latin typeface="Arial"/>
                <a:cs typeface="Arial"/>
              </a:defRPr>
            </a:lvl1pPr>
          </a:lstStyle>
          <a:p>
            <a:r>
              <a:rPr lang="fr-FR"/>
              <a:t>Modifiez le style du titre</a:t>
            </a:r>
            <a:endParaRPr lang="en-US"/>
          </a:p>
        </p:txBody>
      </p:sp>
    </p:spTree>
    <p:extLst>
      <p:ext uri="{BB962C8B-B14F-4D97-AF65-F5344CB8AC3E}">
        <p14:creationId xmlns:p14="http://schemas.microsoft.com/office/powerpoint/2010/main" val="1392927641"/>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2A3C71-76C7-9CA5-966F-DBD21A55FAFE}"/>
              </a:ext>
            </a:extLst>
          </p:cNvPr>
          <p:cNvSpPr>
            <a:spLocks noGrp="1"/>
          </p:cNvSpPr>
          <p:nvPr>
            <p:ph type="ctrTitle"/>
          </p:nvPr>
        </p:nvSpPr>
        <p:spPr>
          <a:xfrm>
            <a:off x="733167" y="2580460"/>
            <a:ext cx="5729417" cy="1655762"/>
          </a:xfrm>
        </p:spPr>
        <p:txBody>
          <a:bodyPr anchor="b"/>
          <a:lstStyle>
            <a:lvl1pPr algn="l">
              <a:defRPr sz="4800" b="1">
                <a:solidFill>
                  <a:schemeClr val="accent1"/>
                </a:solidFill>
              </a:defRPr>
            </a:lvl1pPr>
          </a:lstStyle>
          <a:p>
            <a:r>
              <a:rPr lang="en-US"/>
              <a:t>Click to edit Master title style</a:t>
            </a:r>
          </a:p>
        </p:txBody>
      </p:sp>
      <p:sp>
        <p:nvSpPr>
          <p:cNvPr id="8" name="Subtitle 2">
            <a:extLst>
              <a:ext uri="{FF2B5EF4-FFF2-40B4-BE49-F238E27FC236}">
                <a16:creationId xmlns:a16="http://schemas.microsoft.com/office/drawing/2014/main" id="{57F2137E-466A-DCF0-D052-E7A37A19ECEC}"/>
              </a:ext>
            </a:extLst>
          </p:cNvPr>
          <p:cNvSpPr>
            <a:spLocks noGrp="1"/>
          </p:cNvSpPr>
          <p:nvPr>
            <p:ph type="subTitle" idx="1"/>
          </p:nvPr>
        </p:nvSpPr>
        <p:spPr>
          <a:xfrm>
            <a:off x="733167" y="4429940"/>
            <a:ext cx="5729417" cy="137773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141255E4-60A0-9388-2DBE-E6EE12C073F9}"/>
              </a:ext>
            </a:extLst>
          </p:cNvPr>
          <p:cNvSpPr>
            <a:spLocks noGrp="1"/>
          </p:cNvSpPr>
          <p:nvPr>
            <p:ph type="pic" sz="quarter" idx="10"/>
          </p:nvPr>
        </p:nvSpPr>
        <p:spPr>
          <a:xfrm>
            <a:off x="7498080" y="-627016"/>
            <a:ext cx="7735828" cy="8151222"/>
          </a:xfrm>
          <a:prstGeom prst="ellipse">
            <a:avLst/>
          </a:prstGeom>
        </p:spPr>
        <p:txBody>
          <a:bodyPr/>
          <a:lstStyle/>
          <a:p>
            <a:endParaRPr lang="en-US"/>
          </a:p>
        </p:txBody>
      </p:sp>
    </p:spTree>
    <p:extLst>
      <p:ext uri="{BB962C8B-B14F-4D97-AF65-F5344CB8AC3E}">
        <p14:creationId xmlns:p14="http://schemas.microsoft.com/office/powerpoint/2010/main" val="178620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72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8062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3">
            <a:extLst>
              <a:ext uri="{FF2B5EF4-FFF2-40B4-BE49-F238E27FC236}">
                <a16:creationId xmlns:a16="http://schemas.microsoft.com/office/drawing/2014/main" id="{8A4C8204-7259-5E26-7593-ED411EE9DD14}"/>
              </a:ext>
            </a:extLst>
          </p:cNvPr>
          <p:cNvSpPr>
            <a:spLocks noGrp="1"/>
          </p:cNvSpPr>
          <p:nvPr>
            <p:ph type="pic" sz="quarter" idx="12"/>
          </p:nvPr>
        </p:nvSpPr>
        <p:spPr>
          <a:xfrm>
            <a:off x="8361262" y="1733738"/>
            <a:ext cx="3371584" cy="3390523"/>
          </a:xfrm>
          <a:prstGeom prst="ellipse">
            <a:avLst/>
          </a:prstGeom>
          <a:ln w="76200">
            <a:solidFill>
              <a:schemeClr val="accent4"/>
            </a:solidFill>
          </a:ln>
        </p:spPr>
        <p:txBody>
          <a:bodyPr/>
          <a:lstStyle/>
          <a:p>
            <a:endParaRPr lang="en-US" dirty="0"/>
          </a:p>
        </p:txBody>
      </p:sp>
    </p:spTree>
    <p:extLst>
      <p:ext uri="{BB962C8B-B14F-4D97-AF65-F5344CB8AC3E}">
        <p14:creationId xmlns:p14="http://schemas.microsoft.com/office/powerpoint/2010/main" val="232943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3">
            <a:extLst>
              <a:ext uri="{FF2B5EF4-FFF2-40B4-BE49-F238E27FC236}">
                <a16:creationId xmlns:a16="http://schemas.microsoft.com/office/drawing/2014/main" id="{EABF915E-D319-2BD2-76FF-268F630AA92C}"/>
              </a:ext>
            </a:extLst>
          </p:cNvPr>
          <p:cNvSpPr>
            <a:spLocks noGrp="1"/>
          </p:cNvSpPr>
          <p:nvPr>
            <p:ph type="pic" sz="quarter" idx="11"/>
          </p:nvPr>
        </p:nvSpPr>
        <p:spPr>
          <a:xfrm>
            <a:off x="9049915" y="981522"/>
            <a:ext cx="2592288" cy="936104"/>
          </a:xfrm>
        </p:spPr>
        <p:txBody>
          <a:bodyPr/>
          <a:lstStyle/>
          <a:p>
            <a:endParaRPr lang="en-US"/>
          </a:p>
        </p:txBody>
      </p:sp>
    </p:spTree>
    <p:extLst>
      <p:ext uri="{BB962C8B-B14F-4D97-AF65-F5344CB8AC3E}">
        <p14:creationId xmlns:p14="http://schemas.microsoft.com/office/powerpoint/2010/main" val="177665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27B698-7650-D77D-12D6-64F07A274D2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39893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1F5EB2-07CA-C628-8767-A31691861223}"/>
              </a:ext>
            </a:extLst>
          </p:cNvPr>
          <p:cNvSpPr>
            <a:spLocks noChangeArrowheads="1"/>
          </p:cNvSpPr>
          <p:nvPr userDrawn="1"/>
        </p:nvSpPr>
        <p:spPr bwMode="auto">
          <a:xfrm>
            <a:off x="-1476770" y="6424617"/>
            <a:ext cx="2953539"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r">
              <a:defRPr/>
            </a:pPr>
            <a:r>
              <a:rPr lang="en-US" sz="800" b="1" dirty="0">
                <a:solidFill>
                  <a:schemeClr val="tx1"/>
                </a:solidFill>
              </a:rPr>
              <a:t>ISC WEST 2024</a:t>
            </a:r>
          </a:p>
        </p:txBody>
      </p:sp>
      <p:sp>
        <p:nvSpPr>
          <p:cNvPr id="8" name="Rectangle 7">
            <a:extLst>
              <a:ext uri="{FF2B5EF4-FFF2-40B4-BE49-F238E27FC236}">
                <a16:creationId xmlns:a16="http://schemas.microsoft.com/office/drawing/2014/main" id="{5234A301-6796-353C-4B75-F0C14675F2FB}"/>
              </a:ext>
            </a:extLst>
          </p:cNvPr>
          <p:cNvSpPr>
            <a:spLocks noChangeArrowheads="1"/>
          </p:cNvSpPr>
          <p:nvPr userDrawn="1"/>
        </p:nvSpPr>
        <p:spPr bwMode="auto">
          <a:xfrm>
            <a:off x="269661" y="6424617"/>
            <a:ext cx="66692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1" hangingPunct="1">
              <a:defRPr/>
            </a:pPr>
            <a:fld id="{FFF1A63A-3C88-468D-9DE5-EDAF1F8ED471}" type="slidenum">
              <a:rPr lang="en-GB" sz="800" b="1" smtClean="0">
                <a:solidFill>
                  <a:schemeClr val="tx1"/>
                </a:solidFill>
                <a:latin typeface="+mn-lt"/>
              </a:rPr>
              <a:pPr algn="ctr" eaLnBrk="1" hangingPunct="1">
                <a:defRPr/>
              </a:pPr>
              <a:t>‹#›</a:t>
            </a:fld>
            <a:endParaRPr lang="en-GB" sz="800" b="1" dirty="0">
              <a:solidFill>
                <a:schemeClr val="tx1"/>
              </a:solidFill>
              <a:latin typeface="+mn-lt"/>
            </a:endParaRPr>
          </a:p>
        </p:txBody>
      </p:sp>
      <p:cxnSp>
        <p:nvCxnSpPr>
          <p:cNvPr id="9" name="Straight Connector 8">
            <a:extLst>
              <a:ext uri="{FF2B5EF4-FFF2-40B4-BE49-F238E27FC236}">
                <a16:creationId xmlns:a16="http://schemas.microsoft.com/office/drawing/2014/main" id="{C898915E-1AF0-04B2-A5FD-0B5EB9CCEB35}"/>
              </a:ext>
            </a:extLst>
          </p:cNvPr>
          <p:cNvCxnSpPr>
            <a:cxnSpLocks/>
          </p:cNvCxnSpPr>
          <p:nvPr userDrawn="1"/>
        </p:nvCxnSpPr>
        <p:spPr>
          <a:xfrm>
            <a:off x="1603863" y="6564922"/>
            <a:ext cx="5312752" cy="0"/>
          </a:xfrm>
          <a:prstGeom prst="line">
            <a:avLst/>
          </a:prstGeom>
          <a:ln w="12700">
            <a:solidFill>
              <a:srgbClr val="0391B4"/>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0EBDE4-0327-DEB1-72F6-88683F6206C0}"/>
              </a:ext>
            </a:extLst>
          </p:cNvPr>
          <p:cNvSpPr txBox="1"/>
          <p:nvPr userDrawn="1"/>
        </p:nvSpPr>
        <p:spPr>
          <a:xfrm>
            <a:off x="936589" y="1435693"/>
            <a:ext cx="9403822" cy="432414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28920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87BECD9-A9BE-6970-9E71-358F71CA661F}"/>
              </a:ext>
            </a:extLst>
          </p:cNvPr>
          <p:cNvSpPr>
            <a:spLocks noGrp="1"/>
          </p:cNvSpPr>
          <p:nvPr>
            <p:ph type="ftr" sz="quarter" idx="3"/>
          </p:nvPr>
        </p:nvSpPr>
        <p:spPr>
          <a:xfrm>
            <a:off x="7942490" y="6492875"/>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EAST</a:t>
            </a:r>
          </a:p>
        </p:txBody>
      </p:sp>
    </p:spTree>
    <p:extLst>
      <p:ext uri="{BB962C8B-B14F-4D97-AF65-F5344CB8AC3E}">
        <p14:creationId xmlns:p14="http://schemas.microsoft.com/office/powerpoint/2010/main" val="77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798B5-0336-9AB6-1022-00D10A069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A1ED8F-7F04-4695-8FE5-E8FD0A51D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55E2F9-E9BE-459B-0976-72F6C89C1117}"/>
              </a:ext>
            </a:extLst>
          </p:cNvPr>
          <p:cNvSpPr>
            <a:spLocks noGrp="1"/>
          </p:cNvSpPr>
          <p:nvPr>
            <p:ph type="ftr" sz="quarter" idx="3"/>
          </p:nvPr>
        </p:nvSpPr>
        <p:spPr>
          <a:xfrm>
            <a:off x="7090719" y="6460782"/>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EVENTS</a:t>
            </a:r>
          </a:p>
        </p:txBody>
      </p:sp>
    </p:spTree>
    <p:extLst>
      <p:ext uri="{BB962C8B-B14F-4D97-AF65-F5344CB8AC3E}">
        <p14:creationId xmlns:p14="http://schemas.microsoft.com/office/powerpoint/2010/main" val="13383581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85" r:id="rId3"/>
    <p:sldLayoutId id="2147483687" r:id="rId4"/>
    <p:sldLayoutId id="2147483691" r:id="rId5"/>
    <p:sldLayoutId id="2147483690" r:id="rId6"/>
    <p:sldLayoutId id="2147483659" r:id="rId7"/>
    <p:sldLayoutId id="2147483692" r:id="rId8"/>
  </p:sldLayoutIdLst>
  <p:hf sldNum="0" hdr="0" dt="0"/>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67D37-B230-FF8B-2454-1AE9CB81B44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9E25604-32DB-0C39-B55D-E00DACCFB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601C3BF9-474D-5DF4-48B4-01C8D9667E02}"/>
              </a:ext>
            </a:extLst>
          </p:cNvPr>
          <p:cNvSpPr>
            <a:spLocks noGrp="1"/>
          </p:cNvSpPr>
          <p:nvPr>
            <p:ph type="ftr" sz="quarter" idx="3"/>
          </p:nvPr>
        </p:nvSpPr>
        <p:spPr>
          <a:xfrm>
            <a:off x="7090719" y="6460782"/>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EVENTS</a:t>
            </a:r>
          </a:p>
        </p:txBody>
      </p:sp>
    </p:spTree>
    <p:extLst>
      <p:ext uri="{BB962C8B-B14F-4D97-AF65-F5344CB8AC3E}">
        <p14:creationId xmlns:p14="http://schemas.microsoft.com/office/powerpoint/2010/main" val="415282704"/>
      </p:ext>
    </p:extLst>
  </p:cSld>
  <p:clrMap bg1="lt1" tx1="dk1" bg2="lt2" tx2="dk2" accent1="accent1" accent2="accent2" accent3="accent3" accent4="accent4" accent5="accent5" accent6="accent6" hlink="hlink" folHlink="folHlink"/>
  <p:sldLayoutIdLst>
    <p:sldLayoutId id="2147483673" r:id="rId1"/>
  </p:sldLayoutIdLst>
  <p:hf sldNum="0" hd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51FBB-59E2-927B-0E38-7CACDF87A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8F1F1D-F3B0-98AF-3593-182DA4AB3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B541E-5463-AD73-1453-A06F20FA87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C4B4A-B5DB-7746-8A8F-FFDA9F2FB960}" type="datetimeFigureOut">
              <a:rPr lang="en-US" smtClean="0"/>
              <a:t>11/3/2024</a:t>
            </a:fld>
            <a:endParaRPr lang="en-US"/>
          </a:p>
        </p:txBody>
      </p:sp>
      <p:sp>
        <p:nvSpPr>
          <p:cNvPr id="5" name="Footer Placeholder 4">
            <a:extLst>
              <a:ext uri="{FF2B5EF4-FFF2-40B4-BE49-F238E27FC236}">
                <a16:creationId xmlns:a16="http://schemas.microsoft.com/office/drawing/2014/main" id="{CA378A24-3F15-9F7C-ADC2-933061F79F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3C56CF-7B05-69F4-6F80-F197B7ADA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71C78-89F3-5941-B214-476F91F123B2}" type="slidenum">
              <a:rPr lang="en-US" smtClean="0"/>
              <a:t>‹#›</a:t>
            </a:fld>
            <a:endParaRPr lang="en-US"/>
          </a:p>
        </p:txBody>
      </p:sp>
    </p:spTree>
    <p:extLst>
      <p:ext uri="{BB962C8B-B14F-4D97-AF65-F5344CB8AC3E}">
        <p14:creationId xmlns:p14="http://schemas.microsoft.com/office/powerpoint/2010/main" val="326533147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gif"/><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2.gif"/><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D6CE4-A24E-7C51-94C6-D917EC64C3F0}"/>
              </a:ext>
            </a:extLst>
          </p:cNvPr>
          <p:cNvSpPr>
            <a:spLocks noGrp="1"/>
          </p:cNvSpPr>
          <p:nvPr>
            <p:ph type="title"/>
          </p:nvPr>
        </p:nvSpPr>
        <p:spPr/>
        <p:txBody>
          <a:bodyPr/>
          <a:lstStyle/>
          <a:p>
            <a:r>
              <a:rPr lang="en-US" sz="4400" dirty="0"/>
              <a:t>Your Career, Your Journey</a:t>
            </a:r>
          </a:p>
        </p:txBody>
      </p:sp>
      <p:sp>
        <p:nvSpPr>
          <p:cNvPr id="5" name="Text Placeholder 4">
            <a:extLst>
              <a:ext uri="{FF2B5EF4-FFF2-40B4-BE49-F238E27FC236}">
                <a16:creationId xmlns:a16="http://schemas.microsoft.com/office/drawing/2014/main" id="{A0C38994-20B5-C026-DA1E-4B690C93DA92}"/>
              </a:ext>
            </a:extLst>
          </p:cNvPr>
          <p:cNvSpPr>
            <a:spLocks noGrp="1"/>
          </p:cNvSpPr>
          <p:nvPr>
            <p:ph type="body" sz="quarter" idx="10"/>
          </p:nvPr>
        </p:nvSpPr>
        <p:spPr/>
        <p:txBody>
          <a:bodyPr/>
          <a:lstStyle/>
          <a:p>
            <a:r>
              <a:rPr lang="en-US" sz="1800" dirty="0"/>
              <a:t>Kerri Sutherland, FAST Chair </a:t>
            </a:r>
          </a:p>
        </p:txBody>
      </p:sp>
    </p:spTree>
    <p:extLst>
      <p:ext uri="{BB962C8B-B14F-4D97-AF65-F5344CB8AC3E}">
        <p14:creationId xmlns:p14="http://schemas.microsoft.com/office/powerpoint/2010/main" val="406908029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gHatCut.JPG">
            <a:extLst>
              <a:ext uri="{FF2B5EF4-FFF2-40B4-BE49-F238E27FC236}">
                <a16:creationId xmlns:a16="http://schemas.microsoft.com/office/drawing/2014/main" id="{F1D16639-7C4C-44FF-9482-D48815A57EA7}"/>
              </a:ext>
            </a:extLst>
          </p:cNvPr>
          <p:cNvPicPr>
            <a:picLocks noChangeAspect="1"/>
          </p:cNvPicPr>
          <p:nvPr/>
        </p:nvPicPr>
        <p:blipFill>
          <a:blip r:embed="rId3"/>
          <a:stretch>
            <a:fillRect/>
          </a:stretch>
        </p:blipFill>
        <p:spPr>
          <a:xfrm>
            <a:off x="0" y="-754654"/>
            <a:ext cx="12192000" cy="8744195"/>
          </a:xfrm>
          <a:prstGeom prst="rect">
            <a:avLst/>
          </a:prstGeom>
        </p:spPr>
      </p:pic>
    </p:spTree>
    <p:extLst>
      <p:ext uri="{BB962C8B-B14F-4D97-AF65-F5344CB8AC3E}">
        <p14:creationId xmlns:p14="http://schemas.microsoft.com/office/powerpoint/2010/main" val="831195052"/>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Brain wiring is guided by activity even in very early development | YaleNews">
            <a:extLst>
              <a:ext uri="{FF2B5EF4-FFF2-40B4-BE49-F238E27FC236}">
                <a16:creationId xmlns:a16="http://schemas.microsoft.com/office/drawing/2014/main" id="{C3C5BA19-B025-457B-64D3-DA49ECBA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rgbClr val="000021"/>
          </a:solidFill>
        </p:spPr>
      </p:pic>
      <p:sp>
        <p:nvSpPr>
          <p:cNvPr id="2" name="TextBox 1">
            <a:extLst>
              <a:ext uri="{FF2B5EF4-FFF2-40B4-BE49-F238E27FC236}">
                <a16:creationId xmlns:a16="http://schemas.microsoft.com/office/drawing/2014/main" id="{CF1F1388-3224-512E-C487-546DD80EDF59}"/>
              </a:ext>
            </a:extLst>
          </p:cNvPr>
          <p:cNvSpPr txBox="1"/>
          <p:nvPr/>
        </p:nvSpPr>
        <p:spPr>
          <a:xfrm rot="21046108" flipH="1">
            <a:off x="1526881" y="-347918"/>
            <a:ext cx="11837702" cy="6247864"/>
          </a:xfrm>
          <a:prstGeom prst="rect">
            <a:avLst/>
          </a:prstGeom>
          <a:noFill/>
        </p:spPr>
        <p:txBody>
          <a:bodyPr wrap="square" rtlCol="0">
            <a:spAutoFit/>
          </a:bodyPr>
          <a:lstStyle/>
          <a:p>
            <a:r>
              <a:rPr lang="sv-SE" sz="40000" dirty="0">
                <a:solidFill>
                  <a:srgbClr val="FFC000"/>
                </a:solidFill>
                <a:latin typeface="Brush Script MT" panose="03060802040406070304" pitchFamily="66" charset="0"/>
              </a:rPr>
              <a:t>Yet…</a:t>
            </a:r>
          </a:p>
        </p:txBody>
      </p:sp>
    </p:spTree>
    <p:extLst>
      <p:ext uri="{BB962C8B-B14F-4D97-AF65-F5344CB8AC3E}">
        <p14:creationId xmlns:p14="http://schemas.microsoft.com/office/powerpoint/2010/main" val="117284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piration with solid fill">
            <a:extLst>
              <a:ext uri="{FF2B5EF4-FFF2-40B4-BE49-F238E27FC236}">
                <a16:creationId xmlns:a16="http://schemas.microsoft.com/office/drawing/2014/main" id="{431071ED-2AD1-308E-D730-9BCE5D2E39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990368" y="2609937"/>
            <a:ext cx="1575522" cy="1575522"/>
          </a:xfrm>
          <a:prstGeom prst="rect">
            <a:avLst/>
          </a:prstGeom>
        </p:spPr>
      </p:pic>
      <p:pic>
        <p:nvPicPr>
          <p:cNvPr id="5" name="Picture 4" descr="Questions outline">
            <a:extLst>
              <a:ext uri="{FF2B5EF4-FFF2-40B4-BE49-F238E27FC236}">
                <a16:creationId xmlns:a16="http://schemas.microsoft.com/office/drawing/2014/main" id="{BDD74AE4-792E-9AF2-684C-E3693C9E68B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02914" y="2658071"/>
            <a:ext cx="1479254" cy="1479254"/>
          </a:xfrm>
          <a:prstGeom prst="rect">
            <a:avLst/>
          </a:prstGeom>
        </p:spPr>
      </p:pic>
      <p:sp>
        <p:nvSpPr>
          <p:cNvPr id="6" name="Text Placeholder 3">
            <a:extLst>
              <a:ext uri="{FF2B5EF4-FFF2-40B4-BE49-F238E27FC236}">
                <a16:creationId xmlns:a16="http://schemas.microsoft.com/office/drawing/2014/main" id="{1104560F-0C1E-18B3-DE2A-C4C41FFBCE7C}"/>
              </a:ext>
            </a:extLst>
          </p:cNvPr>
          <p:cNvSpPr txBox="1">
            <a:spLocks/>
          </p:cNvSpPr>
          <p:nvPr/>
        </p:nvSpPr>
        <p:spPr>
          <a:xfrm>
            <a:off x="7841298" y="4662208"/>
            <a:ext cx="2403744" cy="896815"/>
          </a:xfrm>
          <a:prstGeom prst="rect">
            <a:avLst/>
          </a:prstGeom>
        </p:spPr>
        <p:txBody>
          <a:bodyPr>
            <a:normAutofit/>
          </a:bodyPr>
          <a:lstStyle>
            <a:lvl1pPr marL="269875" indent="-269875" algn="l" rtl="0" eaLnBrk="1" fontAlgn="base" hangingPunct="1">
              <a:spcBef>
                <a:spcPct val="60000"/>
              </a:spcBef>
              <a:spcAft>
                <a:spcPct val="0"/>
              </a:spcAft>
              <a:buClrTx/>
              <a:buFont typeface="Arial" panose="020B0604020202020204" pitchFamily="34" charset="0"/>
              <a:buChar char="&gt;"/>
              <a:defRPr sz="180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a:lstStyle>
          <a:p>
            <a:pPr marL="0" indent="0">
              <a:buNone/>
            </a:pPr>
            <a:r>
              <a:rPr lang="en-US" sz="3200" kern="0" dirty="0">
                <a:solidFill>
                  <a:schemeClr val="bg1"/>
                </a:solidFill>
              </a:rPr>
              <a:t>Persistent</a:t>
            </a:r>
          </a:p>
        </p:txBody>
      </p:sp>
      <p:sp>
        <p:nvSpPr>
          <p:cNvPr id="7" name="Oval 6">
            <a:extLst>
              <a:ext uri="{FF2B5EF4-FFF2-40B4-BE49-F238E27FC236}">
                <a16:creationId xmlns:a16="http://schemas.microsoft.com/office/drawing/2014/main" id="{18520884-A66D-B320-6B4D-FD86B17C66C2}"/>
              </a:ext>
            </a:extLst>
          </p:cNvPr>
          <p:cNvSpPr/>
          <p:nvPr/>
        </p:nvSpPr>
        <p:spPr>
          <a:xfrm>
            <a:off x="4839182" y="2195814"/>
            <a:ext cx="2360427" cy="231789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3CDD652-36B7-54DB-AE52-A04DD9E50F0B}"/>
              </a:ext>
            </a:extLst>
          </p:cNvPr>
          <p:cNvSpPr/>
          <p:nvPr/>
        </p:nvSpPr>
        <p:spPr>
          <a:xfrm>
            <a:off x="4711591" y="2082643"/>
            <a:ext cx="2604976" cy="2541181"/>
          </a:xfrm>
          <a:prstGeom prst="ellipse">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A5D8F5C-5D9D-A977-5D4A-025BFCCC8BB3}"/>
              </a:ext>
            </a:extLst>
          </p:cNvPr>
          <p:cNvSpPr/>
          <p:nvPr/>
        </p:nvSpPr>
        <p:spPr>
          <a:xfrm>
            <a:off x="7702929" y="2195814"/>
            <a:ext cx="2360427" cy="231789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D30C125-3E55-EB57-9AF1-2AEE97E4360F}"/>
              </a:ext>
            </a:extLst>
          </p:cNvPr>
          <p:cNvSpPr/>
          <p:nvPr/>
        </p:nvSpPr>
        <p:spPr>
          <a:xfrm>
            <a:off x="7580655" y="2082642"/>
            <a:ext cx="2604976" cy="2541181"/>
          </a:xfrm>
          <a:prstGeom prst="ellipse">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a16="http://schemas.microsoft.com/office/drawing/2014/main" id="{C69ABC73-40E6-4AC8-4F1E-D1D384C501CB}"/>
              </a:ext>
            </a:extLst>
          </p:cNvPr>
          <p:cNvSpPr txBox="1">
            <a:spLocks/>
          </p:cNvSpPr>
          <p:nvPr/>
        </p:nvSpPr>
        <p:spPr>
          <a:xfrm>
            <a:off x="4891489" y="4701881"/>
            <a:ext cx="2561575" cy="8968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dirty="0">
                <a:solidFill>
                  <a:schemeClr val="bg1"/>
                </a:solidFill>
              </a:rPr>
              <a:t>Resourceful</a:t>
            </a:r>
          </a:p>
          <a:p>
            <a:endParaRPr lang="en-US" dirty="0"/>
          </a:p>
        </p:txBody>
      </p:sp>
      <p:sp>
        <p:nvSpPr>
          <p:cNvPr id="12" name="Text Placeholder 3">
            <a:extLst>
              <a:ext uri="{FF2B5EF4-FFF2-40B4-BE49-F238E27FC236}">
                <a16:creationId xmlns:a16="http://schemas.microsoft.com/office/drawing/2014/main" id="{E8D6203A-0E47-99B1-A907-756A1C12C51B}"/>
              </a:ext>
            </a:extLst>
          </p:cNvPr>
          <p:cNvSpPr txBox="1">
            <a:spLocks/>
          </p:cNvSpPr>
          <p:nvPr/>
        </p:nvSpPr>
        <p:spPr>
          <a:xfrm>
            <a:off x="2254203" y="4731062"/>
            <a:ext cx="2324107" cy="5093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dirty="0">
                <a:solidFill>
                  <a:schemeClr val="bg1"/>
                </a:solidFill>
              </a:rPr>
              <a:t>Curious</a:t>
            </a:r>
          </a:p>
          <a:p>
            <a:endParaRPr lang="en-US" dirty="0"/>
          </a:p>
          <a:p>
            <a:endParaRPr lang="en-US" dirty="0"/>
          </a:p>
          <a:p>
            <a:endParaRPr lang="en-US" dirty="0"/>
          </a:p>
          <a:p>
            <a:endParaRPr lang="en-US" dirty="0"/>
          </a:p>
        </p:txBody>
      </p:sp>
      <p:sp>
        <p:nvSpPr>
          <p:cNvPr id="13" name="Oval 12">
            <a:extLst>
              <a:ext uri="{FF2B5EF4-FFF2-40B4-BE49-F238E27FC236}">
                <a16:creationId xmlns:a16="http://schemas.microsoft.com/office/drawing/2014/main" id="{A4A43C55-F6EA-8D66-46D0-7393A0857029}"/>
              </a:ext>
            </a:extLst>
          </p:cNvPr>
          <p:cNvSpPr/>
          <p:nvPr/>
        </p:nvSpPr>
        <p:spPr>
          <a:xfrm>
            <a:off x="1967644" y="2224995"/>
            <a:ext cx="2360427" cy="231789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1D13331-1917-9212-E1E0-D458840EE7C5}"/>
              </a:ext>
            </a:extLst>
          </p:cNvPr>
          <p:cNvSpPr/>
          <p:nvPr/>
        </p:nvSpPr>
        <p:spPr>
          <a:xfrm>
            <a:off x="1840053" y="2111824"/>
            <a:ext cx="2604976" cy="2541181"/>
          </a:xfrm>
          <a:prstGeom prst="ellipse">
            <a:avLst/>
          </a:prstGeom>
          <a:no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Tools with solid fill">
            <a:extLst>
              <a:ext uri="{FF2B5EF4-FFF2-40B4-BE49-F238E27FC236}">
                <a16:creationId xmlns:a16="http://schemas.microsoft.com/office/drawing/2014/main" id="{4CD1CA54-3BFB-C152-5FDF-8D983A3385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347510" y="2680956"/>
            <a:ext cx="1402915" cy="1402915"/>
          </a:xfrm>
          <a:prstGeom prst="rect">
            <a:avLst/>
          </a:prstGeom>
        </p:spPr>
      </p:pic>
      <p:sp>
        <p:nvSpPr>
          <p:cNvPr id="17" name="Rectangle: Diagonal Corners Rounded 16">
            <a:extLst>
              <a:ext uri="{FF2B5EF4-FFF2-40B4-BE49-F238E27FC236}">
                <a16:creationId xmlns:a16="http://schemas.microsoft.com/office/drawing/2014/main" id="{62191194-73A7-7FC6-7A0F-FFC9D753EA58}"/>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Explore &amp; research</a:t>
            </a:r>
          </a:p>
        </p:txBody>
      </p:sp>
    </p:spTree>
    <p:extLst>
      <p:ext uri="{BB962C8B-B14F-4D97-AF65-F5344CB8AC3E}">
        <p14:creationId xmlns:p14="http://schemas.microsoft.com/office/powerpoint/2010/main" val="1355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reer Development: 2024 Guide For Professional Growth">
            <a:extLst>
              <a:ext uri="{FF2B5EF4-FFF2-40B4-BE49-F238E27FC236}">
                <a16:creationId xmlns:a16="http://schemas.microsoft.com/office/drawing/2014/main" id="{EB016323-5430-A0BD-E8D1-CE29233D92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95571" y="482102"/>
            <a:ext cx="5600857"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Diagonal Corners Rounded 4">
            <a:extLst>
              <a:ext uri="{FF2B5EF4-FFF2-40B4-BE49-F238E27FC236}">
                <a16:creationId xmlns:a16="http://schemas.microsoft.com/office/drawing/2014/main" id="{2A29ADE4-E49F-CEF4-600A-1A675FA5A728}"/>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Plan</a:t>
            </a:r>
          </a:p>
        </p:txBody>
      </p:sp>
    </p:spTree>
    <p:extLst>
      <p:ext uri="{BB962C8B-B14F-4D97-AF65-F5344CB8AC3E}">
        <p14:creationId xmlns:p14="http://schemas.microsoft.com/office/powerpoint/2010/main" val="3582474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2" name="Group 9231">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9233" name="Straight Connector 9232">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234" name="Rectangle 9233">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38" name="Rectangle 9237">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Critical components of SMART church goals | ResourceUMC.org">
            <a:extLst>
              <a:ext uri="{FF2B5EF4-FFF2-40B4-BE49-F238E27FC236}">
                <a16:creationId xmlns:a16="http://schemas.microsoft.com/office/drawing/2014/main" id="{34BB891D-D995-89F6-BAF2-736BFFF19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6" y="0"/>
            <a:ext cx="1210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Diagonal Corners Rounded 3">
            <a:extLst>
              <a:ext uri="{FF2B5EF4-FFF2-40B4-BE49-F238E27FC236}">
                <a16:creationId xmlns:a16="http://schemas.microsoft.com/office/drawing/2014/main" id="{66A82F45-DBD4-4447-4AF9-2559ABEC056B}"/>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Plan</a:t>
            </a:r>
          </a:p>
        </p:txBody>
      </p:sp>
    </p:spTree>
    <p:extLst>
      <p:ext uri="{BB962C8B-B14F-4D97-AF65-F5344CB8AC3E}">
        <p14:creationId xmlns:p14="http://schemas.microsoft.com/office/powerpoint/2010/main" val="2414484141"/>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1160-7303-F5FB-3BB1-4D6DAF90BACB}"/>
              </a:ext>
            </a:extLst>
          </p:cNvPr>
          <p:cNvSpPr>
            <a:spLocks noGrp="1"/>
          </p:cNvSpPr>
          <p:nvPr>
            <p:ph type="title" idx="4294967295"/>
          </p:nvPr>
        </p:nvSpPr>
        <p:spPr>
          <a:xfrm>
            <a:off x="1157288" y="818818"/>
            <a:ext cx="11034712" cy="485775"/>
          </a:xfrm>
        </p:spPr>
        <p:txBody>
          <a:bodyPr>
            <a:normAutofit fontScale="90000"/>
          </a:bodyPr>
          <a:lstStyle/>
          <a:p>
            <a:r>
              <a:rPr lang="en-US" dirty="0"/>
              <a:t>Career growth strategy &amp; tactics </a:t>
            </a:r>
          </a:p>
        </p:txBody>
      </p:sp>
      <p:graphicFrame>
        <p:nvGraphicFramePr>
          <p:cNvPr id="5" name="Diagram 4">
            <a:extLst>
              <a:ext uri="{FF2B5EF4-FFF2-40B4-BE49-F238E27FC236}">
                <a16:creationId xmlns:a16="http://schemas.microsoft.com/office/drawing/2014/main" id="{AC1397DB-2BB2-4158-028D-73C5CB87D8B6}"/>
              </a:ext>
            </a:extLst>
          </p:cNvPr>
          <p:cNvGraphicFramePr/>
          <p:nvPr>
            <p:extLst>
              <p:ext uri="{D42A27DB-BD31-4B8C-83A1-F6EECF244321}">
                <p14:modId xmlns:p14="http://schemas.microsoft.com/office/powerpoint/2010/main" val="394955617"/>
              </p:ext>
            </p:extLst>
          </p:nvPr>
        </p:nvGraphicFramePr>
        <p:xfrm>
          <a:off x="2211330" y="1200839"/>
          <a:ext cx="7769340" cy="483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Diagonal Corners Rounded 2">
            <a:extLst>
              <a:ext uri="{FF2B5EF4-FFF2-40B4-BE49-F238E27FC236}">
                <a16:creationId xmlns:a16="http://schemas.microsoft.com/office/drawing/2014/main" id="{1C0A8DC1-B7C7-4D3A-D268-171E234BE4F2}"/>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Act</a:t>
            </a:r>
          </a:p>
        </p:txBody>
      </p:sp>
    </p:spTree>
    <p:extLst>
      <p:ext uri="{BB962C8B-B14F-4D97-AF65-F5344CB8AC3E}">
        <p14:creationId xmlns:p14="http://schemas.microsoft.com/office/powerpoint/2010/main" val="3604033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F97B93-A358-4F16-FC78-1DD63093A802}"/>
              </a:ext>
            </a:extLst>
          </p:cNvPr>
          <p:cNvSpPr>
            <a:spLocks noGrp="1"/>
          </p:cNvSpPr>
          <p:nvPr>
            <p:ph type="title"/>
          </p:nvPr>
        </p:nvSpPr>
        <p:spPr>
          <a:xfrm>
            <a:off x="7065420" y="934122"/>
            <a:ext cx="4036334" cy="2387600"/>
          </a:xfrm>
        </p:spPr>
        <p:txBody>
          <a:bodyPr vert="horz" lIns="91440" tIns="45720" rIns="91440" bIns="45720" rtlCol="0" anchor="t">
            <a:normAutofit/>
          </a:bodyPr>
          <a:lstStyle/>
          <a:p>
            <a:pPr>
              <a:spcBef>
                <a:spcPct val="0"/>
              </a:spcBef>
            </a:pPr>
            <a:r>
              <a:rPr lang="en-US" sz="5400" kern="1200" dirty="0">
                <a:solidFill>
                  <a:schemeClr val="tx1"/>
                </a:solidFill>
                <a:latin typeface="+mj-lt"/>
                <a:ea typeface="+mj-ea"/>
                <a:cs typeface="+mj-cs"/>
              </a:rPr>
              <a:t>Action plan </a:t>
            </a:r>
          </a:p>
        </p:txBody>
      </p:sp>
      <p:sp>
        <p:nvSpPr>
          <p:cNvPr id="40" name="Rectangle 3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D9EC4B-9A65-AB7A-BCE4-CC5E812B54BF}"/>
              </a:ext>
            </a:extLst>
          </p:cNvPr>
          <p:cNvPicPr>
            <a:picLocks noChangeAspect="1"/>
          </p:cNvPicPr>
          <p:nvPr/>
        </p:nvPicPr>
        <p:blipFill>
          <a:blip r:embed="rId3"/>
          <a:stretch>
            <a:fillRect/>
          </a:stretch>
        </p:blipFill>
        <p:spPr>
          <a:xfrm>
            <a:off x="1383514" y="666728"/>
            <a:ext cx="4235987" cy="5465791"/>
          </a:xfrm>
          <a:prstGeom prst="rect">
            <a:avLst/>
          </a:prstGeom>
        </p:spPr>
      </p:pic>
      <p:grpSp>
        <p:nvGrpSpPr>
          <p:cNvPr id="44" name="Group 4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45" name="Rectangle 4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Diagonal Corners Rounded 10">
            <a:extLst>
              <a:ext uri="{FF2B5EF4-FFF2-40B4-BE49-F238E27FC236}">
                <a16:creationId xmlns:a16="http://schemas.microsoft.com/office/drawing/2014/main" id="{EDF614F2-13B2-BD6A-9A8C-FE2E3BCC8B5D}"/>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Act</a:t>
            </a:r>
          </a:p>
        </p:txBody>
      </p:sp>
      <p:pic>
        <p:nvPicPr>
          <p:cNvPr id="20" name="Picture 19">
            <a:extLst>
              <a:ext uri="{FF2B5EF4-FFF2-40B4-BE49-F238E27FC236}">
                <a16:creationId xmlns:a16="http://schemas.microsoft.com/office/drawing/2014/main" id="{68408E05-CEAD-1934-636F-E6D072AB1037}"/>
              </a:ext>
            </a:extLst>
          </p:cNvPr>
          <p:cNvPicPr>
            <a:picLocks noChangeAspect="1"/>
          </p:cNvPicPr>
          <p:nvPr/>
        </p:nvPicPr>
        <p:blipFill>
          <a:blip r:embed="rId4"/>
          <a:stretch>
            <a:fillRect/>
          </a:stretch>
        </p:blipFill>
        <p:spPr>
          <a:xfrm>
            <a:off x="7065418" y="1985862"/>
            <a:ext cx="3552825" cy="3619500"/>
          </a:xfrm>
          <a:prstGeom prst="rect">
            <a:avLst/>
          </a:prstGeom>
        </p:spPr>
      </p:pic>
    </p:spTree>
    <p:extLst>
      <p:ext uri="{BB962C8B-B14F-4D97-AF65-F5344CB8AC3E}">
        <p14:creationId xmlns:p14="http://schemas.microsoft.com/office/powerpoint/2010/main" val="1203793128"/>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2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9C85C-BC5A-6934-86B1-9339DE002A6C}"/>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spcBef>
                <a:spcPct val="0"/>
              </a:spcBef>
            </a:pPr>
            <a:r>
              <a:rPr lang="en-US" sz="4400" kern="1200" dirty="0">
                <a:solidFill>
                  <a:schemeClr val="tx1"/>
                </a:solidFill>
                <a:latin typeface="Aptos" panose="020B0004020202020204" pitchFamily="34" charset="0"/>
                <a:ea typeface="+mj-ea"/>
                <a:cs typeface="+mj-cs"/>
              </a:rPr>
              <a:t>References </a:t>
            </a:r>
          </a:p>
        </p:txBody>
      </p:sp>
      <p:sp>
        <p:nvSpPr>
          <p:cNvPr id="11275" name="Freeform: Shape 11274">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77" name="Freeform: Shape 1127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79" name="Freeform: Shape 1127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81" name="Freeform: Shape 11280">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266" name="Picture 2">
            <a:extLst>
              <a:ext uri="{FF2B5EF4-FFF2-40B4-BE49-F238E27FC236}">
                <a16:creationId xmlns:a16="http://schemas.microsoft.com/office/drawing/2014/main" id="{F9E64477-820F-9CEE-F2BA-8810DA5DF7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01463" y="392350"/>
            <a:ext cx="2953939" cy="679500"/>
          </a:xfrm>
          <a:prstGeom prst="rect">
            <a:avLst/>
          </a:prstGeom>
          <a:noFill/>
          <a:extLst>
            <a:ext uri="{909E8E84-426E-40DD-AFC4-6F175D3DCCD1}">
              <a14:hiddenFill xmlns:a14="http://schemas.microsoft.com/office/drawing/2010/main">
                <a:solidFill>
                  <a:srgbClr val="FFFFFF"/>
                </a:solidFill>
              </a14:hiddenFill>
            </a:ext>
          </a:extLst>
        </p:spPr>
      </p:pic>
      <p:sp>
        <p:nvSpPr>
          <p:cNvPr id="11283" name="Freeform: Shape 11282">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85" name="Oval 1128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2024 Gartner® Magic Quadrant™ for ...">
            <a:extLst>
              <a:ext uri="{FF2B5EF4-FFF2-40B4-BE49-F238E27FC236}">
                <a16:creationId xmlns:a16="http://schemas.microsoft.com/office/drawing/2014/main" id="{AAE4F915-F95A-F62D-EF19-46914E4BA0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78062" y="1504942"/>
            <a:ext cx="2347921" cy="1234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47BC94-E767-4556-00BD-0E9280B73052}"/>
              </a:ext>
            </a:extLst>
          </p:cNvPr>
          <p:cNvPicPr>
            <a:picLocks noChangeAspect="1"/>
          </p:cNvPicPr>
          <p:nvPr/>
        </p:nvPicPr>
        <p:blipFill>
          <a:blip r:embed="rId5"/>
          <a:stretch>
            <a:fillRect/>
          </a:stretch>
        </p:blipFill>
        <p:spPr>
          <a:xfrm>
            <a:off x="167641" y="3159701"/>
            <a:ext cx="2355488" cy="3305949"/>
          </a:xfrm>
          <a:prstGeom prst="rect">
            <a:avLst/>
          </a:prstGeom>
        </p:spPr>
      </p:pic>
      <p:sp>
        <p:nvSpPr>
          <p:cNvPr id="11287" name="Freeform: Shape 1128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89" name="Freeform: Shape 11288">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C8EBA77-89F3-2708-AB88-EB4F2EEE3638}"/>
              </a:ext>
            </a:extLst>
          </p:cNvPr>
          <p:cNvPicPr>
            <a:picLocks noChangeAspect="1"/>
          </p:cNvPicPr>
          <p:nvPr/>
        </p:nvPicPr>
        <p:blipFill>
          <a:blip r:embed="rId6"/>
          <a:stretch>
            <a:fillRect/>
          </a:stretch>
        </p:blipFill>
        <p:spPr>
          <a:xfrm>
            <a:off x="9407323" y="561317"/>
            <a:ext cx="2374637" cy="1329796"/>
          </a:xfrm>
          <a:prstGeom prst="rect">
            <a:avLst/>
          </a:prstGeom>
        </p:spPr>
      </p:pic>
      <p:sp>
        <p:nvSpPr>
          <p:cNvPr id="11291" name="Freeform: Shape 11290">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93" name="Freeform: Shape 1129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70" name="Picture 6" descr="Recruiter.com in Forbes: Hiring Tips ...">
            <a:extLst>
              <a:ext uri="{FF2B5EF4-FFF2-40B4-BE49-F238E27FC236}">
                <a16:creationId xmlns:a16="http://schemas.microsoft.com/office/drawing/2014/main" id="{80B1423B-2933-4EFA-9D5B-CD0FD62A7C3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888582" y="5304779"/>
            <a:ext cx="2135777" cy="82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18481"/>
      </p:ext>
    </p:extLst>
  </p:cSld>
  <p:clrMapOvr>
    <a:overrideClrMapping bg1="dk1" tx1="lt1" bg2="dk2" tx2="lt2" accent1="accent1" accent2="accent2" accent3="accent3" accent4="accent4" accent5="accent5" accent6="accent6" hlink="hlink" folHlink="folHlink"/>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C1C3A5-74D2-2709-F85F-9559B9991890}"/>
              </a:ext>
            </a:extLst>
          </p:cNvPr>
          <p:cNvSpPr txBox="1">
            <a:spLocks/>
          </p:cNvSpPr>
          <p:nvPr/>
        </p:nvSpPr>
        <p:spPr>
          <a:xfrm>
            <a:off x="1150860" y="1491686"/>
            <a:ext cx="9634248" cy="1600200"/>
          </a:xfrm>
          <a:prstGeom prst="rect">
            <a:avLst/>
          </a:prstGeom>
        </p:spPr>
        <p:txBody>
          <a:bodyPr anchor="ct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en-US" sz="6600" dirty="0"/>
              <a:t>Thank you</a:t>
            </a:r>
          </a:p>
        </p:txBody>
      </p:sp>
      <p:cxnSp>
        <p:nvCxnSpPr>
          <p:cNvPr id="5" name="Straight Connector 4">
            <a:extLst>
              <a:ext uri="{FF2B5EF4-FFF2-40B4-BE49-F238E27FC236}">
                <a16:creationId xmlns:a16="http://schemas.microsoft.com/office/drawing/2014/main" id="{7A011A41-70B9-9565-E213-AB0A0784342B}"/>
              </a:ext>
            </a:extLst>
          </p:cNvPr>
          <p:cNvCxnSpPr>
            <a:cxnSpLocks/>
          </p:cNvCxnSpPr>
          <p:nvPr/>
        </p:nvCxnSpPr>
        <p:spPr>
          <a:xfrm>
            <a:off x="5128161" y="3274858"/>
            <a:ext cx="1935678"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B1B5C39A-B2F5-A8B1-281F-75674C7E8985}"/>
              </a:ext>
            </a:extLst>
          </p:cNvPr>
          <p:cNvSpPr txBox="1">
            <a:spLocks/>
          </p:cNvSpPr>
          <p:nvPr/>
        </p:nvSpPr>
        <p:spPr>
          <a:xfrm>
            <a:off x="1150860" y="-108514"/>
            <a:ext cx="9634248" cy="1600200"/>
          </a:xfrm>
          <a:prstGeom prst="rect">
            <a:avLst/>
          </a:prstGeom>
        </p:spPr>
        <p:txBody>
          <a:bodyPr anchor="ct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en-US" sz="6000" dirty="0">
                <a:solidFill>
                  <a:schemeClr val="bg1"/>
                </a:solidFill>
              </a:rPr>
              <a:t>Q&amp;A</a:t>
            </a:r>
          </a:p>
        </p:txBody>
      </p:sp>
      <p:pic>
        <p:nvPicPr>
          <p:cNvPr id="6" name="Picture 5" descr="A qr code with a white background&#10;&#10;Description automatically generated">
            <a:extLst>
              <a:ext uri="{FF2B5EF4-FFF2-40B4-BE49-F238E27FC236}">
                <a16:creationId xmlns:a16="http://schemas.microsoft.com/office/drawing/2014/main" id="{53801931-9A30-284D-F0D3-5383F54CD5B3}"/>
              </a:ext>
            </a:extLst>
          </p:cNvPr>
          <p:cNvPicPr>
            <a:picLocks noChangeAspect="1"/>
          </p:cNvPicPr>
          <p:nvPr/>
        </p:nvPicPr>
        <p:blipFill>
          <a:blip r:embed="rId3"/>
          <a:stretch>
            <a:fillRect/>
          </a:stretch>
        </p:blipFill>
        <p:spPr>
          <a:xfrm>
            <a:off x="4820412" y="4180642"/>
            <a:ext cx="2551176" cy="2551176"/>
          </a:xfrm>
          <a:prstGeom prst="rect">
            <a:avLst/>
          </a:prstGeom>
        </p:spPr>
      </p:pic>
      <p:sp>
        <p:nvSpPr>
          <p:cNvPr id="7" name="TextBox 6">
            <a:extLst>
              <a:ext uri="{FF2B5EF4-FFF2-40B4-BE49-F238E27FC236}">
                <a16:creationId xmlns:a16="http://schemas.microsoft.com/office/drawing/2014/main" id="{06952B99-15CD-9555-E740-613FE7ED1128}"/>
              </a:ext>
            </a:extLst>
          </p:cNvPr>
          <p:cNvSpPr txBox="1"/>
          <p:nvPr/>
        </p:nvSpPr>
        <p:spPr>
          <a:xfrm>
            <a:off x="2936748" y="3451704"/>
            <a:ext cx="6062472" cy="646331"/>
          </a:xfrm>
          <a:prstGeom prst="rect">
            <a:avLst/>
          </a:prstGeom>
          <a:noFill/>
        </p:spPr>
        <p:txBody>
          <a:bodyPr wrap="square" rtlCol="0">
            <a:spAutoFit/>
          </a:bodyPr>
          <a:lstStyle/>
          <a:p>
            <a:pPr algn="ctr"/>
            <a:r>
              <a:rPr lang="en-US" dirty="0">
                <a:solidFill>
                  <a:srgbClr val="FFC000"/>
                </a:solidFill>
              </a:rPr>
              <a:t>Please scan the QR code below to complete our survey and share your thoughts and experiences.</a:t>
            </a:r>
          </a:p>
        </p:txBody>
      </p:sp>
      <p:sp>
        <p:nvSpPr>
          <p:cNvPr id="2" name="TextBox 1">
            <a:extLst>
              <a:ext uri="{FF2B5EF4-FFF2-40B4-BE49-F238E27FC236}">
                <a16:creationId xmlns:a16="http://schemas.microsoft.com/office/drawing/2014/main" id="{D355F524-3EA4-63BF-B071-43D5FFAA977F}"/>
              </a:ext>
            </a:extLst>
          </p:cNvPr>
          <p:cNvSpPr txBox="1"/>
          <p:nvPr/>
        </p:nvSpPr>
        <p:spPr>
          <a:xfrm>
            <a:off x="8698230" y="4274879"/>
            <a:ext cx="3246120" cy="2554545"/>
          </a:xfrm>
          <a:prstGeom prst="rect">
            <a:avLst/>
          </a:prstGeom>
          <a:noFill/>
        </p:spPr>
        <p:txBody>
          <a:bodyPr wrap="square" rtlCol="0">
            <a:spAutoFit/>
          </a:bodyPr>
          <a:lstStyle/>
          <a:p>
            <a:r>
              <a:rPr lang="en-US" sz="2000" dirty="0">
                <a:solidFill>
                  <a:srgbClr val="FFC000"/>
                </a:solidFill>
              </a:rPr>
              <a:t>Contact me!</a:t>
            </a: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endParaRPr lang="en-US" sz="2000" dirty="0">
              <a:solidFill>
                <a:srgbClr val="FFC000"/>
              </a:solidFill>
            </a:endParaRPr>
          </a:p>
          <a:p>
            <a:r>
              <a:rPr lang="en-US" sz="2000" dirty="0">
                <a:solidFill>
                  <a:srgbClr val="FFC000"/>
                </a:solidFill>
              </a:rPr>
              <a:t> Kerri.Sutherland@axis.com</a:t>
            </a:r>
          </a:p>
        </p:txBody>
      </p:sp>
      <p:pic>
        <p:nvPicPr>
          <p:cNvPr id="11" name="Picture 10" descr="A qr code with a few black squares&#10;&#10;Description automatically generated">
            <a:extLst>
              <a:ext uri="{FF2B5EF4-FFF2-40B4-BE49-F238E27FC236}">
                <a16:creationId xmlns:a16="http://schemas.microsoft.com/office/drawing/2014/main" id="{E6D5C3D9-5C17-1773-8E66-0D466D065AF2}"/>
              </a:ext>
            </a:extLst>
          </p:cNvPr>
          <p:cNvPicPr>
            <a:picLocks noChangeAspect="1"/>
          </p:cNvPicPr>
          <p:nvPr/>
        </p:nvPicPr>
        <p:blipFill>
          <a:blip r:embed="rId4"/>
          <a:stretch>
            <a:fillRect/>
          </a:stretch>
        </p:blipFill>
        <p:spPr>
          <a:xfrm>
            <a:off x="8909614" y="4789163"/>
            <a:ext cx="1525976" cy="1525976"/>
          </a:xfrm>
          <a:prstGeom prst="rect">
            <a:avLst/>
          </a:prstGeom>
        </p:spPr>
      </p:pic>
    </p:spTree>
    <p:extLst>
      <p:ext uri="{BB962C8B-B14F-4D97-AF65-F5344CB8AC3E}">
        <p14:creationId xmlns:p14="http://schemas.microsoft.com/office/powerpoint/2010/main" val="35753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descr="An open book with a light bulb and icons on it&#10;&#10;Description automatically generated">
            <a:extLst>
              <a:ext uri="{FF2B5EF4-FFF2-40B4-BE49-F238E27FC236}">
                <a16:creationId xmlns:a16="http://schemas.microsoft.com/office/drawing/2014/main" id="{A552E143-1BD4-44B6-D9FB-4ECF8E782B1A}"/>
              </a:ext>
            </a:extLst>
          </p:cNvPr>
          <p:cNvPicPr>
            <a:picLocks noChangeAspect="1"/>
          </p:cNvPicPr>
          <p:nvPr/>
        </p:nvPicPr>
        <p:blipFill>
          <a:blip r:embed="rId3">
            <a:duotone>
              <a:prstClr val="black"/>
              <a:schemeClr val="tx2">
                <a:tint val="45000"/>
                <a:satMod val="400000"/>
              </a:schemeClr>
            </a:duotone>
            <a:alphaModFix amt="25000"/>
          </a:blip>
          <a:srcRect/>
          <a:stretch/>
        </p:blipFill>
        <p:spPr>
          <a:xfrm>
            <a:off x="20" y="10"/>
            <a:ext cx="12191980" cy="6857990"/>
          </a:xfrm>
          <a:prstGeom prst="rect">
            <a:avLst/>
          </a:prstGeom>
          <a:solidFill>
            <a:srgbClr val="000021"/>
          </a:solidFill>
        </p:spPr>
      </p:pic>
      <p:sp>
        <p:nvSpPr>
          <p:cNvPr id="5" name="Rectangle 12">
            <a:extLst>
              <a:ext uri="{FF2B5EF4-FFF2-40B4-BE49-F238E27FC236}">
                <a16:creationId xmlns:a16="http://schemas.microsoft.com/office/drawing/2014/main" id="{810FEA38-5B19-6B8E-06CF-6579E577B14B}"/>
              </a:ext>
            </a:extLst>
          </p:cNvPr>
          <p:cNvSpPr txBox="1">
            <a:spLocks noChangeArrowheads="1"/>
          </p:cNvSpPr>
          <p:nvPr/>
        </p:nvSpPr>
        <p:spPr>
          <a:xfrm>
            <a:off x="1116377" y="363537"/>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altLang="ko-KR" sz="4400" b="1" dirty="0">
                <a:latin typeface="+mj-lt"/>
                <a:ea typeface="+mj-ea"/>
                <a:cs typeface="+mj-cs"/>
              </a:rPr>
              <a:t>Learning objectives </a:t>
            </a:r>
          </a:p>
        </p:txBody>
      </p:sp>
      <p:cxnSp>
        <p:nvCxnSpPr>
          <p:cNvPr id="8" name="Straight Connector 15">
            <a:extLst>
              <a:ext uri="{FF2B5EF4-FFF2-40B4-BE49-F238E27FC236}">
                <a16:creationId xmlns:a16="http://schemas.microsoft.com/office/drawing/2014/main" id="{32F6F917-2F8F-C9AF-3754-0FC94627A249}"/>
              </a:ext>
            </a:extLst>
          </p:cNvPr>
          <p:cNvCxnSpPr>
            <a:cxnSpLocks/>
          </p:cNvCxnSpPr>
          <p:nvPr/>
        </p:nvCxnSpPr>
        <p:spPr>
          <a:xfrm>
            <a:off x="1008175" y="641456"/>
            <a:ext cx="0" cy="640919"/>
          </a:xfrm>
          <a:prstGeom prst="line">
            <a:avLst/>
          </a:prstGeom>
          <a:ln w="57150">
            <a:solidFill>
              <a:srgbClr val="EBA903"/>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99DF7603-8125-625A-066D-4A08FF121612}"/>
              </a:ext>
            </a:extLst>
          </p:cNvPr>
          <p:cNvGraphicFramePr/>
          <p:nvPr>
            <p:extLst>
              <p:ext uri="{D42A27DB-BD31-4B8C-83A1-F6EECF244321}">
                <p14:modId xmlns:p14="http://schemas.microsoft.com/office/powerpoint/2010/main" val="999261156"/>
              </p:ext>
            </p:extLst>
          </p:nvPr>
        </p:nvGraphicFramePr>
        <p:xfrm>
          <a:off x="838200" y="1825625"/>
          <a:ext cx="10515600" cy="3877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594745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19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6DE7-C1D9-61E7-9818-0EBA430617F4}"/>
              </a:ext>
            </a:extLst>
          </p:cNvPr>
          <p:cNvSpPr>
            <a:spLocks noGrp="1"/>
          </p:cNvSpPr>
          <p:nvPr>
            <p:ph type="ctrTitle"/>
          </p:nvPr>
        </p:nvSpPr>
        <p:spPr>
          <a:xfrm>
            <a:off x="4128368" y="4522156"/>
            <a:ext cx="4937937" cy="1363215"/>
          </a:xfrm>
        </p:spPr>
        <p:txBody>
          <a:bodyPr anchor="t">
            <a:normAutofit/>
          </a:bodyPr>
          <a:lstStyle/>
          <a:p>
            <a:pPr algn="l"/>
            <a:r>
              <a:rPr lang="en-US" sz="4400" b="1" dirty="0">
                <a:solidFill>
                  <a:schemeClr val="accent4"/>
                </a:solidFill>
                <a:latin typeface="Aptos Black" panose="020F0502020204030204" pitchFamily="34" charset="0"/>
                <a:ea typeface="Roboto" panose="02000000000000000000" pitchFamily="2" charset="0"/>
                <a:cs typeface="Roboto" panose="02000000000000000000" pitchFamily="2" charset="0"/>
              </a:rPr>
              <a:t>About me</a:t>
            </a:r>
            <a:br>
              <a:rPr lang="en-US" sz="4400" b="1" dirty="0">
                <a:solidFill>
                  <a:schemeClr val="accent4"/>
                </a:solidFill>
                <a:latin typeface="Aptos Black" panose="020F0502020204030204" pitchFamily="34" charset="0"/>
                <a:ea typeface="Roboto" panose="02000000000000000000" pitchFamily="2" charset="0"/>
                <a:cs typeface="Roboto" panose="02000000000000000000" pitchFamily="2" charset="0"/>
              </a:rPr>
            </a:br>
            <a:endParaRPr lang="en-US" sz="4400" b="1" dirty="0">
              <a:solidFill>
                <a:schemeClr val="accent4"/>
              </a:solidFill>
              <a:latin typeface="Aptos Black" panose="020F0502020204030204" pitchFamily="34" charset="0"/>
              <a:ea typeface="Roboto" panose="02000000000000000000" pitchFamily="2" charset="0"/>
              <a:cs typeface="Roboto" panose="02000000000000000000" pitchFamily="2" charset="0"/>
            </a:endParaRPr>
          </a:p>
        </p:txBody>
      </p:sp>
      <p:sp>
        <p:nvSpPr>
          <p:cNvPr id="7176" name="Freeform: Shape 7175">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8" name="Freeform: Shape 717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0" name="Freeform: Shape 717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2" name="Freeform: Shape 7181">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Foundation for Advancing Security Talent">
            <a:extLst>
              <a:ext uri="{FF2B5EF4-FFF2-40B4-BE49-F238E27FC236}">
                <a16:creationId xmlns:a16="http://schemas.microsoft.com/office/drawing/2014/main" id="{4B156236-B09D-96F4-A6FE-24ACFAF270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68353" y="561316"/>
            <a:ext cx="3061822" cy="663394"/>
          </a:xfrm>
          <a:prstGeom prst="rect">
            <a:avLst/>
          </a:prstGeom>
          <a:noFill/>
          <a:extLst>
            <a:ext uri="{909E8E84-426E-40DD-AFC4-6F175D3DCCD1}">
              <a14:hiddenFill xmlns:a14="http://schemas.microsoft.com/office/drawing/2010/main">
                <a:solidFill>
                  <a:srgbClr val="FFFFFF"/>
                </a:solidFill>
              </a14:hiddenFill>
            </a:ext>
          </a:extLst>
        </p:spPr>
      </p:pic>
      <p:sp>
        <p:nvSpPr>
          <p:cNvPr id="7184" name="Freeform: Shape 7183">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6" name="Oval 718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miling in front of a brick wall&#10;&#10;Description automatically generated">
            <a:extLst>
              <a:ext uri="{FF2B5EF4-FFF2-40B4-BE49-F238E27FC236}">
                <a16:creationId xmlns:a16="http://schemas.microsoft.com/office/drawing/2014/main" id="{0A98AEB2-07DD-EA8B-4DA0-13B965C8B907}"/>
              </a:ext>
            </a:extLst>
          </p:cNvPr>
          <p:cNvPicPr>
            <a:picLocks noChangeAspect="1"/>
          </p:cNvPicPr>
          <p:nvPr/>
        </p:nvPicPr>
        <p:blipFill rotWithShape="1">
          <a:blip r:embed="rId4"/>
          <a:srcRect l="15232" r="26730" b="-2"/>
          <a:stretch/>
        </p:blipFill>
        <p:spPr>
          <a:xfrm>
            <a:off x="6157297" y="1272777"/>
            <a:ext cx="1590819" cy="182965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Dogs Welcome People Tolerated Box Sign – Daisy Trading Co.">
            <a:extLst>
              <a:ext uri="{FF2B5EF4-FFF2-40B4-BE49-F238E27FC236}">
                <a16:creationId xmlns:a16="http://schemas.microsoft.com/office/drawing/2014/main" id="{18398F1D-04EF-E081-5038-337C874C85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98" r="1" b="8846"/>
          <a:stretch/>
        </p:blipFill>
        <p:spPr bwMode="auto">
          <a:xfrm>
            <a:off x="371991" y="4639417"/>
            <a:ext cx="2225736" cy="18063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88" name="Freeform: Shape 718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90" name="Freeform: Shape 7189">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92" name="Freeform: Shape 7191">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94" name="Freeform: Shape 719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F2A431B-62B6-F6A4-41E5-66F49ECCDE4D}"/>
              </a:ext>
            </a:extLst>
          </p:cNvPr>
          <p:cNvPicPr>
            <a:picLocks noChangeAspect="1"/>
          </p:cNvPicPr>
          <p:nvPr/>
        </p:nvPicPr>
        <p:blipFill>
          <a:blip r:embed="rId6"/>
          <a:stretch>
            <a:fillRect/>
          </a:stretch>
        </p:blipFill>
        <p:spPr>
          <a:xfrm>
            <a:off x="9888582" y="5334479"/>
            <a:ext cx="2135777" cy="768879"/>
          </a:xfrm>
          <a:prstGeom prst="rect">
            <a:avLst/>
          </a:prstGeom>
        </p:spPr>
      </p:pic>
      <p:pic>
        <p:nvPicPr>
          <p:cNvPr id="10" name="Picture 9" descr="A dog standing on a carpet&#10;&#10;Description automatically generated">
            <a:extLst>
              <a:ext uri="{FF2B5EF4-FFF2-40B4-BE49-F238E27FC236}">
                <a16:creationId xmlns:a16="http://schemas.microsoft.com/office/drawing/2014/main" id="{9497A4B1-1B7F-7D0A-414E-C025CF2D1104}"/>
              </a:ext>
            </a:extLst>
          </p:cNvPr>
          <p:cNvPicPr>
            <a:picLocks noChangeAspect="1"/>
          </p:cNvPicPr>
          <p:nvPr/>
        </p:nvPicPr>
        <p:blipFill>
          <a:blip r:embed="rId7"/>
          <a:stretch>
            <a:fillRect/>
          </a:stretch>
        </p:blipFill>
        <p:spPr>
          <a:xfrm>
            <a:off x="9324530" y="71179"/>
            <a:ext cx="1445629" cy="1927505"/>
          </a:xfrm>
          <a:prstGeom prst="rect">
            <a:avLst/>
          </a:prstGeom>
          <a:effectLst>
            <a:softEdge rad="139700"/>
          </a:effectLst>
        </p:spPr>
      </p:pic>
      <p:pic>
        <p:nvPicPr>
          <p:cNvPr id="7171" name="Picture 20">
            <a:extLst>
              <a:ext uri="{FF2B5EF4-FFF2-40B4-BE49-F238E27FC236}">
                <a16:creationId xmlns:a16="http://schemas.microsoft.com/office/drawing/2014/main" id="{64466A10-10ED-A387-EDEB-1041AC0F780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152089" y="1116883"/>
            <a:ext cx="1952160" cy="1815508"/>
          </a:xfrm>
          <a:prstGeom prst="rect">
            <a:avLst/>
          </a:prstGeom>
          <a:noFill/>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Logo for Lowell Humane Society.">
            <a:extLst>
              <a:ext uri="{FF2B5EF4-FFF2-40B4-BE49-F238E27FC236}">
                <a16:creationId xmlns:a16="http://schemas.microsoft.com/office/drawing/2014/main" id="{5C92FF1A-03E0-C30E-B045-07F59A463D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674" y="3195394"/>
            <a:ext cx="2478591" cy="12120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qr code with a few black squares&#10;&#10;Description automatically generated">
            <a:extLst>
              <a:ext uri="{FF2B5EF4-FFF2-40B4-BE49-F238E27FC236}">
                <a16:creationId xmlns:a16="http://schemas.microsoft.com/office/drawing/2014/main" id="{950C03D7-655F-A537-C541-41F2D164BC48}"/>
              </a:ext>
            </a:extLst>
          </p:cNvPr>
          <p:cNvPicPr>
            <a:picLocks noChangeAspect="1"/>
          </p:cNvPicPr>
          <p:nvPr/>
        </p:nvPicPr>
        <p:blipFill>
          <a:blip r:embed="rId10"/>
          <a:stretch>
            <a:fillRect/>
          </a:stretch>
        </p:blipFill>
        <p:spPr>
          <a:xfrm>
            <a:off x="5013044" y="5270645"/>
            <a:ext cx="1451997" cy="1451997"/>
          </a:xfrm>
          <a:prstGeom prst="rect">
            <a:avLst/>
          </a:prstGeom>
        </p:spPr>
      </p:pic>
    </p:spTree>
    <p:extLst>
      <p:ext uri="{BB962C8B-B14F-4D97-AF65-F5344CB8AC3E}">
        <p14:creationId xmlns:p14="http://schemas.microsoft.com/office/powerpoint/2010/main" val="101403312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Card 19">
            <a:extLst>
              <a:ext uri="{FF2B5EF4-FFF2-40B4-BE49-F238E27FC236}">
                <a16:creationId xmlns:a16="http://schemas.microsoft.com/office/drawing/2014/main" id="{059FA901-844E-8F3F-6B52-85E4FEA94AEF}"/>
              </a:ext>
            </a:extLst>
          </p:cNvPr>
          <p:cNvSpPr/>
          <p:nvPr/>
        </p:nvSpPr>
        <p:spPr>
          <a:xfrm>
            <a:off x="8311991" y="3239957"/>
            <a:ext cx="2228850" cy="1851660"/>
          </a:xfrm>
          <a:prstGeom prst="flowChartPunchedCard">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Flowchart: Card 18">
            <a:extLst>
              <a:ext uri="{FF2B5EF4-FFF2-40B4-BE49-F238E27FC236}">
                <a16:creationId xmlns:a16="http://schemas.microsoft.com/office/drawing/2014/main" id="{C10CA63F-3CD8-8E7F-48AF-0A16FC30367A}"/>
              </a:ext>
            </a:extLst>
          </p:cNvPr>
          <p:cNvSpPr/>
          <p:nvPr/>
        </p:nvSpPr>
        <p:spPr>
          <a:xfrm>
            <a:off x="3714630" y="3239957"/>
            <a:ext cx="2228850" cy="1851660"/>
          </a:xfrm>
          <a:prstGeom prst="flowChartPunchedCard">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Flowchart: Card 17">
            <a:extLst>
              <a:ext uri="{FF2B5EF4-FFF2-40B4-BE49-F238E27FC236}">
                <a16:creationId xmlns:a16="http://schemas.microsoft.com/office/drawing/2014/main" id="{6149F1CF-9628-F02C-E533-05217E41037B}"/>
              </a:ext>
            </a:extLst>
          </p:cNvPr>
          <p:cNvSpPr/>
          <p:nvPr/>
        </p:nvSpPr>
        <p:spPr>
          <a:xfrm>
            <a:off x="6152435" y="782489"/>
            <a:ext cx="2228850" cy="1851660"/>
          </a:xfrm>
          <a:prstGeom prst="flowChartPunchedCard">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Flowchart: Card 16">
            <a:extLst>
              <a:ext uri="{FF2B5EF4-FFF2-40B4-BE49-F238E27FC236}">
                <a16:creationId xmlns:a16="http://schemas.microsoft.com/office/drawing/2014/main" id="{8FED5E97-2509-B62E-2B8A-703D692C85A8}"/>
              </a:ext>
            </a:extLst>
          </p:cNvPr>
          <p:cNvSpPr/>
          <p:nvPr/>
        </p:nvSpPr>
        <p:spPr>
          <a:xfrm>
            <a:off x="1720214" y="782489"/>
            <a:ext cx="2228850" cy="1851660"/>
          </a:xfrm>
          <a:prstGeom prst="flowChartPunchedCard">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Title 1">
            <a:extLst>
              <a:ext uri="{FF2B5EF4-FFF2-40B4-BE49-F238E27FC236}">
                <a16:creationId xmlns:a16="http://schemas.microsoft.com/office/drawing/2014/main" id="{3CC91674-BB30-06F7-C85E-C9AA9130F220}"/>
              </a:ext>
            </a:extLst>
          </p:cNvPr>
          <p:cNvSpPr txBox="1">
            <a:spLocks/>
          </p:cNvSpPr>
          <p:nvPr/>
        </p:nvSpPr>
        <p:spPr>
          <a:xfrm rot="1603648">
            <a:off x="10132887" y="1272038"/>
            <a:ext cx="3752850" cy="485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a:lstStyle>
          <a:p>
            <a:r>
              <a:rPr lang="en-US" sz="5400" dirty="0">
                <a:solidFill>
                  <a:schemeClr val="tx1"/>
                </a:solidFill>
              </a:rPr>
              <a:t>Data </a:t>
            </a:r>
          </a:p>
        </p:txBody>
      </p:sp>
      <p:sp>
        <p:nvSpPr>
          <p:cNvPr id="9" name="TextBox 8">
            <a:extLst>
              <a:ext uri="{FF2B5EF4-FFF2-40B4-BE49-F238E27FC236}">
                <a16:creationId xmlns:a16="http://schemas.microsoft.com/office/drawing/2014/main" id="{D9CD35DC-709D-8F19-6010-3C03495AEB8C}"/>
              </a:ext>
            </a:extLst>
          </p:cNvPr>
          <p:cNvSpPr txBox="1"/>
          <p:nvPr/>
        </p:nvSpPr>
        <p:spPr>
          <a:xfrm>
            <a:off x="1784508" y="2661505"/>
            <a:ext cx="2100263" cy="707886"/>
          </a:xfrm>
          <a:prstGeom prst="rect">
            <a:avLst/>
          </a:prstGeom>
          <a:noFill/>
        </p:spPr>
        <p:txBody>
          <a:bodyPr wrap="square" rtlCol="0">
            <a:spAutoFit/>
          </a:bodyPr>
          <a:lstStyle/>
          <a:p>
            <a:pPr algn="ctr"/>
            <a:r>
              <a:rPr lang="en-US" sz="2000" dirty="0"/>
              <a:t>Confident about career paths</a:t>
            </a:r>
          </a:p>
        </p:txBody>
      </p:sp>
      <p:sp>
        <p:nvSpPr>
          <p:cNvPr id="10" name="TextBox 9">
            <a:extLst>
              <a:ext uri="{FF2B5EF4-FFF2-40B4-BE49-F238E27FC236}">
                <a16:creationId xmlns:a16="http://schemas.microsoft.com/office/drawing/2014/main" id="{D9A25520-B15D-2E8B-0026-A5CE12F5C243}"/>
              </a:ext>
            </a:extLst>
          </p:cNvPr>
          <p:cNvSpPr txBox="1"/>
          <p:nvPr/>
        </p:nvSpPr>
        <p:spPr>
          <a:xfrm>
            <a:off x="6281022" y="2661505"/>
            <a:ext cx="2100263" cy="707886"/>
          </a:xfrm>
          <a:prstGeom prst="rect">
            <a:avLst/>
          </a:prstGeom>
          <a:noFill/>
        </p:spPr>
        <p:txBody>
          <a:bodyPr wrap="square" rtlCol="0">
            <a:spAutoFit/>
          </a:bodyPr>
          <a:lstStyle/>
          <a:p>
            <a:pPr algn="ctr"/>
            <a:r>
              <a:rPr lang="en-US" sz="2000" dirty="0"/>
              <a:t>Know how to advance careers</a:t>
            </a:r>
          </a:p>
        </p:txBody>
      </p:sp>
      <p:sp>
        <p:nvSpPr>
          <p:cNvPr id="11" name="TextBox 10">
            <a:extLst>
              <a:ext uri="{FF2B5EF4-FFF2-40B4-BE49-F238E27FC236}">
                <a16:creationId xmlns:a16="http://schemas.microsoft.com/office/drawing/2014/main" id="{EF83F812-5EA2-C013-504B-534FCC80E55C}"/>
              </a:ext>
            </a:extLst>
          </p:cNvPr>
          <p:cNvSpPr txBox="1"/>
          <p:nvPr/>
        </p:nvSpPr>
        <p:spPr>
          <a:xfrm>
            <a:off x="3618874" y="5108948"/>
            <a:ext cx="2420361" cy="707886"/>
          </a:xfrm>
          <a:prstGeom prst="rect">
            <a:avLst/>
          </a:prstGeom>
          <a:noFill/>
        </p:spPr>
        <p:txBody>
          <a:bodyPr wrap="square" rtlCol="0">
            <a:spAutoFit/>
          </a:bodyPr>
          <a:lstStyle/>
          <a:p>
            <a:pPr algn="ctr"/>
            <a:r>
              <a:rPr lang="en-US" sz="2000" dirty="0"/>
              <a:t>Satisfied with career development</a:t>
            </a:r>
          </a:p>
        </p:txBody>
      </p:sp>
      <p:sp>
        <p:nvSpPr>
          <p:cNvPr id="12" name="TextBox 11">
            <a:extLst>
              <a:ext uri="{FF2B5EF4-FFF2-40B4-BE49-F238E27FC236}">
                <a16:creationId xmlns:a16="http://schemas.microsoft.com/office/drawing/2014/main" id="{CB42494F-8D64-C148-0DE9-D15ABA8EDAC3}"/>
              </a:ext>
            </a:extLst>
          </p:cNvPr>
          <p:cNvSpPr txBox="1"/>
          <p:nvPr/>
        </p:nvSpPr>
        <p:spPr>
          <a:xfrm>
            <a:off x="8174831" y="5103364"/>
            <a:ext cx="2420360" cy="707886"/>
          </a:xfrm>
          <a:prstGeom prst="rect">
            <a:avLst/>
          </a:prstGeom>
          <a:noFill/>
        </p:spPr>
        <p:txBody>
          <a:bodyPr wrap="square" rtlCol="0">
            <a:spAutoFit/>
          </a:bodyPr>
          <a:lstStyle/>
          <a:p>
            <a:pPr algn="ctr"/>
            <a:r>
              <a:rPr lang="en-US" sz="2000" dirty="0"/>
              <a:t>Can rely on managers for help </a:t>
            </a:r>
          </a:p>
        </p:txBody>
      </p:sp>
      <p:sp>
        <p:nvSpPr>
          <p:cNvPr id="13" name="TextBox 12">
            <a:extLst>
              <a:ext uri="{FF2B5EF4-FFF2-40B4-BE49-F238E27FC236}">
                <a16:creationId xmlns:a16="http://schemas.microsoft.com/office/drawing/2014/main" id="{69D0BC6D-40CD-5F5D-B543-9D612875CCF9}"/>
              </a:ext>
            </a:extLst>
          </p:cNvPr>
          <p:cNvSpPr txBox="1"/>
          <p:nvPr/>
        </p:nvSpPr>
        <p:spPr>
          <a:xfrm>
            <a:off x="1852255" y="1046600"/>
            <a:ext cx="2852023" cy="1323439"/>
          </a:xfrm>
          <a:prstGeom prst="rect">
            <a:avLst/>
          </a:prstGeom>
          <a:noFill/>
        </p:spPr>
        <p:txBody>
          <a:bodyPr wrap="square" rtlCol="0">
            <a:spAutoFit/>
          </a:bodyPr>
          <a:lstStyle/>
          <a:p>
            <a:r>
              <a:rPr lang="en-US" sz="8000" dirty="0"/>
              <a:t>25%</a:t>
            </a:r>
          </a:p>
        </p:txBody>
      </p:sp>
      <p:sp>
        <p:nvSpPr>
          <p:cNvPr id="14" name="TextBox 13">
            <a:extLst>
              <a:ext uri="{FF2B5EF4-FFF2-40B4-BE49-F238E27FC236}">
                <a16:creationId xmlns:a16="http://schemas.microsoft.com/office/drawing/2014/main" id="{45280F08-F12A-9CE5-776F-012AA7896778}"/>
              </a:ext>
            </a:extLst>
          </p:cNvPr>
          <p:cNvSpPr txBox="1"/>
          <p:nvPr/>
        </p:nvSpPr>
        <p:spPr>
          <a:xfrm>
            <a:off x="6278224" y="1046600"/>
            <a:ext cx="2852023" cy="1323439"/>
          </a:xfrm>
          <a:prstGeom prst="rect">
            <a:avLst/>
          </a:prstGeom>
          <a:noFill/>
        </p:spPr>
        <p:txBody>
          <a:bodyPr wrap="square" rtlCol="0">
            <a:spAutoFit/>
          </a:bodyPr>
          <a:lstStyle/>
          <a:p>
            <a:r>
              <a:rPr lang="en-US" sz="8000" dirty="0"/>
              <a:t>33%</a:t>
            </a:r>
          </a:p>
        </p:txBody>
      </p:sp>
      <p:sp>
        <p:nvSpPr>
          <p:cNvPr id="15" name="TextBox 14">
            <a:extLst>
              <a:ext uri="{FF2B5EF4-FFF2-40B4-BE49-F238E27FC236}">
                <a16:creationId xmlns:a16="http://schemas.microsoft.com/office/drawing/2014/main" id="{E275280A-D37A-B73D-B6EE-88742631EC4A}"/>
              </a:ext>
            </a:extLst>
          </p:cNvPr>
          <p:cNvSpPr txBox="1"/>
          <p:nvPr/>
        </p:nvSpPr>
        <p:spPr>
          <a:xfrm>
            <a:off x="3880010" y="3504068"/>
            <a:ext cx="2852023" cy="1323439"/>
          </a:xfrm>
          <a:prstGeom prst="rect">
            <a:avLst/>
          </a:prstGeom>
          <a:noFill/>
        </p:spPr>
        <p:txBody>
          <a:bodyPr wrap="square" rtlCol="0">
            <a:spAutoFit/>
          </a:bodyPr>
          <a:lstStyle/>
          <a:p>
            <a:r>
              <a:rPr lang="en-US" sz="8000" dirty="0"/>
              <a:t>46%</a:t>
            </a:r>
          </a:p>
        </p:txBody>
      </p:sp>
      <p:sp>
        <p:nvSpPr>
          <p:cNvPr id="16" name="TextBox 15">
            <a:extLst>
              <a:ext uri="{FF2B5EF4-FFF2-40B4-BE49-F238E27FC236}">
                <a16:creationId xmlns:a16="http://schemas.microsoft.com/office/drawing/2014/main" id="{A5B35937-90DA-919A-EDD1-BEA2ADFC77E3}"/>
              </a:ext>
            </a:extLst>
          </p:cNvPr>
          <p:cNvSpPr txBox="1"/>
          <p:nvPr/>
        </p:nvSpPr>
        <p:spPr>
          <a:xfrm>
            <a:off x="8381285" y="3504068"/>
            <a:ext cx="2852023" cy="1323439"/>
          </a:xfrm>
          <a:prstGeom prst="rect">
            <a:avLst/>
          </a:prstGeom>
          <a:noFill/>
        </p:spPr>
        <p:txBody>
          <a:bodyPr wrap="square" rtlCol="0">
            <a:spAutoFit/>
          </a:bodyPr>
          <a:lstStyle/>
          <a:p>
            <a:r>
              <a:rPr lang="en-US" sz="8000" dirty="0"/>
              <a:t>50%</a:t>
            </a:r>
          </a:p>
        </p:txBody>
      </p:sp>
    </p:spTree>
    <p:extLst>
      <p:ext uri="{BB962C8B-B14F-4D97-AF65-F5344CB8AC3E}">
        <p14:creationId xmlns:p14="http://schemas.microsoft.com/office/powerpoint/2010/main" val="246072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Career Development - Strategies for effective career development">
            <a:extLst>
              <a:ext uri="{FF2B5EF4-FFF2-40B4-BE49-F238E27FC236}">
                <a16:creationId xmlns:a16="http://schemas.microsoft.com/office/drawing/2014/main" id="{AA752C8A-8EB5-526A-D62D-6A82343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93" b="2192"/>
          <a:stretch/>
        </p:blipFill>
        <p:spPr bwMode="auto">
          <a:xfrm>
            <a:off x="838200" y="704765"/>
            <a:ext cx="10628376" cy="54400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DE5ABE-25C3-AED4-98D1-DEEDC411F42F}"/>
              </a:ext>
            </a:extLst>
          </p:cNvPr>
          <p:cNvSpPr txBox="1"/>
          <p:nvPr/>
        </p:nvSpPr>
        <p:spPr>
          <a:xfrm>
            <a:off x="6152388" y="6596390"/>
            <a:ext cx="6096000" cy="261610"/>
          </a:xfrm>
          <a:prstGeom prst="rect">
            <a:avLst/>
          </a:prstGeom>
          <a:noFill/>
        </p:spPr>
        <p:txBody>
          <a:bodyPr wrap="square">
            <a:spAutoFit/>
          </a:bodyPr>
          <a:lstStyle/>
          <a:p>
            <a:r>
              <a:rPr lang="en-US" sz="1100" b="0" i="0" dirty="0">
                <a:solidFill>
                  <a:srgbClr val="474747"/>
                </a:solidFill>
                <a:effectLst/>
                <a:latin typeface="Google Sans"/>
              </a:rPr>
              <a:t>https://au.prosple.com/career-planning/career-development-2024-guide-for-professional-growth</a:t>
            </a:r>
          </a:p>
        </p:txBody>
      </p:sp>
    </p:spTree>
    <p:extLst>
      <p:ext uri="{BB962C8B-B14F-4D97-AF65-F5344CB8AC3E}">
        <p14:creationId xmlns:p14="http://schemas.microsoft.com/office/powerpoint/2010/main" val="2299317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xas A&amp;M University">
            <a:extLst>
              <a:ext uri="{FF2B5EF4-FFF2-40B4-BE49-F238E27FC236}">
                <a16:creationId xmlns:a16="http://schemas.microsoft.com/office/drawing/2014/main" id="{B876043B-F923-B32B-E713-5C6823E17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145" y="878766"/>
            <a:ext cx="1078465" cy="1078465"/>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3970C2DA-32EF-4374-8873-4CC4048E6218}"/>
              </a:ext>
            </a:extLst>
          </p:cNvPr>
          <p:cNvGrpSpPr/>
          <p:nvPr/>
        </p:nvGrpSpPr>
        <p:grpSpPr>
          <a:xfrm>
            <a:off x="-771" y="2004157"/>
            <a:ext cx="12192000" cy="3898905"/>
            <a:chOff x="826" y="1615320"/>
            <a:chExt cx="9144174" cy="2924235"/>
          </a:xfrm>
        </p:grpSpPr>
        <p:grpSp>
          <p:nvGrpSpPr>
            <p:cNvPr id="59" name="Google Shape;672;p28">
              <a:extLst>
                <a:ext uri="{FF2B5EF4-FFF2-40B4-BE49-F238E27FC236}">
                  <a16:creationId xmlns:a16="http://schemas.microsoft.com/office/drawing/2014/main" id="{016CB5C9-84CE-4BA9-B112-3E126F0925B1}"/>
                </a:ext>
              </a:extLst>
            </p:cNvPr>
            <p:cNvGrpSpPr/>
            <p:nvPr/>
          </p:nvGrpSpPr>
          <p:grpSpPr>
            <a:xfrm>
              <a:off x="826" y="1615320"/>
              <a:ext cx="9144174" cy="2481199"/>
              <a:chOff x="251200" y="1889350"/>
              <a:chExt cx="7123850" cy="1933000"/>
            </a:xfrm>
          </p:grpSpPr>
          <p:sp>
            <p:nvSpPr>
              <p:cNvPr id="69" name="Google Shape;673;p28">
                <a:extLst>
                  <a:ext uri="{FF2B5EF4-FFF2-40B4-BE49-F238E27FC236}">
                    <a16:creationId xmlns:a16="http://schemas.microsoft.com/office/drawing/2014/main" id="{46F1AA0B-FBA8-456A-AA7D-DD216AD52020}"/>
                  </a:ext>
                </a:extLst>
              </p:cNvPr>
              <p:cNvSpPr/>
              <p:nvPr/>
            </p:nvSpPr>
            <p:spPr>
              <a:xfrm>
                <a:off x="251200" y="1889350"/>
                <a:ext cx="7123850" cy="1933000"/>
              </a:xfrm>
              <a:custGeom>
                <a:avLst/>
                <a:gdLst/>
                <a:ahLst/>
                <a:cxnLst/>
                <a:rect l="l" t="t" r="r" b="b"/>
                <a:pathLst>
                  <a:path w="284954" h="77320" extrusionOk="0">
                    <a:moveTo>
                      <a:pt x="1" y="1"/>
                    </a:moveTo>
                    <a:lnTo>
                      <a:pt x="1" y="11907"/>
                    </a:lnTo>
                    <a:lnTo>
                      <a:pt x="153782" y="11907"/>
                    </a:lnTo>
                    <a:cubicBezTo>
                      <a:pt x="159533" y="11907"/>
                      <a:pt x="164188" y="16562"/>
                      <a:pt x="164188" y="22313"/>
                    </a:cubicBezTo>
                    <a:cubicBezTo>
                      <a:pt x="164188" y="28052"/>
                      <a:pt x="159533" y="32707"/>
                      <a:pt x="153782" y="32707"/>
                    </a:cubicBezTo>
                    <a:lnTo>
                      <a:pt x="131267" y="32707"/>
                    </a:lnTo>
                    <a:cubicBezTo>
                      <a:pt x="118968" y="32707"/>
                      <a:pt x="108955" y="42708"/>
                      <a:pt x="108955" y="55019"/>
                    </a:cubicBezTo>
                    <a:cubicBezTo>
                      <a:pt x="108955" y="67318"/>
                      <a:pt x="118968" y="77320"/>
                      <a:pt x="131267" y="77320"/>
                    </a:cubicBezTo>
                    <a:lnTo>
                      <a:pt x="284953" y="77320"/>
                    </a:lnTo>
                    <a:lnTo>
                      <a:pt x="284953" y="65413"/>
                    </a:lnTo>
                    <a:lnTo>
                      <a:pt x="131267" y="65413"/>
                    </a:lnTo>
                    <a:cubicBezTo>
                      <a:pt x="125517" y="65413"/>
                      <a:pt x="120861" y="60758"/>
                      <a:pt x="120861" y="55019"/>
                    </a:cubicBezTo>
                    <a:cubicBezTo>
                      <a:pt x="120861" y="49268"/>
                      <a:pt x="125517" y="44613"/>
                      <a:pt x="131267" y="44613"/>
                    </a:cubicBezTo>
                    <a:lnTo>
                      <a:pt x="153782" y="44613"/>
                    </a:lnTo>
                    <a:cubicBezTo>
                      <a:pt x="166081" y="44613"/>
                      <a:pt x="176094" y="34612"/>
                      <a:pt x="176094" y="22313"/>
                    </a:cubicBezTo>
                    <a:cubicBezTo>
                      <a:pt x="176094" y="10002"/>
                      <a:pt x="166081" y="1"/>
                      <a:pt x="15378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74;p28">
                <a:extLst>
                  <a:ext uri="{FF2B5EF4-FFF2-40B4-BE49-F238E27FC236}">
                    <a16:creationId xmlns:a16="http://schemas.microsoft.com/office/drawing/2014/main" id="{375DC165-7EAF-4AE8-BD9E-3768A2A28396}"/>
                  </a:ext>
                </a:extLst>
              </p:cNvPr>
              <p:cNvSpPr/>
              <p:nvPr/>
            </p:nvSpPr>
            <p:spPr>
              <a:xfrm>
                <a:off x="251200" y="2008400"/>
                <a:ext cx="92900" cy="59575"/>
              </a:xfrm>
              <a:custGeom>
                <a:avLst/>
                <a:gdLst/>
                <a:ahLst/>
                <a:cxnLst/>
                <a:rect l="l" t="t" r="r" b="b"/>
                <a:pathLst>
                  <a:path w="3716" h="2383" extrusionOk="0">
                    <a:moveTo>
                      <a:pt x="1" y="1"/>
                    </a:moveTo>
                    <a:lnTo>
                      <a:pt x="1" y="2382"/>
                    </a:lnTo>
                    <a:lnTo>
                      <a:pt x="3716" y="2382"/>
                    </a:lnTo>
                    <a:lnTo>
                      <a:pt x="37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75;p28">
                <a:extLst>
                  <a:ext uri="{FF2B5EF4-FFF2-40B4-BE49-F238E27FC236}">
                    <a16:creationId xmlns:a16="http://schemas.microsoft.com/office/drawing/2014/main" id="{4CCC9476-3C01-4109-84CB-4850FE74E9B6}"/>
                  </a:ext>
                </a:extLst>
              </p:cNvPr>
              <p:cNvSpPr/>
              <p:nvPr/>
            </p:nvSpPr>
            <p:spPr>
              <a:xfrm>
                <a:off x="498550" y="2008400"/>
                <a:ext cx="6628250" cy="1694900"/>
              </a:xfrm>
              <a:custGeom>
                <a:avLst/>
                <a:gdLst/>
                <a:ahLst/>
                <a:cxnLst/>
                <a:rect l="l" t="t" r="r" b="b"/>
                <a:pathLst>
                  <a:path w="265130" h="67796" extrusionOk="0">
                    <a:moveTo>
                      <a:pt x="1" y="1"/>
                    </a:moveTo>
                    <a:lnTo>
                      <a:pt x="1" y="2382"/>
                    </a:lnTo>
                    <a:lnTo>
                      <a:pt x="7347" y="2382"/>
                    </a:lnTo>
                    <a:lnTo>
                      <a:pt x="7347" y="1"/>
                    </a:lnTo>
                    <a:close/>
                    <a:moveTo>
                      <a:pt x="13515" y="1"/>
                    </a:moveTo>
                    <a:lnTo>
                      <a:pt x="13515" y="2382"/>
                    </a:lnTo>
                    <a:lnTo>
                      <a:pt x="20873" y="2382"/>
                    </a:lnTo>
                    <a:lnTo>
                      <a:pt x="20873" y="1"/>
                    </a:lnTo>
                    <a:close/>
                    <a:moveTo>
                      <a:pt x="27040" y="1"/>
                    </a:moveTo>
                    <a:lnTo>
                      <a:pt x="27040" y="2382"/>
                    </a:lnTo>
                    <a:lnTo>
                      <a:pt x="34386" y="2382"/>
                    </a:lnTo>
                    <a:lnTo>
                      <a:pt x="34386" y="1"/>
                    </a:lnTo>
                    <a:close/>
                    <a:moveTo>
                      <a:pt x="40566" y="1"/>
                    </a:moveTo>
                    <a:lnTo>
                      <a:pt x="40566" y="2382"/>
                    </a:lnTo>
                    <a:lnTo>
                      <a:pt x="47912" y="2382"/>
                    </a:lnTo>
                    <a:lnTo>
                      <a:pt x="47912" y="1"/>
                    </a:lnTo>
                    <a:close/>
                    <a:moveTo>
                      <a:pt x="54079" y="1"/>
                    </a:moveTo>
                    <a:lnTo>
                      <a:pt x="54079" y="2382"/>
                    </a:lnTo>
                    <a:lnTo>
                      <a:pt x="61425" y="2382"/>
                    </a:lnTo>
                    <a:lnTo>
                      <a:pt x="61425" y="1"/>
                    </a:lnTo>
                    <a:close/>
                    <a:moveTo>
                      <a:pt x="67605" y="1"/>
                    </a:moveTo>
                    <a:lnTo>
                      <a:pt x="67605" y="2382"/>
                    </a:lnTo>
                    <a:lnTo>
                      <a:pt x="74951" y="2382"/>
                    </a:lnTo>
                    <a:lnTo>
                      <a:pt x="74951" y="1"/>
                    </a:lnTo>
                    <a:close/>
                    <a:moveTo>
                      <a:pt x="81118" y="1"/>
                    </a:moveTo>
                    <a:lnTo>
                      <a:pt x="81118" y="2382"/>
                    </a:lnTo>
                    <a:lnTo>
                      <a:pt x="88476" y="2382"/>
                    </a:lnTo>
                    <a:lnTo>
                      <a:pt x="88464" y="1"/>
                    </a:lnTo>
                    <a:close/>
                    <a:moveTo>
                      <a:pt x="94644" y="1"/>
                    </a:moveTo>
                    <a:lnTo>
                      <a:pt x="94644" y="2382"/>
                    </a:lnTo>
                    <a:lnTo>
                      <a:pt x="101990" y="2382"/>
                    </a:lnTo>
                    <a:lnTo>
                      <a:pt x="101990" y="1"/>
                    </a:lnTo>
                    <a:close/>
                    <a:moveTo>
                      <a:pt x="108157" y="1"/>
                    </a:moveTo>
                    <a:lnTo>
                      <a:pt x="108157" y="2382"/>
                    </a:lnTo>
                    <a:lnTo>
                      <a:pt x="115515" y="2382"/>
                    </a:lnTo>
                    <a:lnTo>
                      <a:pt x="115515" y="1"/>
                    </a:lnTo>
                    <a:close/>
                    <a:moveTo>
                      <a:pt x="121683" y="1"/>
                    </a:moveTo>
                    <a:lnTo>
                      <a:pt x="121683" y="2382"/>
                    </a:lnTo>
                    <a:lnTo>
                      <a:pt x="129029" y="2382"/>
                    </a:lnTo>
                    <a:lnTo>
                      <a:pt x="129041" y="1"/>
                    </a:lnTo>
                    <a:close/>
                    <a:moveTo>
                      <a:pt x="135208" y="1"/>
                    </a:moveTo>
                    <a:lnTo>
                      <a:pt x="135208" y="2382"/>
                    </a:lnTo>
                    <a:lnTo>
                      <a:pt x="142555" y="2382"/>
                    </a:lnTo>
                    <a:lnTo>
                      <a:pt x="142555" y="1"/>
                    </a:lnTo>
                    <a:close/>
                    <a:moveTo>
                      <a:pt x="148996" y="751"/>
                    </a:moveTo>
                    <a:lnTo>
                      <a:pt x="148305" y="3037"/>
                    </a:lnTo>
                    <a:cubicBezTo>
                      <a:pt x="150484" y="3704"/>
                      <a:pt x="152484" y="4847"/>
                      <a:pt x="154163" y="6395"/>
                    </a:cubicBezTo>
                    <a:lnTo>
                      <a:pt x="155770" y="4644"/>
                    </a:lnTo>
                    <a:cubicBezTo>
                      <a:pt x="153830" y="2858"/>
                      <a:pt x="151520" y="1525"/>
                      <a:pt x="148996" y="751"/>
                    </a:cubicBezTo>
                    <a:close/>
                    <a:moveTo>
                      <a:pt x="159700" y="9931"/>
                    </a:moveTo>
                    <a:lnTo>
                      <a:pt x="157544" y="10967"/>
                    </a:lnTo>
                    <a:cubicBezTo>
                      <a:pt x="158545" y="13015"/>
                      <a:pt x="159057" y="15265"/>
                      <a:pt x="159045" y="17551"/>
                    </a:cubicBezTo>
                    <a:lnTo>
                      <a:pt x="161426" y="17539"/>
                    </a:lnTo>
                    <a:cubicBezTo>
                      <a:pt x="161438" y="14908"/>
                      <a:pt x="160843" y="12300"/>
                      <a:pt x="159700" y="9931"/>
                    </a:cubicBezTo>
                    <a:close/>
                    <a:moveTo>
                      <a:pt x="157997" y="23135"/>
                    </a:moveTo>
                    <a:cubicBezTo>
                      <a:pt x="157152" y="25254"/>
                      <a:pt x="155842" y="27147"/>
                      <a:pt x="154163" y="28695"/>
                    </a:cubicBezTo>
                    <a:lnTo>
                      <a:pt x="155770" y="30445"/>
                    </a:lnTo>
                    <a:cubicBezTo>
                      <a:pt x="157711" y="28659"/>
                      <a:pt x="159223" y="26469"/>
                      <a:pt x="160200" y="24016"/>
                    </a:cubicBezTo>
                    <a:lnTo>
                      <a:pt x="157997" y="23135"/>
                    </a:lnTo>
                    <a:close/>
                    <a:moveTo>
                      <a:pt x="129029" y="32707"/>
                    </a:moveTo>
                    <a:lnTo>
                      <a:pt x="129029" y="35089"/>
                    </a:lnTo>
                    <a:lnTo>
                      <a:pt x="136375" y="35089"/>
                    </a:lnTo>
                    <a:lnTo>
                      <a:pt x="136375" y="32707"/>
                    </a:lnTo>
                    <a:close/>
                    <a:moveTo>
                      <a:pt x="149329" y="31707"/>
                    </a:moveTo>
                    <a:cubicBezTo>
                      <a:pt x="147591" y="32374"/>
                      <a:pt x="145757" y="32707"/>
                      <a:pt x="143888" y="32707"/>
                    </a:cubicBezTo>
                    <a:lnTo>
                      <a:pt x="142555" y="32707"/>
                    </a:lnTo>
                    <a:lnTo>
                      <a:pt x="142555" y="35089"/>
                    </a:lnTo>
                    <a:lnTo>
                      <a:pt x="143888" y="35089"/>
                    </a:lnTo>
                    <a:cubicBezTo>
                      <a:pt x="146043" y="35089"/>
                      <a:pt x="148174" y="34696"/>
                      <a:pt x="150186" y="33922"/>
                    </a:cubicBezTo>
                    <a:lnTo>
                      <a:pt x="149329" y="31707"/>
                    </a:lnTo>
                    <a:close/>
                    <a:moveTo>
                      <a:pt x="121373" y="32707"/>
                    </a:moveTo>
                    <a:cubicBezTo>
                      <a:pt x="119266" y="32707"/>
                      <a:pt x="117182" y="33076"/>
                      <a:pt x="115218" y="33815"/>
                    </a:cubicBezTo>
                    <a:lnTo>
                      <a:pt x="116051" y="36053"/>
                    </a:lnTo>
                    <a:cubicBezTo>
                      <a:pt x="117754" y="35410"/>
                      <a:pt x="119552" y="35089"/>
                      <a:pt x="121373" y="35089"/>
                    </a:cubicBezTo>
                    <a:lnTo>
                      <a:pt x="122862" y="35089"/>
                    </a:lnTo>
                    <a:lnTo>
                      <a:pt x="122862" y="32707"/>
                    </a:lnTo>
                    <a:close/>
                    <a:moveTo>
                      <a:pt x="109598" y="37256"/>
                    </a:moveTo>
                    <a:cubicBezTo>
                      <a:pt x="107645" y="39030"/>
                      <a:pt x="106109" y="41208"/>
                      <a:pt x="105109" y="43649"/>
                    </a:cubicBezTo>
                    <a:lnTo>
                      <a:pt x="107324" y="44542"/>
                    </a:lnTo>
                    <a:cubicBezTo>
                      <a:pt x="108181" y="42435"/>
                      <a:pt x="109503" y="40554"/>
                      <a:pt x="111193" y="39018"/>
                    </a:cubicBezTo>
                    <a:lnTo>
                      <a:pt x="109598" y="37256"/>
                    </a:lnTo>
                    <a:close/>
                    <a:moveTo>
                      <a:pt x="103823" y="50102"/>
                    </a:moveTo>
                    <a:lnTo>
                      <a:pt x="103823" y="50245"/>
                    </a:lnTo>
                    <a:cubicBezTo>
                      <a:pt x="103823" y="52841"/>
                      <a:pt x="104395" y="55401"/>
                      <a:pt x="105502" y="57734"/>
                    </a:cubicBezTo>
                    <a:lnTo>
                      <a:pt x="107657" y="56722"/>
                    </a:lnTo>
                    <a:cubicBezTo>
                      <a:pt x="106693" y="54698"/>
                      <a:pt x="106205" y="52484"/>
                      <a:pt x="106205" y="50245"/>
                    </a:cubicBezTo>
                    <a:lnTo>
                      <a:pt x="106205" y="50126"/>
                    </a:lnTo>
                    <a:lnTo>
                      <a:pt x="103823" y="50102"/>
                    </a:lnTo>
                    <a:close/>
                    <a:moveTo>
                      <a:pt x="111003" y="61318"/>
                    </a:moveTo>
                    <a:lnTo>
                      <a:pt x="109384" y="63056"/>
                    </a:lnTo>
                    <a:cubicBezTo>
                      <a:pt x="111301" y="64854"/>
                      <a:pt x="113610" y="66200"/>
                      <a:pt x="116135" y="66997"/>
                    </a:cubicBezTo>
                    <a:lnTo>
                      <a:pt x="116837" y="64723"/>
                    </a:lnTo>
                    <a:cubicBezTo>
                      <a:pt x="114670" y="64045"/>
                      <a:pt x="112670" y="62878"/>
                      <a:pt x="111003" y="61318"/>
                    </a:cubicBezTo>
                    <a:close/>
                    <a:moveTo>
                      <a:pt x="122576" y="65414"/>
                    </a:moveTo>
                    <a:lnTo>
                      <a:pt x="122576" y="67795"/>
                    </a:lnTo>
                    <a:lnTo>
                      <a:pt x="129922" y="67795"/>
                    </a:lnTo>
                    <a:lnTo>
                      <a:pt x="129934" y="65414"/>
                    </a:lnTo>
                    <a:close/>
                    <a:moveTo>
                      <a:pt x="136101" y="65414"/>
                    </a:moveTo>
                    <a:lnTo>
                      <a:pt x="136101" y="67795"/>
                    </a:lnTo>
                    <a:lnTo>
                      <a:pt x="143447" y="67795"/>
                    </a:lnTo>
                    <a:lnTo>
                      <a:pt x="143447" y="65414"/>
                    </a:lnTo>
                    <a:close/>
                    <a:moveTo>
                      <a:pt x="149615" y="65414"/>
                    </a:moveTo>
                    <a:lnTo>
                      <a:pt x="149615" y="67795"/>
                    </a:lnTo>
                    <a:lnTo>
                      <a:pt x="156973" y="67795"/>
                    </a:lnTo>
                    <a:lnTo>
                      <a:pt x="156973" y="65414"/>
                    </a:lnTo>
                    <a:close/>
                    <a:moveTo>
                      <a:pt x="163140" y="65414"/>
                    </a:moveTo>
                    <a:lnTo>
                      <a:pt x="163140" y="67795"/>
                    </a:lnTo>
                    <a:lnTo>
                      <a:pt x="170487" y="67795"/>
                    </a:lnTo>
                    <a:lnTo>
                      <a:pt x="170487" y="65414"/>
                    </a:lnTo>
                    <a:close/>
                    <a:moveTo>
                      <a:pt x="176666" y="65414"/>
                    </a:moveTo>
                    <a:lnTo>
                      <a:pt x="176666" y="67795"/>
                    </a:lnTo>
                    <a:lnTo>
                      <a:pt x="184012" y="67795"/>
                    </a:lnTo>
                    <a:lnTo>
                      <a:pt x="184012" y="65414"/>
                    </a:lnTo>
                    <a:close/>
                    <a:moveTo>
                      <a:pt x="190180" y="65414"/>
                    </a:moveTo>
                    <a:lnTo>
                      <a:pt x="190180" y="67795"/>
                    </a:lnTo>
                    <a:lnTo>
                      <a:pt x="197526" y="67795"/>
                    </a:lnTo>
                    <a:lnTo>
                      <a:pt x="197526" y="65414"/>
                    </a:lnTo>
                    <a:close/>
                    <a:moveTo>
                      <a:pt x="203705" y="65414"/>
                    </a:moveTo>
                    <a:lnTo>
                      <a:pt x="203705" y="67795"/>
                    </a:lnTo>
                    <a:lnTo>
                      <a:pt x="211051" y="67795"/>
                    </a:lnTo>
                    <a:lnTo>
                      <a:pt x="211051" y="65414"/>
                    </a:lnTo>
                    <a:close/>
                    <a:moveTo>
                      <a:pt x="217219" y="65414"/>
                    </a:moveTo>
                    <a:lnTo>
                      <a:pt x="217219" y="67795"/>
                    </a:lnTo>
                    <a:lnTo>
                      <a:pt x="224577" y="67795"/>
                    </a:lnTo>
                    <a:lnTo>
                      <a:pt x="224577" y="65414"/>
                    </a:lnTo>
                    <a:close/>
                    <a:moveTo>
                      <a:pt x="230744" y="65414"/>
                    </a:moveTo>
                    <a:lnTo>
                      <a:pt x="230744" y="67795"/>
                    </a:lnTo>
                    <a:lnTo>
                      <a:pt x="238090" y="67795"/>
                    </a:lnTo>
                    <a:lnTo>
                      <a:pt x="238090" y="65414"/>
                    </a:lnTo>
                    <a:close/>
                    <a:moveTo>
                      <a:pt x="244258" y="65414"/>
                    </a:moveTo>
                    <a:lnTo>
                      <a:pt x="244258" y="67795"/>
                    </a:lnTo>
                    <a:lnTo>
                      <a:pt x="251616" y="67795"/>
                    </a:lnTo>
                    <a:lnTo>
                      <a:pt x="251616" y="65414"/>
                    </a:lnTo>
                    <a:close/>
                    <a:moveTo>
                      <a:pt x="257783" y="65414"/>
                    </a:moveTo>
                    <a:lnTo>
                      <a:pt x="257783" y="67795"/>
                    </a:lnTo>
                    <a:lnTo>
                      <a:pt x="265129" y="67795"/>
                    </a:lnTo>
                    <a:lnTo>
                      <a:pt x="265129" y="6541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76;p28">
                <a:extLst>
                  <a:ext uri="{FF2B5EF4-FFF2-40B4-BE49-F238E27FC236}">
                    <a16:creationId xmlns:a16="http://schemas.microsoft.com/office/drawing/2014/main" id="{A0032E39-3096-4422-B886-6A10B6966204}"/>
                  </a:ext>
                </a:extLst>
              </p:cNvPr>
              <p:cNvSpPr/>
              <p:nvPr/>
            </p:nvSpPr>
            <p:spPr>
              <a:xfrm>
                <a:off x="7281850" y="3643725"/>
                <a:ext cx="93200" cy="59575"/>
              </a:xfrm>
              <a:custGeom>
                <a:avLst/>
                <a:gdLst/>
                <a:ahLst/>
                <a:cxnLst/>
                <a:rect l="l" t="t" r="r" b="b"/>
                <a:pathLst>
                  <a:path w="3728" h="2383" extrusionOk="0">
                    <a:moveTo>
                      <a:pt x="1" y="1"/>
                    </a:moveTo>
                    <a:lnTo>
                      <a:pt x="1" y="2382"/>
                    </a:lnTo>
                    <a:lnTo>
                      <a:pt x="3727" y="2382"/>
                    </a:lnTo>
                    <a:lnTo>
                      <a:pt x="37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84;p28">
              <a:extLst>
                <a:ext uri="{FF2B5EF4-FFF2-40B4-BE49-F238E27FC236}">
                  <a16:creationId xmlns:a16="http://schemas.microsoft.com/office/drawing/2014/main" id="{F9426289-EE0B-4931-85BE-B6AF270057FF}"/>
                </a:ext>
              </a:extLst>
            </p:cNvPr>
            <p:cNvSpPr txBox="1"/>
            <p:nvPr/>
          </p:nvSpPr>
          <p:spPr>
            <a:xfrm>
              <a:off x="7591743" y="4243155"/>
              <a:ext cx="723000" cy="29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lt1"/>
                  </a:solidFill>
                  <a:ea typeface="Fira Sans Extra Condensed Medium"/>
                  <a:cs typeface="Fira Sans Extra Condensed Medium"/>
                  <a:sym typeface="Fira Sans Extra Condensed Medium"/>
                </a:rPr>
                <a:t>END</a:t>
              </a:r>
              <a:endParaRPr sz="1400" b="1" dirty="0">
                <a:solidFill>
                  <a:schemeClr val="lt1"/>
                </a:solidFill>
                <a:ea typeface="Fira Sans Extra Condensed Medium"/>
                <a:cs typeface="Fira Sans Extra Condensed Medium"/>
                <a:sym typeface="Fira Sans Extra Condensed Medium"/>
              </a:endParaRPr>
            </a:p>
          </p:txBody>
        </p:sp>
      </p:grpSp>
      <p:sp>
        <p:nvSpPr>
          <p:cNvPr id="2" name="Title 1">
            <a:extLst>
              <a:ext uri="{FF2B5EF4-FFF2-40B4-BE49-F238E27FC236}">
                <a16:creationId xmlns:a16="http://schemas.microsoft.com/office/drawing/2014/main" id="{807B2C5B-1069-EBDF-3D7A-7D544C42599B}"/>
              </a:ext>
            </a:extLst>
          </p:cNvPr>
          <p:cNvSpPr>
            <a:spLocks noGrp="1"/>
          </p:cNvSpPr>
          <p:nvPr>
            <p:ph type="title" idx="4294967295"/>
          </p:nvPr>
        </p:nvSpPr>
        <p:spPr>
          <a:xfrm rot="1603648">
            <a:off x="9348829" y="1340618"/>
            <a:ext cx="3752850" cy="485775"/>
          </a:xfrm>
        </p:spPr>
        <p:txBody>
          <a:bodyPr>
            <a:normAutofit fontScale="90000"/>
          </a:bodyPr>
          <a:lstStyle/>
          <a:p>
            <a:r>
              <a:rPr lang="en-US" dirty="0">
                <a:solidFill>
                  <a:schemeClr val="tx1"/>
                </a:solidFill>
              </a:rPr>
              <a:t>My journey  </a:t>
            </a:r>
          </a:p>
        </p:txBody>
      </p:sp>
      <p:pic>
        <p:nvPicPr>
          <p:cNvPr id="1026" name="Picture 2" descr="Team | NCBA Division 2">
            <a:extLst>
              <a:ext uri="{FF2B5EF4-FFF2-40B4-BE49-F238E27FC236}">
                <a16:creationId xmlns:a16="http://schemas.microsoft.com/office/drawing/2014/main" id="{C2538FA3-A3EC-C071-1283-174126244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05" y="849262"/>
            <a:ext cx="1202233" cy="1202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p &amp; Shop | Malls and Retail Wiki | Fandom">
            <a:extLst>
              <a:ext uri="{FF2B5EF4-FFF2-40B4-BE49-F238E27FC236}">
                <a16:creationId xmlns:a16="http://schemas.microsoft.com/office/drawing/2014/main" id="{BB1D8334-E4F8-B978-95E2-B24053CD1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192" y="2595749"/>
            <a:ext cx="2241703" cy="54743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H-E-B - Wikipedia">
            <a:extLst>
              <a:ext uri="{FF2B5EF4-FFF2-40B4-BE49-F238E27FC236}">
                <a16:creationId xmlns:a16="http://schemas.microsoft.com/office/drawing/2014/main" id="{2993331E-071C-1625-EA12-73C068566B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A67E5175-A6C9-7E29-CDAB-D01644AD4F12}"/>
              </a:ext>
            </a:extLst>
          </p:cNvPr>
          <p:cNvPicPr>
            <a:picLocks noChangeAspect="1"/>
          </p:cNvPicPr>
          <p:nvPr/>
        </p:nvPicPr>
        <p:blipFill>
          <a:blip r:embed="rId6"/>
          <a:stretch>
            <a:fillRect/>
          </a:stretch>
        </p:blipFill>
        <p:spPr>
          <a:xfrm>
            <a:off x="3195514" y="2610469"/>
            <a:ext cx="1454670" cy="485775"/>
          </a:xfrm>
          <a:prstGeom prst="rect">
            <a:avLst/>
          </a:prstGeom>
        </p:spPr>
      </p:pic>
      <p:pic>
        <p:nvPicPr>
          <p:cNvPr id="1034" name="Picture 10" descr="iBASIS | BE THERE FIRST">
            <a:extLst>
              <a:ext uri="{FF2B5EF4-FFF2-40B4-BE49-F238E27FC236}">
                <a16:creationId xmlns:a16="http://schemas.microsoft.com/office/drawing/2014/main" id="{9CFDD149-1DED-5D2C-27DF-F95CB2143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847" y="1364514"/>
            <a:ext cx="1455480" cy="3622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orphoTrust USA (@MorphoTrust) / X">
            <a:extLst>
              <a:ext uri="{FF2B5EF4-FFF2-40B4-BE49-F238E27FC236}">
                <a16:creationId xmlns:a16="http://schemas.microsoft.com/office/drawing/2014/main" id="{011D9029-7A69-CD02-FCFC-318995FBA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5365" y="1194852"/>
            <a:ext cx="777309" cy="7773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raceLink Launches Trace Histories | Contract Pharma">
            <a:extLst>
              <a:ext uri="{FF2B5EF4-FFF2-40B4-BE49-F238E27FC236}">
                <a16:creationId xmlns:a16="http://schemas.microsoft.com/office/drawing/2014/main" id="{8A6EE1D0-095A-C3F5-47CA-ABF836D3BB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7526" y="1981182"/>
            <a:ext cx="1922550" cy="1036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E5EFBBB-119F-EE56-79B4-3BDFF2789383}"/>
              </a:ext>
            </a:extLst>
          </p:cNvPr>
          <p:cNvPicPr>
            <a:picLocks noChangeAspect="1"/>
          </p:cNvPicPr>
          <p:nvPr/>
        </p:nvPicPr>
        <p:blipFill>
          <a:blip r:embed="rId10"/>
          <a:stretch>
            <a:fillRect/>
          </a:stretch>
        </p:blipFill>
        <p:spPr>
          <a:xfrm>
            <a:off x="7873235" y="5415497"/>
            <a:ext cx="1566841" cy="456666"/>
          </a:xfrm>
          <a:prstGeom prst="rect">
            <a:avLst/>
          </a:prstGeom>
        </p:spPr>
      </p:pic>
      <p:pic>
        <p:nvPicPr>
          <p:cNvPr id="14" name="Picture 4" descr="Foundation for Advancing Security Talent">
            <a:extLst>
              <a:ext uri="{FF2B5EF4-FFF2-40B4-BE49-F238E27FC236}">
                <a16:creationId xmlns:a16="http://schemas.microsoft.com/office/drawing/2014/main" id="{92A05E11-10C6-86F6-CB8F-1FA0BF3AC5BB}"/>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732606" y="4148904"/>
            <a:ext cx="2135777" cy="462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Logo for Lowell Humane Society.">
            <a:extLst>
              <a:ext uri="{FF2B5EF4-FFF2-40B4-BE49-F238E27FC236}">
                <a16:creationId xmlns:a16="http://schemas.microsoft.com/office/drawing/2014/main" id="{0AFA2400-CF35-7465-BC03-2F3E530E57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3960" y="4035185"/>
            <a:ext cx="1548208" cy="7570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HRM Senior Certified Professional (SHRM-SCP) - Credly">
            <a:extLst>
              <a:ext uri="{FF2B5EF4-FFF2-40B4-BE49-F238E27FC236}">
                <a16:creationId xmlns:a16="http://schemas.microsoft.com/office/drawing/2014/main" id="{D8E37AAE-CFA3-0E77-B275-D33B145375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7526" y="3275811"/>
            <a:ext cx="872705" cy="87270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id-886DED38-9367-45E0-A60B-9327A6A703B6" descr="Image.png">
            <a:extLst>
              <a:ext uri="{FF2B5EF4-FFF2-40B4-BE49-F238E27FC236}">
                <a16:creationId xmlns:a16="http://schemas.microsoft.com/office/drawing/2014/main" id="{D9BFF020-FFAC-7ACB-C6EA-FA04C01A41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076" y="1364514"/>
            <a:ext cx="1381289" cy="13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Diagonal Corners Rounded 4">
            <a:extLst>
              <a:ext uri="{FF2B5EF4-FFF2-40B4-BE49-F238E27FC236}">
                <a16:creationId xmlns:a16="http://schemas.microsoft.com/office/drawing/2014/main" id="{0140EC7A-B234-53D4-BE6D-427DF61545A6}"/>
              </a:ext>
            </a:extLst>
          </p:cNvPr>
          <p:cNvSpPr/>
          <p:nvPr/>
        </p:nvSpPr>
        <p:spPr>
          <a:xfrm>
            <a:off x="10800494" y="0"/>
            <a:ext cx="1381289" cy="745416"/>
          </a:xfrm>
          <a:prstGeom prst="round2Diag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Know yourself</a:t>
            </a:r>
          </a:p>
        </p:txBody>
      </p:sp>
    </p:spTree>
    <p:extLst>
      <p:ext uri="{BB962C8B-B14F-4D97-AF65-F5344CB8AC3E}">
        <p14:creationId xmlns:p14="http://schemas.microsoft.com/office/powerpoint/2010/main" val="130610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4869 0.03102 L 0.24349 0.02407 " pathEditMode="relative" ptsTypes="AA">
                                      <p:cBhvr>
                                        <p:cTn id="10" dur="2000" fill="hold"/>
                                        <p:tgtEl>
                                          <p:spTgt spid="1024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4648 0.02407 L 0.39934 0.02569 " pathEditMode="relative" ptsTypes="AA">
                                      <p:cBhvr>
                                        <p:cTn id="14" dur="2000" fill="hold"/>
                                        <p:tgtEl>
                                          <p:spTgt spid="1024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39739 0.02569 L 0.52799 0.02917 " pathEditMode="relative" ptsTypes="AA">
                                      <p:cBhvr>
                                        <p:cTn id="18" dur="2000" fill="hold"/>
                                        <p:tgtEl>
                                          <p:spTgt spid="1024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5289 0.03102 L 0.5289 0.03102 C 0.52916 0.05116 0.52903 0.07129 0.52981 0.09143 C 0.53033 0.10393 0.5345 0.1044 0.53763 0.11574 C 0.53828 0.11805 0.53906 0.12037 0.53958 0.12268 C 0.54062 0.12685 0.54088 0.13032 0.54153 0.13472 C 0.54179 0.13657 0.54231 0.13819 0.54244 0.14004 C 0.54296 0.14282 0.54283 0.14583 0.54349 0.14861 C 0.5444 0.15231 0.54609 0.15555 0.54739 0.15903 C 0.54804 0.16065 0.54882 0.16227 0.54934 0.16412 C 0.55182 0.17292 0.55052 0.16898 0.55325 0.17639 L 0.55429 0.18333 " pathEditMode="relative" ptsTypes="AAAAAAAAAAAA">
                                      <p:cBhvr>
                                        <p:cTn id="22" dur="2000" fill="hold"/>
                                        <p:tgtEl>
                                          <p:spTgt spid="1024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5513 0.19537 L 0.3789 0.25069 L 0.37604 0.40648 L 0.4694 0.44305 " pathEditMode="relative" ptsTypes="AAAA">
                                      <p:cBhvr>
                                        <p:cTn id="26" dur="2000" fill="hold"/>
                                        <p:tgtEl>
                                          <p:spTgt spid="1024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45976 0.44491 L 0.66041 0.43796 " pathEditMode="relative" ptsTypes="AA">
                                      <p:cBhvr>
                                        <p:cTn id="30" dur="2000" fill="hold"/>
                                        <p:tgtEl>
                                          <p:spTgt spid="10242"/>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65559 0.43611 L 0.83671 0.43102 " pathEditMode="relative" ptsTypes="AA">
                                      <p:cBhvr>
                                        <p:cTn id="34" dur="2000" fill="hold"/>
                                        <p:tgtEl>
                                          <p:spTgt spid="10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89000"/>
              </a:schemeClr>
            </a:gs>
            <a:gs pos="21000">
              <a:schemeClr val="accent1">
                <a:lumMod val="89000"/>
              </a:schemeClr>
            </a:gs>
            <a:gs pos="79000">
              <a:srgbClr val="000021"/>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2" name="Picture 4" descr="Developing a Growth Mindset? Critical Insights and borrowing from  Self-Efficacy Theory.">
            <a:extLst>
              <a:ext uri="{FF2B5EF4-FFF2-40B4-BE49-F238E27FC236}">
                <a16:creationId xmlns:a16="http://schemas.microsoft.com/office/drawing/2014/main" id="{E144E264-CFF8-0884-14BC-68957FAA47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40590" y="643466"/>
            <a:ext cx="7710819" cy="55710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Diagonal Corners Rounded 8">
            <a:extLst>
              <a:ext uri="{FF2B5EF4-FFF2-40B4-BE49-F238E27FC236}">
                <a16:creationId xmlns:a16="http://schemas.microsoft.com/office/drawing/2014/main" id="{57C96AD3-4B2C-6957-6745-1D665A89EC7F}"/>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Explore &amp; research</a:t>
            </a:r>
          </a:p>
        </p:txBody>
      </p:sp>
    </p:spTree>
    <p:extLst>
      <p:ext uri="{BB962C8B-B14F-4D97-AF65-F5344CB8AC3E}">
        <p14:creationId xmlns:p14="http://schemas.microsoft.com/office/powerpoint/2010/main" val="860008792"/>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Brain wiring is guided by activity even in very early development | YaleNews">
            <a:extLst>
              <a:ext uri="{FF2B5EF4-FFF2-40B4-BE49-F238E27FC236}">
                <a16:creationId xmlns:a16="http://schemas.microsoft.com/office/drawing/2014/main" id="{C3C5BA19-B025-457B-64D3-DA49ECBA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rgbClr val="000021"/>
          </a:solidFill>
        </p:spPr>
      </p:pic>
      <p:sp>
        <p:nvSpPr>
          <p:cNvPr id="4" name="Rectangle: Diagonal Corners Rounded 3">
            <a:extLst>
              <a:ext uri="{FF2B5EF4-FFF2-40B4-BE49-F238E27FC236}">
                <a16:creationId xmlns:a16="http://schemas.microsoft.com/office/drawing/2014/main" id="{38E5DEAC-8979-BCE5-440D-E3D049C5A500}"/>
              </a:ext>
            </a:extLst>
          </p:cNvPr>
          <p:cNvSpPr/>
          <p:nvPr/>
        </p:nvSpPr>
        <p:spPr>
          <a:xfrm>
            <a:off x="10800494" y="0"/>
            <a:ext cx="1381289" cy="745416"/>
          </a:xfrm>
          <a:prstGeom prst="round2DiagRect">
            <a:avLst/>
          </a:prstGeom>
          <a:solidFill>
            <a:srgbClr val="378FAF"/>
          </a:solidFill>
          <a:ln w="19050" cap="flat" cmpd="sng" algn="ctr">
            <a:solidFill>
              <a:srgbClr val="378FA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ptos" panose="02110004020202020204"/>
                <a:ea typeface="+mn-ea"/>
                <a:cs typeface="+mn-cs"/>
              </a:rPr>
              <a:t>Explore &amp; research</a:t>
            </a:r>
          </a:p>
        </p:txBody>
      </p:sp>
    </p:spTree>
    <p:extLst>
      <p:ext uri="{BB962C8B-B14F-4D97-AF65-F5344CB8AC3E}">
        <p14:creationId xmlns:p14="http://schemas.microsoft.com/office/powerpoint/2010/main" val="643587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8A7571-30C8-45FE-860F-B400A8239336}"/>
              </a:ext>
            </a:extLst>
          </p:cNvPr>
          <p:cNvPicPr>
            <a:picLocks noChangeAspect="1" noChangeArrowheads="1"/>
          </p:cNvPicPr>
          <p:nvPr/>
        </p:nvPicPr>
        <p:blipFill>
          <a:blip r:embed="rId3"/>
          <a:srcRect t="8437" b="16326"/>
          <a:stretch/>
        </p:blipFill>
        <p:spPr bwMode="auto">
          <a:xfrm>
            <a:off x="-290456" y="1282"/>
            <a:ext cx="12704781" cy="6856718"/>
          </a:xfrm>
          <a:prstGeom prst="rect">
            <a:avLst/>
          </a:prstGeom>
          <a:noFill/>
        </p:spPr>
      </p:pic>
    </p:spTree>
    <p:extLst>
      <p:ext uri="{BB962C8B-B14F-4D97-AF65-F5344CB8AC3E}">
        <p14:creationId xmlns:p14="http://schemas.microsoft.com/office/powerpoint/2010/main" val="20491554"/>
      </p:ext>
    </p:extLst>
  </p:cSld>
  <p:clrMapOvr>
    <a:masterClrMapping/>
  </p:clrMapOvr>
  <p:transition spd="med">
    <p:wipe dir="r"/>
  </p:transition>
</p:sld>
</file>

<file path=ppt/theme/theme1.xml><?xml version="1.0" encoding="utf-8"?>
<a:theme xmlns:a="http://schemas.openxmlformats.org/drawingml/2006/main" name="Office Theme">
  <a:themeElements>
    <a:clrScheme name="ISC Colors">
      <a:dk1>
        <a:srgbClr val="0B1A3B"/>
      </a:dk1>
      <a:lt1>
        <a:srgbClr val="FFFFFF"/>
      </a:lt1>
      <a:dk2>
        <a:srgbClr val="000000"/>
      </a:dk2>
      <a:lt2>
        <a:srgbClr val="B3C8D6"/>
      </a:lt2>
      <a:accent1>
        <a:srgbClr val="EBB50E"/>
      </a:accent1>
      <a:accent2>
        <a:srgbClr val="58111F"/>
      </a:accent2>
      <a:accent3>
        <a:srgbClr val="981B34"/>
      </a:accent3>
      <a:accent4>
        <a:srgbClr val="378FAF"/>
      </a:accent4>
      <a:accent5>
        <a:srgbClr val="41687B"/>
      </a:accent5>
      <a:accent6>
        <a:srgbClr val="58111F"/>
      </a:accent6>
      <a:hlink>
        <a:srgbClr val="EBB50E"/>
      </a:hlink>
      <a:folHlink>
        <a:srgbClr val="378FA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ISC Colors">
      <a:dk1>
        <a:srgbClr val="0B1A3B"/>
      </a:dk1>
      <a:lt1>
        <a:srgbClr val="FFFFFF"/>
      </a:lt1>
      <a:dk2>
        <a:srgbClr val="000000"/>
      </a:dk2>
      <a:lt2>
        <a:srgbClr val="B3C8D6"/>
      </a:lt2>
      <a:accent1>
        <a:srgbClr val="EBB50E"/>
      </a:accent1>
      <a:accent2>
        <a:srgbClr val="58111F"/>
      </a:accent2>
      <a:accent3>
        <a:srgbClr val="981B34"/>
      </a:accent3>
      <a:accent4>
        <a:srgbClr val="378FAF"/>
      </a:accent4>
      <a:accent5>
        <a:srgbClr val="41687B"/>
      </a:accent5>
      <a:accent6>
        <a:srgbClr val="58111F"/>
      </a:accent6>
      <a:hlink>
        <a:srgbClr val="EBB50E"/>
      </a:hlink>
      <a:folHlink>
        <a:srgbClr val="378FA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SC Colors">
    <a:dk1>
      <a:srgbClr val="0B1A3B"/>
    </a:dk1>
    <a:lt1>
      <a:srgbClr val="FFFFFF"/>
    </a:lt1>
    <a:dk2>
      <a:srgbClr val="000000"/>
    </a:dk2>
    <a:lt2>
      <a:srgbClr val="B3C8D6"/>
    </a:lt2>
    <a:accent1>
      <a:srgbClr val="EBB50E"/>
    </a:accent1>
    <a:accent2>
      <a:srgbClr val="58111F"/>
    </a:accent2>
    <a:accent3>
      <a:srgbClr val="981B34"/>
    </a:accent3>
    <a:accent4>
      <a:srgbClr val="378FAF"/>
    </a:accent4>
    <a:accent5>
      <a:srgbClr val="41687B"/>
    </a:accent5>
    <a:accent6>
      <a:srgbClr val="58111F"/>
    </a:accent6>
    <a:hlink>
      <a:srgbClr val="EBB50E"/>
    </a:hlink>
    <a:folHlink>
      <a:srgbClr val="378FA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364EED3B10D4D9E558B83D77EB8E7" ma:contentTypeVersion="15" ma:contentTypeDescription="Create a new document." ma:contentTypeScope="" ma:versionID="25ad23a6e86f54fbe9d305bbfce74b0d">
  <xsd:schema xmlns:xsd="http://www.w3.org/2001/XMLSchema" xmlns:xs="http://www.w3.org/2001/XMLSchema" xmlns:p="http://schemas.microsoft.com/office/2006/metadata/properties" xmlns:ns2="3f3ae2f8-ee4c-486b-9f52-cfe2b9d6c57c" xmlns:ns3="205e6434-0814-40a8-9c4d-fb239fc2d4a8" targetNamespace="http://schemas.microsoft.com/office/2006/metadata/properties" ma:root="true" ma:fieldsID="df1c3e0ee518c5b123f4041ae883ffb3" ns2:_="" ns3:_="">
    <xsd:import namespace="3f3ae2f8-ee4c-486b-9f52-cfe2b9d6c57c"/>
    <xsd:import namespace="205e6434-0814-40a8-9c4d-fb239fc2d4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ae2f8-ee4c-486b-9f52-cfe2b9d6c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e6434-0814-40a8-9c4d-fb239fc2d4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edc49a-5027-4d3e-b104-dd2020c761a4}" ma:internalName="TaxCatchAll" ma:showField="CatchAllData" ma:web="205e6434-0814-40a8-9c4d-fb239fc2d4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f3ae2f8-ee4c-486b-9f52-cfe2b9d6c57c">
      <Terms xmlns="http://schemas.microsoft.com/office/infopath/2007/PartnerControls"/>
    </lcf76f155ced4ddcb4097134ff3c332f>
    <TaxCatchAll xmlns="205e6434-0814-40a8-9c4d-fb239fc2d4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CEA13-6804-40B1-93D4-429D00E7D385}"/>
</file>

<file path=customXml/itemProps2.xml><?xml version="1.0" encoding="utf-8"?>
<ds:datastoreItem xmlns:ds="http://schemas.openxmlformats.org/officeDocument/2006/customXml" ds:itemID="{3BB61F49-CDF6-456B-B537-AD233770390A}">
  <ds:schemaRefs>
    <ds:schemaRef ds:uri="205e6434-0814-40a8-9c4d-fb239fc2d4a8"/>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 ds:uri="http://schemas.openxmlformats.org/package/2006/metadata/core-properties"/>
    <ds:schemaRef ds:uri="3f3ae2f8-ee4c-486b-9f52-cfe2b9d6c57c"/>
    <ds:schemaRef ds:uri="http://purl.org/dc/elements/1.1/"/>
  </ds:schemaRefs>
</ds:datastoreItem>
</file>

<file path=customXml/itemProps3.xml><?xml version="1.0" encoding="utf-8"?>
<ds:datastoreItem xmlns:ds="http://schemas.openxmlformats.org/officeDocument/2006/customXml" ds:itemID="{4CDD8F5A-9383-4063-A831-A0230CB128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9345</TotalTime>
  <Words>4385</Words>
  <Application>Microsoft Office PowerPoint</Application>
  <PresentationFormat>Widescreen</PresentationFormat>
  <Paragraphs>460</Paragraphs>
  <Slides>18</Slides>
  <Notes>18</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18</vt:i4>
      </vt:variant>
    </vt:vector>
  </HeadingPairs>
  <TitlesOfParts>
    <vt:vector size="40" baseType="lpstr">
      <vt:lpstr>-apple-system</vt:lpstr>
      <vt:lpstr>Aptos</vt:lpstr>
      <vt:lpstr>Aptos Black</vt:lpstr>
      <vt:lpstr>Aptos Display</vt:lpstr>
      <vt:lpstr>Arial</vt:lpstr>
      <vt:lpstr>Avenir LT 65 Medium</vt:lpstr>
      <vt:lpstr>Brush Script MT</vt:lpstr>
      <vt:lpstr>Calibri</vt:lpstr>
      <vt:lpstr>Calibri Light</vt:lpstr>
      <vt:lpstr>Fira Sans Extra Condensed Medium</vt:lpstr>
      <vt:lpstr>Google Sans</vt:lpstr>
      <vt:lpstr>Graphik Web</vt:lpstr>
      <vt:lpstr>Lato</vt:lpstr>
      <vt:lpstr>Libre Franklin</vt:lpstr>
      <vt:lpstr>Open Sans</vt:lpstr>
      <vt:lpstr>Poppins</vt:lpstr>
      <vt:lpstr>proxima-nova</vt:lpstr>
      <vt:lpstr>Roboto</vt:lpstr>
      <vt:lpstr>var(--artdeco-reset-typography-font-family-sans)</vt:lpstr>
      <vt:lpstr>Office Theme</vt:lpstr>
      <vt:lpstr>Custom Design</vt:lpstr>
      <vt:lpstr>1_Office Theme</vt:lpstr>
      <vt:lpstr>Your Career, Your Journey</vt:lpstr>
      <vt:lpstr>PowerPoint Presentation</vt:lpstr>
      <vt:lpstr>About me </vt:lpstr>
      <vt:lpstr>PowerPoint Presentation</vt:lpstr>
      <vt:lpstr>PowerPoint Presentation</vt:lpstr>
      <vt:lpstr>My journey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growth strategy &amp; tactics </vt:lpstr>
      <vt:lpstr>Action plan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Ferrer, Mayu (RX-MNL)</dc:creator>
  <cp:lastModifiedBy>Kerri Sutherland</cp:lastModifiedBy>
  <cp:revision>78</cp:revision>
  <dcterms:created xsi:type="dcterms:W3CDTF">2024-05-24T13:59:25Z</dcterms:created>
  <dcterms:modified xsi:type="dcterms:W3CDTF">2024-11-07T19:28:24Z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0x010100AE1364EED3B10D4D9E558B83D77EB8E7</vt:lpwstr>
  </property>
</Properties>
</file>