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notesSlides/notesSlide6.xml" ContentType="application/vnd.openxmlformats-officedocument.presentationml.notesSlide+xml"/>
  <Override PartName="/ppt/slides/slide11.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8.xml" ContentType="application/vnd.openxmlformats-officedocument.presentationml.notesSlide+xml"/>
  <Override PartName="/ppt/slides/slide13.xml" ContentType="application/vnd.openxmlformats-officedocument.presentationml.slide+xml"/>
  <Override PartName="/ppt/notesSlides/notesSlide9.xml" ContentType="application/vnd.openxmlformats-officedocument.presentationml.notesSlide+xml"/>
  <Override PartName="/ppt/slides/slide14.xml" ContentType="application/vnd.openxmlformats-officedocument.presentationml.slide+xml"/>
  <Override PartName="/ppt/notesSlides/notesSlide10.xml" ContentType="application/vnd.openxmlformats-officedocument.presentationml.notesSlide+xml"/>
  <Override PartName="/ppt/slides/slide15.xml" ContentType="application/vnd.openxmlformats-officedocument.presentationml.slide+xml"/>
  <Override PartName="/ppt/notesSlides/notesSlide11.xml" ContentType="application/vnd.openxmlformats-officedocument.presentationml.notesSlide+xml"/>
  <Override PartName="/ppt/slides/slide16.xml" ContentType="application/vnd.openxmlformats-officedocument.presentationml.slide+xml"/>
  <Override PartName="/ppt/notesSlides/notesSlide12.xml" ContentType="application/vnd.openxmlformats-officedocument.presentationml.notesSlide+xml"/>
  <Override PartName="/ppt/slides/slide17.xml" ContentType="application/vnd.openxmlformats-officedocument.presentationml.slide+xml"/>
  <Override PartName="/ppt/notesSlides/notesSlide13.xml" ContentType="application/vnd.openxmlformats-officedocument.presentationml.notesSlide+xml"/>
  <Override PartName="/ppt/slides/slide18.xml" ContentType="application/vnd.openxmlformats-officedocument.presentationml.slide+xml"/>
  <Override PartName="/ppt/notesSlides/notesSlide14.xml" ContentType="application/vnd.openxmlformats-officedocument.presentationml.notesSlide+xml"/>
  <Override PartName="/ppt/slides/slide19.xml" ContentType="application/vnd.openxmlformats-officedocument.presentationml.slide+xml"/>
  <Override PartName="/ppt/notesSlides/notesSlide15.xml" ContentType="application/vnd.openxmlformats-officedocument.presentationml.notesSlide+xml"/>
  <Override PartName="/ppt/slides/slide20.xml" ContentType="application/vnd.openxmlformats-officedocument.presentationml.slide+xml"/>
  <Override PartName="/ppt/notesSlides/notesSlide16.xml" ContentType="application/vnd.openxmlformats-officedocument.presentationml.notesSlide+xml"/>
  <Override PartName="/ppt/slides/slide21.xml" ContentType="application/vnd.openxmlformats-officedocument.presentationml.slide+xml"/>
  <Override PartName="/ppt/notesSlides/notesSlide17.xml" ContentType="application/vnd.openxmlformats-officedocument.presentationml.notesSlide+xml"/>
  <Override PartName="/ppt/slides/slide22.xml" ContentType="application/vnd.openxmlformats-officedocument.presentationml.slide+xml"/>
  <Override PartName="/ppt/notesSlides/notesSlide18.xml" ContentType="application/vnd.openxmlformats-officedocument.presentationml.notesSlide+xml"/>
  <Override PartName="/ppt/slides/slide23.xml" ContentType="application/vnd.openxmlformats-officedocument.presentationml.slide+xml"/>
  <Override PartName="/ppt/notesSlides/notesSlide19.xml" ContentType="application/vnd.openxmlformats-officedocument.presentationml.notesSlide+xml"/>
  <Override PartName="/ppt/slides/slide24.xml" ContentType="application/vnd.openxmlformats-officedocument.presentationml.slide+xml"/>
  <Override PartName="/ppt/notesSlides/notesSlide20.xml" ContentType="application/vnd.openxmlformats-officedocument.presentationml.notesSlide+xml"/>
  <Override PartName="/ppt/slides/slide25.xml" ContentType="application/vnd.openxmlformats-officedocument.presentationml.slide+xml"/>
  <Override PartName="/ppt/notesSlides/notesSlide21.xml" ContentType="application/vnd.openxmlformats-officedocument.presentationml.notesSlide+xml"/>
  <Override PartName="/ppt/slides/slide26.xml" ContentType="application/vnd.openxmlformats-officedocument.presentationml.slide+xml"/>
  <Override PartName="/ppt/notesSlides/notesSlide22.xml" ContentType="application/vnd.openxmlformats-officedocument.presentationml.notesSlide+xml"/>
  <Override PartName="/ppt/slides/slide27.xml" ContentType="application/vnd.openxmlformats-officedocument.presentationml.slide+xml"/>
  <Override PartName="/ppt/notesSlides/notesSlide23.xml" ContentType="application/vnd.openxmlformats-officedocument.presentationml.notesSlide+xml"/>
  <Override PartName="/ppt/slides/slide28.xml" ContentType="application/vnd.openxmlformats-officedocument.presentationml.slide+xml"/>
  <Override PartName="/ppt/notesSlides/notesSlide24.xml" ContentType="application/vnd.openxmlformats-officedocument.presentationml.notesSlide+xml"/>
  <Override PartName="/ppt/slides/slide29.xml" ContentType="application/vnd.openxmlformats-officedocument.presentationml.slide+xml"/>
  <Override PartName="/ppt/notesSlides/notesSlide25.xml" ContentType="application/vnd.openxmlformats-officedocument.presentationml.notesSlide+xml"/>
  <Override PartName="/ppt/slides/slide30.xml" ContentType="application/vnd.openxmlformats-officedocument.presentationml.slide+xml"/>
  <Override PartName="/ppt/notesSlides/notesSlide26.xml" ContentType="application/vnd.openxmlformats-officedocument.presentationml.notesSlide+xml"/>
  <Override PartName="/ppt/slides/slide31.xml" ContentType="application/vnd.openxmlformats-officedocument.presentationml.slide+xml"/>
  <Override PartName="/ppt/notesSlides/notesSlide27.xml" ContentType="application/vnd.openxmlformats-officedocument.presentationml.notesSlide+xml"/>
  <Override PartName="/ppt/slides/slide32.xml" ContentType="application/vnd.openxmlformats-officedocument.presentationml.slide+xml"/>
  <Override PartName="/ppt/notesSlides/notesSlide28.xml" ContentType="application/vnd.openxmlformats-officedocument.presentationml.notesSlide+xml"/>
  <Override PartName="/ppt/slides/slide33.xml" ContentType="application/vnd.openxmlformats-officedocument.presentationml.slide+xml"/>
  <Override PartName="/ppt/notesSlides/notesSlide29.xml" ContentType="application/vnd.openxmlformats-officedocument.presentationml.notesSlide+xml"/>
  <Override PartName="/ppt/slides/slide34.xml" ContentType="application/vnd.openxmlformats-officedocument.presentationml.slide+xml"/>
  <Override PartName="/ppt/notesSlides/notesSlide30.xml" ContentType="application/vnd.openxmlformats-officedocument.presentationml.notesSlide+xml"/>
  <Override PartName="/ppt/slides/slide35.xml" ContentType="application/vnd.openxmlformats-officedocument.presentationml.slide+xml"/>
  <Override PartName="/ppt/notesSlides/notesSlide31.xml" ContentType="application/vnd.openxmlformats-officedocument.presentationml.notesSlide+xml"/>
  <Override PartName="/ppt/slides/slide36.xml" ContentType="application/vnd.openxmlformats-officedocument.presentationml.slide+xml"/>
  <Override PartName="/ppt/notesSlides/notesSlide32.xml" ContentType="application/vnd.openxmlformats-officedocument.presentationml.notesSlide+xml"/>
  <Override PartName="/ppt/slides/slide37.xml" ContentType="application/vnd.openxmlformats-officedocument.presentationml.slide+xml"/>
  <Override PartName="/ppt/notesSlides/notesSlide33.xml" ContentType="application/vnd.openxmlformats-officedocument.presentationml.notesSlide+xml"/>
  <Override PartName="/ppt/slides/slide38.xml" ContentType="application/vnd.openxmlformats-officedocument.presentationml.slide+xml"/>
  <Override PartName="/ppt/notesSlides/notesSlide34.xml" ContentType="application/vnd.openxmlformats-officedocument.presentationml.notes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1pPr>
    <a:lvl2pPr marL="0" marR="0" indent="4572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2pPr>
    <a:lvl3pPr marL="0" marR="0" indent="9144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3pPr>
    <a:lvl4pPr marL="0" marR="0" indent="13716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4pPr>
    <a:lvl5pPr marL="0" marR="0" indent="18288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5pPr>
    <a:lvl6pPr marL="0" marR="0" indent="22860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6pPr>
    <a:lvl7pPr marL="0" marR="0" indent="27432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7pPr>
    <a:lvl8pPr marL="0" marR="0" indent="32004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8pPr>
    <a:lvl9pPr marL="0" marR="0" indent="36576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B1A3B"/>
        </a:fontRef>
        <a:srgbClr val="0B1A3B"/>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F7E5CA"/>
          </a:solidFill>
        </a:fill>
      </a:tcStyle>
    </a:wholeTbl>
    <a:band2H>
      <a:tcTxStyle b="def" i="def"/>
      <a:tcStyle>
        <a:tcBdr/>
        <a:fill>
          <a:solidFill>
            <a:srgbClr val="FBF2E6"/>
          </a:solidFill>
        </a:fill>
      </a:tcStyle>
    </a:band2H>
    <a:firstCol>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B1A3B"/>
        </a:fontRef>
        <a:srgbClr val="0B1A3B"/>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DCBCC"/>
          </a:solidFill>
        </a:fill>
      </a:tcStyle>
    </a:wholeTbl>
    <a:band2H>
      <a:tcTxStyle b="def" i="def"/>
      <a:tcStyle>
        <a:tcBdr/>
        <a:fill>
          <a:solidFill>
            <a:srgbClr val="EFE7E7"/>
          </a:solidFill>
        </a:fill>
      </a:tcStyle>
    </a:band2H>
    <a:firstCol>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B1A3B"/>
        </a:fontRef>
        <a:srgbClr val="0B1A3B"/>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0CACB"/>
          </a:solidFill>
        </a:fill>
      </a:tcStyle>
    </a:wholeTbl>
    <a:band2H>
      <a:tcTxStyle b="def" i="def"/>
      <a:tcStyle>
        <a:tcBdr/>
        <a:fill>
          <a:solidFill>
            <a:srgbClr val="E9E6E7"/>
          </a:solidFill>
        </a:fill>
      </a:tcStyle>
    </a:band2H>
    <a:firstCol>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2"/>
          </a:solidFill>
        </a:fill>
      </a:tcStyle>
    </a:firstCol>
    <a:la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2"/>
          </a:solidFill>
        </a:fill>
      </a:tcStyle>
    </a:lastRow>
    <a:fir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2"/>
          </a:solidFill>
        </a:fill>
      </a:tcStyle>
    </a:firstRow>
  </a:tblStyle>
  <a:tblStyle styleId="{CF821DB8-F4EB-4A41-A1BA-3FCAFE7338EE}" styleName="">
    <a:tblBg/>
    <a:wholeTbl>
      <a:tcTxStyle b="off" i="off">
        <a:fontRef idx="major">
          <a:srgbClr val="0B1A3B"/>
        </a:fontRef>
        <a:srgbClr val="0B1A3B"/>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rgbClr val="E6E7E7"/>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chemeClr val="accent1"/>
          </a:solidFill>
        </a:fill>
      </a:tcStyle>
    </a:firstCol>
    <a:lastRow>
      <a:tcTxStyle b="on" i="off">
        <a:fontRef idx="major">
          <a:srgbClr val="0B1A3B"/>
        </a:fontRef>
        <a:srgbClr val="0B1A3B"/>
      </a:tcTxStyle>
      <a:tcStyle>
        <a:tcBdr>
          <a:left>
            <a:ln w="3175" cap="flat">
              <a:noFill/>
              <a:miter lim="400000"/>
            </a:ln>
          </a:left>
          <a:right>
            <a:ln w="3175" cap="flat">
              <a:noFill/>
              <a:miter lim="400000"/>
            </a:ln>
          </a:right>
          <a:top>
            <a:ln w="3175" cap="flat">
              <a:solidFill>
                <a:srgbClr val="0B1A3B"/>
              </a:solidFill>
              <a:prstDash val="solid"/>
              <a:round/>
            </a:ln>
          </a:top>
          <a:bottom>
            <a:ln w="3175" cap="flat">
              <a:solidFill>
                <a:srgbClr val="0B1A3B"/>
              </a:solidFill>
              <a:prstDash val="solid"/>
              <a:round/>
            </a:ln>
          </a:bottom>
          <a:insideH>
            <a:ln w="3175" cap="flat">
              <a:noFill/>
              <a:miter lim="400000"/>
            </a:ln>
          </a:insideH>
          <a:insideV>
            <a:ln w="3175" cap="flat">
              <a:noFill/>
              <a:miter lim="400000"/>
            </a:ln>
          </a:insideV>
        </a:tcBdr>
        <a:fill>
          <a:solidFill>
            <a:srgbClr val="FFFFFF"/>
          </a:solidFill>
        </a:fill>
      </a:tcStyle>
    </a:lastRow>
    <a:firstRow>
      <a:tcTxStyle b="on" i="off">
        <a:fontRef idx="major">
          <a:srgbClr val="FFFFFF"/>
        </a:fontRef>
        <a:srgbClr val="FFFFFF"/>
      </a:tcTxStyle>
      <a:tcStyle>
        <a:tcBdr>
          <a:left>
            <a:ln w="3175" cap="flat">
              <a:noFill/>
              <a:miter lim="400000"/>
            </a:ln>
          </a:left>
          <a:right>
            <a:ln w="3175" cap="flat">
              <a:noFill/>
              <a:miter lim="400000"/>
            </a:ln>
          </a:right>
          <a:top>
            <a:ln w="3175" cap="flat">
              <a:solidFill>
                <a:srgbClr val="0B1A3B"/>
              </a:solidFill>
              <a:prstDash val="solid"/>
              <a:round/>
            </a:ln>
          </a:top>
          <a:bottom>
            <a:ln w="3175" cap="flat">
              <a:solidFill>
                <a:srgbClr val="0B1A3B"/>
              </a:solidFill>
              <a:prstDash val="solid"/>
              <a:round/>
            </a:ln>
          </a:bottom>
          <a:insideH>
            <a:ln w="3175" cap="flat">
              <a:noFill/>
              <a:miter lim="400000"/>
            </a:ln>
          </a:insideH>
          <a:insideV>
            <a:ln w="3175" cap="flat">
              <a:noFill/>
              <a:miter lim="400000"/>
            </a:ln>
          </a:insideV>
        </a:tcBdr>
        <a:fill>
          <a:solidFill>
            <a:schemeClr val="accent1"/>
          </a:solidFill>
        </a:fill>
      </a:tcStyle>
    </a:firstRow>
  </a:tblStyle>
  <a:tblStyle styleId="{33BA23B1-9221-436E-865A-0063620EA4FD}" styleName="">
    <a:tblBg/>
    <a:wholeTbl>
      <a:tcTxStyle b="off" i="off">
        <a:fontRef idx="major">
          <a:srgbClr val="0B1A3B"/>
        </a:fontRef>
        <a:srgbClr val="0B1A3B"/>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CACBCD"/>
          </a:solidFill>
        </a:fill>
      </a:tcStyle>
    </a:wholeTbl>
    <a:band2H>
      <a:tcTxStyle b="def" i="def"/>
      <a:tcStyle>
        <a:tcBdr/>
        <a:fill>
          <a:solidFill>
            <a:srgbClr val="E6E7E7"/>
          </a:solidFill>
        </a:fill>
      </a:tcStyle>
    </a:band2H>
    <a:firstCol>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B1A3B"/>
          </a:solidFill>
        </a:fill>
      </a:tcStyle>
    </a:firstCol>
    <a:la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B1A3B"/>
          </a:solidFill>
        </a:fill>
      </a:tcStyle>
    </a:lastRow>
    <a:fir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B1A3B"/>
          </a:solidFill>
        </a:fill>
      </a:tcStyle>
    </a:firstRow>
  </a:tblStyle>
  <a:tblStyle styleId="{2708684C-4D16-4618-839F-0558EEFCDFE6}" styleName="">
    <a:tblBg/>
    <a:wholeTbl>
      <a:tcTxStyle b="off" i="off">
        <a:fontRef idx="major">
          <a:srgbClr val="0B1A3B"/>
        </a:fontRef>
        <a:srgbClr val="0B1A3B"/>
      </a:tcTxStyle>
      <a:tcStyle>
        <a:tcBdr>
          <a:left>
            <a:ln w="3175" cap="flat">
              <a:solidFill>
                <a:srgbClr val="0B1A3B"/>
              </a:solidFill>
              <a:prstDash val="solid"/>
              <a:round/>
            </a:ln>
          </a:left>
          <a:right>
            <a:ln w="3175" cap="flat">
              <a:solidFill>
                <a:srgbClr val="0B1A3B"/>
              </a:solidFill>
              <a:prstDash val="solid"/>
              <a:round/>
            </a:ln>
          </a:right>
          <a:top>
            <a:ln w="3175" cap="flat">
              <a:solidFill>
                <a:srgbClr val="0B1A3B"/>
              </a:solidFill>
              <a:prstDash val="solid"/>
              <a:round/>
            </a:ln>
          </a:top>
          <a:bottom>
            <a:ln w="3175" cap="flat">
              <a:solidFill>
                <a:srgbClr val="0B1A3B"/>
              </a:solidFill>
              <a:prstDash val="solid"/>
              <a:round/>
            </a:ln>
          </a:bottom>
          <a:insideH>
            <a:ln w="3175" cap="flat">
              <a:solidFill>
                <a:srgbClr val="0B1A3B"/>
              </a:solidFill>
              <a:prstDash val="solid"/>
              <a:round/>
            </a:ln>
          </a:insideH>
          <a:insideV>
            <a:ln w="3175" cap="flat">
              <a:solidFill>
                <a:srgbClr val="0B1A3B"/>
              </a:solidFill>
              <a:prstDash val="solid"/>
              <a:round/>
            </a:ln>
          </a:insideV>
        </a:tcBdr>
        <a:fill>
          <a:solidFill>
            <a:srgbClr val="0B1A3B">
              <a:alpha val="20000"/>
            </a:srgbClr>
          </a:solidFill>
        </a:fill>
      </a:tcStyle>
    </a:wholeTbl>
    <a:band2H>
      <a:tcTxStyle b="def" i="def"/>
      <a:tcStyle>
        <a:tcBdr/>
        <a:fill>
          <a:solidFill>
            <a:srgbClr val="FFFFFF"/>
          </a:solidFill>
        </a:fill>
      </a:tcStyle>
    </a:band2H>
    <a:firstCol>
      <a:tcTxStyle b="on" i="off">
        <a:fontRef idx="major">
          <a:srgbClr val="0B1A3B"/>
        </a:fontRef>
        <a:srgbClr val="0B1A3B"/>
      </a:tcTxStyle>
      <a:tcStyle>
        <a:tcBdr>
          <a:left>
            <a:ln w="3175" cap="flat">
              <a:solidFill>
                <a:srgbClr val="0B1A3B"/>
              </a:solidFill>
              <a:prstDash val="solid"/>
              <a:round/>
            </a:ln>
          </a:left>
          <a:right>
            <a:ln w="3175" cap="flat">
              <a:solidFill>
                <a:srgbClr val="0B1A3B"/>
              </a:solidFill>
              <a:prstDash val="solid"/>
              <a:round/>
            </a:ln>
          </a:right>
          <a:top>
            <a:ln w="3175" cap="flat">
              <a:solidFill>
                <a:srgbClr val="0B1A3B"/>
              </a:solidFill>
              <a:prstDash val="solid"/>
              <a:round/>
            </a:ln>
          </a:top>
          <a:bottom>
            <a:ln w="3175" cap="flat">
              <a:solidFill>
                <a:srgbClr val="0B1A3B"/>
              </a:solidFill>
              <a:prstDash val="solid"/>
              <a:round/>
            </a:ln>
          </a:bottom>
          <a:insideH>
            <a:ln w="3175" cap="flat">
              <a:solidFill>
                <a:srgbClr val="0B1A3B"/>
              </a:solidFill>
              <a:prstDash val="solid"/>
              <a:round/>
            </a:ln>
          </a:insideH>
          <a:insideV>
            <a:ln w="3175" cap="flat">
              <a:solidFill>
                <a:srgbClr val="0B1A3B"/>
              </a:solidFill>
              <a:prstDash val="solid"/>
              <a:round/>
            </a:ln>
          </a:insideV>
        </a:tcBdr>
        <a:fill>
          <a:solidFill>
            <a:srgbClr val="0B1A3B">
              <a:alpha val="20000"/>
            </a:srgbClr>
          </a:solidFill>
        </a:fill>
      </a:tcStyle>
    </a:firstCol>
    <a:lastRow>
      <a:tcTxStyle b="on" i="off">
        <a:fontRef idx="major">
          <a:srgbClr val="0B1A3B"/>
        </a:fontRef>
        <a:srgbClr val="0B1A3B"/>
      </a:tcTxStyle>
      <a:tcStyle>
        <a:tcBdr>
          <a:left>
            <a:ln w="3175" cap="flat">
              <a:solidFill>
                <a:srgbClr val="0B1A3B"/>
              </a:solidFill>
              <a:prstDash val="solid"/>
              <a:round/>
            </a:ln>
          </a:left>
          <a:right>
            <a:ln w="3175" cap="flat">
              <a:solidFill>
                <a:srgbClr val="0B1A3B"/>
              </a:solidFill>
              <a:prstDash val="solid"/>
              <a:round/>
            </a:ln>
          </a:right>
          <a:top>
            <a:ln w="3175" cap="flat">
              <a:solidFill>
                <a:srgbClr val="0B1A3B"/>
              </a:solidFill>
              <a:prstDash val="solid"/>
              <a:round/>
            </a:ln>
          </a:top>
          <a:bottom>
            <a:ln w="3175" cap="flat">
              <a:solidFill>
                <a:srgbClr val="0B1A3B"/>
              </a:solidFill>
              <a:prstDash val="solid"/>
              <a:round/>
            </a:ln>
          </a:bottom>
          <a:insideH>
            <a:ln w="3175" cap="flat">
              <a:solidFill>
                <a:srgbClr val="0B1A3B"/>
              </a:solidFill>
              <a:prstDash val="solid"/>
              <a:round/>
            </a:ln>
          </a:insideH>
          <a:insideV>
            <a:ln w="3175" cap="flat">
              <a:solidFill>
                <a:srgbClr val="0B1A3B"/>
              </a:solidFill>
              <a:prstDash val="solid"/>
              <a:round/>
            </a:ln>
          </a:insideV>
        </a:tcBdr>
        <a:fill>
          <a:noFill/>
        </a:fill>
      </a:tcStyle>
    </a:lastRow>
    <a:firstRow>
      <a:tcTxStyle b="on" i="off">
        <a:fontRef idx="major">
          <a:srgbClr val="0B1A3B"/>
        </a:fontRef>
        <a:srgbClr val="0B1A3B"/>
      </a:tcTxStyle>
      <a:tcStyle>
        <a:tcBdr>
          <a:left>
            <a:ln w="3175" cap="flat">
              <a:solidFill>
                <a:srgbClr val="0B1A3B"/>
              </a:solidFill>
              <a:prstDash val="solid"/>
              <a:round/>
            </a:ln>
          </a:left>
          <a:right>
            <a:ln w="3175" cap="flat">
              <a:solidFill>
                <a:srgbClr val="0B1A3B"/>
              </a:solidFill>
              <a:prstDash val="solid"/>
              <a:round/>
            </a:ln>
          </a:right>
          <a:top>
            <a:ln w="3175" cap="flat">
              <a:solidFill>
                <a:srgbClr val="0B1A3B"/>
              </a:solidFill>
              <a:prstDash val="solid"/>
              <a:round/>
            </a:ln>
          </a:top>
          <a:bottom>
            <a:ln w="3175" cap="flat">
              <a:solidFill>
                <a:srgbClr val="0B1A3B"/>
              </a:solidFill>
              <a:prstDash val="solid"/>
              <a:round/>
            </a:ln>
          </a:bottom>
          <a:insideH>
            <a:ln w="3175" cap="flat">
              <a:solidFill>
                <a:srgbClr val="0B1A3B"/>
              </a:solidFill>
              <a:prstDash val="solid"/>
              <a:round/>
            </a:ln>
          </a:insideH>
          <a:insideV>
            <a:ln w="3175" cap="flat">
              <a:solidFill>
                <a:srgbClr val="0B1A3B"/>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customXml" Target="../customXml/item1.xml"/><Relationship Id="rId7" Type="http://schemas.openxmlformats.org/officeDocument/2006/relationships/notesMaster" Target="notesMasters/notesMaster1.xml"/><Relationship Id="rId2" Type="http://schemas.openxmlformats.org/officeDocument/2006/relationships/viewProps" Target="viewProps.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ustomXml" Target="../customXml/item3.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customXml" Target="../customXml/item2.xml"/><Relationship Id="rId3" Type="http://schemas.openxmlformats.org/officeDocument/2006/relationships/commentAuthors" Target="commentAuthors.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presProps" Target="presProps.xml"/><Relationship Id="rId6" Type="http://schemas.openxmlformats.org/officeDocument/2006/relationships/theme" Target="theme/theme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5" name="Shape 65"/>
          <p:cNvSpPr/>
          <p:nvPr>
            <p:ph type="sldImg"/>
          </p:nvPr>
        </p:nvSpPr>
        <p:spPr>
          <a:xfrm>
            <a:off x="1143000" y="685800"/>
            <a:ext cx="4572000" cy="3429000"/>
          </a:xfrm>
          <a:prstGeom prst="rect">
            <a:avLst/>
          </a:prstGeom>
        </p:spPr>
        <p:txBody>
          <a:bodyPr/>
          <a:lstStyle/>
          <a:p>
            <a:pPr/>
          </a:p>
        </p:txBody>
      </p:sp>
      <p:sp>
        <p:nvSpPr>
          <p:cNvPr id="66" name="Shape 6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828800" latinLnBrk="0">
      <a:defRPr sz="1600">
        <a:latin typeface="+mj-lt"/>
        <a:ea typeface="+mj-ea"/>
        <a:cs typeface="+mj-cs"/>
        <a:sym typeface="Aptos"/>
      </a:defRPr>
    </a:lvl1pPr>
    <a:lvl2pPr indent="228600" defTabSz="1828800" latinLnBrk="0">
      <a:defRPr sz="1600">
        <a:latin typeface="+mj-lt"/>
        <a:ea typeface="+mj-ea"/>
        <a:cs typeface="+mj-cs"/>
        <a:sym typeface="Aptos"/>
      </a:defRPr>
    </a:lvl2pPr>
    <a:lvl3pPr indent="457200" defTabSz="1828800" latinLnBrk="0">
      <a:defRPr sz="1600">
        <a:latin typeface="+mj-lt"/>
        <a:ea typeface="+mj-ea"/>
        <a:cs typeface="+mj-cs"/>
        <a:sym typeface="Aptos"/>
      </a:defRPr>
    </a:lvl3pPr>
    <a:lvl4pPr indent="685800" defTabSz="1828800" latinLnBrk="0">
      <a:defRPr sz="1600">
        <a:latin typeface="+mj-lt"/>
        <a:ea typeface="+mj-ea"/>
        <a:cs typeface="+mj-cs"/>
        <a:sym typeface="Aptos"/>
      </a:defRPr>
    </a:lvl4pPr>
    <a:lvl5pPr indent="914400" defTabSz="1828800" latinLnBrk="0">
      <a:defRPr sz="1600">
        <a:latin typeface="+mj-lt"/>
        <a:ea typeface="+mj-ea"/>
        <a:cs typeface="+mj-cs"/>
        <a:sym typeface="Aptos"/>
      </a:defRPr>
    </a:lvl5pPr>
    <a:lvl6pPr indent="1143000" defTabSz="1828800" latinLnBrk="0">
      <a:defRPr sz="1600">
        <a:latin typeface="+mj-lt"/>
        <a:ea typeface="+mj-ea"/>
        <a:cs typeface="+mj-cs"/>
        <a:sym typeface="Aptos"/>
      </a:defRPr>
    </a:lvl6pPr>
    <a:lvl7pPr indent="1371600" defTabSz="1828800" latinLnBrk="0">
      <a:defRPr sz="1600">
        <a:latin typeface="+mj-lt"/>
        <a:ea typeface="+mj-ea"/>
        <a:cs typeface="+mj-cs"/>
        <a:sym typeface="Aptos"/>
      </a:defRPr>
    </a:lvl7pPr>
    <a:lvl8pPr indent="1600200" defTabSz="1828800" latinLnBrk="0">
      <a:defRPr sz="1600">
        <a:latin typeface="+mj-lt"/>
        <a:ea typeface="+mj-ea"/>
        <a:cs typeface="+mj-cs"/>
        <a:sym typeface="Aptos"/>
      </a:defRPr>
    </a:lvl8pPr>
    <a:lvl9pPr indent="1828800" defTabSz="1828800" latinLnBrk="0">
      <a:defRPr sz="1600">
        <a:latin typeface="+mj-lt"/>
        <a:ea typeface="+mj-ea"/>
        <a:cs typeface="+mj-cs"/>
        <a:sym typeface="Aptos"/>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 name="Shape 85"/>
          <p:cNvSpPr/>
          <p:nvPr>
            <p:ph type="sldImg"/>
          </p:nvPr>
        </p:nvSpPr>
        <p:spPr>
          <a:prstGeom prst="rect">
            <a:avLst/>
          </a:prstGeom>
        </p:spPr>
        <p:txBody>
          <a:bodyPr/>
          <a:lstStyle/>
          <a:p>
            <a:pPr/>
          </a:p>
        </p:txBody>
      </p:sp>
      <p:sp>
        <p:nvSpPr>
          <p:cNvPr id="86" name="Shape 86"/>
          <p:cNvSpPr/>
          <p:nvPr>
            <p:ph type="body" sz="quarter" idx="1"/>
          </p:nvPr>
        </p:nvSpPr>
        <p:spPr>
          <a:prstGeom prst="rect">
            <a:avLst/>
          </a:prstGeom>
        </p:spPr>
        <p:txBody>
          <a:bodyPr/>
          <a:lstStyle/>
          <a:p>
            <a:pPr defTabSz="914400">
              <a:defRPr sz="1200"/>
            </a:pPr>
            <a:r>
              <a:t>Many advantages over both Wiegand and proprietary protocols</a:t>
            </a:r>
          </a:p>
          <a:p>
            <a:pPr defTabSz="914400">
              <a:defRPr sz="1200"/>
            </a:pPr>
          </a:p>
          <a:p>
            <a:pPr defTabSz="914400">
              <a:defRPr sz="1200"/>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a:r>
              <a:t>Installing OSDP may mean a brand-new system install, or a retrofit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defTabSz="914400">
              <a:defRPr sz="1200">
                <a:latin typeface="Calibri"/>
                <a:ea typeface="Calibri"/>
                <a:cs typeface="Calibri"/>
                <a:sym typeface="Calibri"/>
              </a:defRPr>
            </a:pPr>
            <a:r>
              <a:t>2. Retrofit Existing System</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Securely connect new OSDP reader to existing Wiegand controllers using converters</a:t>
            </a:r>
          </a:p>
          <a:p>
            <a:pPr defTabSz="914400">
              <a:defRPr sz="1200">
                <a:latin typeface="Calibri"/>
                <a:ea typeface="Calibri"/>
                <a:cs typeface="Calibri"/>
                <a:sym typeface="Calibri"/>
              </a:defRPr>
            </a:pPr>
            <a:r>
              <a:t>Start with the highest security areas</a:t>
            </a:r>
          </a:p>
          <a:p>
            <a:pPr defTabSz="914400">
              <a:defRPr sz="1200">
                <a:latin typeface="Calibri"/>
                <a:ea typeface="Calibri"/>
                <a:cs typeface="Calibri"/>
                <a:sym typeface="Calibri"/>
              </a:defRPr>
            </a:pPr>
            <a:r>
              <a:t>Allows you to minimize costs since you can keep Wiegand controllers and potentially retaining existing cable, but be aware that the infrastructure generally supports 1-to-1 replacement, but not expanded number of readers or multi-drop installations</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defTabSz="914400">
              <a:defRPr sz="1200">
                <a:latin typeface="Calibri"/>
                <a:ea typeface="Calibri"/>
                <a:cs typeface="Calibri"/>
                <a:sym typeface="Calibri"/>
              </a:defRPr>
            </a:pPr>
            <a:r>
              <a:t>Full OSDP system is designed to take full advantage of OSDP capabilities, such as</a:t>
            </a:r>
          </a:p>
          <a:p>
            <a:pPr defTabSz="914400">
              <a:defRPr sz="1200">
                <a:latin typeface="Calibri"/>
                <a:ea typeface="Calibri"/>
                <a:cs typeface="Calibri"/>
                <a:sym typeface="Calibri"/>
              </a:defRPr>
            </a:pPr>
            <a:r>
              <a:t>a range of cable runs</a:t>
            </a:r>
          </a:p>
          <a:p>
            <a:pPr defTabSz="914400">
              <a:defRPr sz="1200">
                <a:latin typeface="Calibri"/>
                <a:ea typeface="Calibri"/>
                <a:cs typeface="Calibri"/>
                <a:sym typeface="Calibri"/>
              </a:defRPr>
            </a:pPr>
            <a:r>
              <a:t>multidrop OSDP buses</a:t>
            </a:r>
          </a:p>
          <a:p>
            <a:pPr defTabSz="914400">
              <a:defRPr sz="1200">
                <a:latin typeface="Calibri"/>
                <a:ea typeface="Calibri"/>
                <a:cs typeface="Calibri"/>
                <a:sym typeface="Calibri"/>
              </a:defRPr>
            </a:pPr>
            <a:r>
              <a:t>Planning to use OSDP I/O devices (DPS, REX switch, door strike, etc.) as they become available</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For Full OSDP systems, the main system components must all support OSDP. This would include the access control panel, RFID readers, and cable runs</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Especially suitable for new construction </a:t>
            </a:r>
          </a:p>
          <a:p>
            <a:pPr defTabSz="914400">
              <a:defRPr sz="1200">
                <a:latin typeface="Calibri"/>
                <a:ea typeface="Calibri"/>
                <a:cs typeface="Calibri"/>
                <a:sym typeface="Calibri"/>
              </a:defRPr>
            </a:pPr>
            <a:r>
              <a:t>and when there is the budget and timeframe to replace existing equipment and infrastructure</a:t>
            </a:r>
          </a:p>
          <a:p>
            <a:pPr defTabSz="914400">
              <a:defRPr sz="1200">
                <a:latin typeface="Calibri"/>
                <a:ea typeface="Calibri"/>
                <a:cs typeface="Calibri"/>
                <a:sym typeface="Calibri"/>
              </a:defRPr>
            </a:pPr>
            <a:r>
              <a:t>A full OSDP system is especially important for future expansion</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defTabSz="914400">
              <a:defRPr sz="1200">
                <a:latin typeface="Calibri"/>
                <a:ea typeface="Calibri"/>
                <a:cs typeface="Calibri"/>
                <a:sym typeface="Calibri"/>
              </a:defRPr>
            </a:pPr>
            <a:r>
              <a:t>First primary system component is an OSDP panel:</a:t>
            </a:r>
          </a:p>
          <a:p>
            <a:pPr defTabSz="914400">
              <a:defRPr sz="1200">
                <a:latin typeface="Calibri"/>
                <a:ea typeface="Calibri"/>
                <a:cs typeface="Calibri"/>
                <a:sym typeface="Calibri"/>
              </a:defRPr>
            </a:pPr>
            <a:r>
              <a:t>Often referred to as Access Control Unit (ACU)</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Panel design considerations:</a:t>
            </a:r>
          </a:p>
          <a:p>
            <a:pPr defTabSz="914400">
              <a:defRPr sz="1200">
                <a:latin typeface="Calibri"/>
                <a:ea typeface="Calibri"/>
                <a:cs typeface="Calibri"/>
                <a:sym typeface="Calibri"/>
              </a:defRPr>
            </a:pPr>
            <a:r>
              <a:t>How many OSDP devices can be run on a single port, for multi-drop OSDP reader installations? (OSDP spec defines 126 unique device addresses, 0-126; in theory 32 would be a practical maximum based on timing and electrical considerations; generally you’ll be choosing from OSDP controllers that support 1, 2, 4, or 8 OSDP readers on a single OSDP port)</a:t>
            </a:r>
          </a:p>
          <a:p>
            <a:pPr defTabSz="914400">
              <a:defRPr sz="1200">
                <a:latin typeface="Calibri"/>
                <a:ea typeface="Calibri"/>
                <a:cs typeface="Calibri"/>
                <a:sym typeface="Calibri"/>
              </a:defRPr>
            </a:pPr>
            <a:r>
              <a:t>How does it support OSDP I/O devices?</a:t>
            </a:r>
          </a:p>
          <a:p>
            <a:pPr defTabSz="914400">
              <a:defRPr sz="1200">
                <a:latin typeface="Calibri"/>
                <a:ea typeface="Calibri"/>
                <a:cs typeface="Calibri"/>
                <a:sym typeface="Calibri"/>
              </a:defRPr>
            </a:pPr>
            <a:r>
              <a:t>Is the full range of baud rates supported (communication speeds)? If not the full range, which ones?</a:t>
            </a:r>
          </a:p>
          <a:p>
            <a:pPr defTabSz="914400">
              <a:defRPr sz="1200">
                <a:latin typeface="Calibri"/>
                <a:ea typeface="Calibri"/>
                <a:cs typeface="Calibri"/>
                <a:sym typeface="Calibri"/>
              </a:defRPr>
            </a:pPr>
            <a:r>
              <a:t>Does the panel support a pairing mode for setting up Secure Channel encryption, or does the manufacturer prescribe another method of pairing OSDP devices?</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defTabSz="914400">
              <a:defRPr sz="1200">
                <a:latin typeface="Calibri"/>
                <a:ea typeface="Calibri"/>
                <a:cs typeface="Calibri"/>
                <a:sym typeface="Calibri"/>
              </a:defRPr>
            </a:pPr>
            <a:r>
              <a:t>OSDP Readers</a:t>
            </a:r>
          </a:p>
          <a:p>
            <a:pPr defTabSz="914400">
              <a:defRPr sz="1200">
                <a:latin typeface="Calibri"/>
                <a:ea typeface="Calibri"/>
                <a:cs typeface="Calibri"/>
                <a:sym typeface="Calibri"/>
              </a:defRPr>
            </a:pPr>
            <a:r>
              <a:t>Often referred to as Peripheral Devices (PDs) </a:t>
            </a:r>
          </a:p>
          <a:p>
            <a:pPr defTabSz="914400">
              <a:defRPr sz="1200">
                <a:latin typeface="Calibri"/>
                <a:ea typeface="Calibri"/>
                <a:cs typeface="Calibri"/>
                <a:sym typeface="Calibri"/>
              </a:defRPr>
            </a:pPr>
            <a:r>
              <a:t>In multi-drop configuration, must each be configured with a unique address and the same baud rate (communication speed). </a:t>
            </a:r>
          </a:p>
          <a:p>
            <a:pPr defTabSz="914400">
              <a:defRPr sz="1200">
                <a:latin typeface="Calibri"/>
                <a:ea typeface="Calibri"/>
                <a:cs typeface="Calibri"/>
                <a:sym typeface="Calibri"/>
              </a:defRPr>
            </a:pPr>
            <a:r>
              <a:t>OSDP access controller must be configured to poll each reader at its assigned address and to communicate at the same baud rate as the readers. </a:t>
            </a:r>
          </a:p>
          <a:p>
            <a:pPr defTabSz="914400">
              <a:defRPr sz="1200">
                <a:solidFill>
                  <a:srgbClr val="FF2600"/>
                </a:solidFill>
                <a:latin typeface="Calibri"/>
                <a:ea typeface="Calibri"/>
                <a:cs typeface="Calibri"/>
                <a:sym typeface="Calibri"/>
              </a:defRPr>
            </a:pPr>
            <a:r>
              <a:t>(?) Discuss setting up Secure Channel out of band?</a:t>
            </a:r>
          </a:p>
          <a:p>
            <a:pPr defTabSz="914400">
              <a:defRPr sz="1200">
                <a:latin typeface="Calibri"/>
                <a:ea typeface="Calibri"/>
                <a:cs typeface="Calibri"/>
                <a:sym typeface="Calibri"/>
              </a:defRPr>
            </a:pPr>
            <a:r>
              <a:t>May be securely connected with Wiegand panel using third-party converters </a:t>
            </a:r>
          </a:p>
          <a:p>
            <a:pPr defTabSz="914400">
              <a:defRPr sz="1200">
                <a:latin typeface="Calibri"/>
                <a:ea typeface="Calibri"/>
                <a:cs typeface="Calibri"/>
                <a:sym typeface="Calibri"/>
              </a:defRPr>
            </a:pPr>
            <a:r>
              <a:t>Expect to see other (non-reader) types of peripheral devices in the future</a:t>
            </a:r>
          </a:p>
          <a:p>
            <a:pPr defTabSz="914400">
              <a:defRPr sz="1200">
                <a:latin typeface="Calibri"/>
                <a:ea typeface="Calibri"/>
                <a:cs typeface="Calibri"/>
                <a:sym typeface="Calibri"/>
              </a:defRPr>
            </a:pPr>
            <a:r>
              <a:t>Factory default process - decommissioning</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defTabSz="914400">
              <a:defRPr sz="1200">
                <a:latin typeface="Calibri"/>
                <a:ea typeface="Calibri"/>
                <a:cs typeface="Calibri"/>
                <a:sym typeface="Calibri"/>
              </a:defRPr>
            </a:pPr>
            <a:r>
              <a:t>3. OSDP wire runs &amp; cable choices</a:t>
            </a:r>
          </a:p>
          <a:p>
            <a:pPr defTabSz="914400">
              <a:defRPr sz="1200">
                <a:latin typeface="Calibri"/>
                <a:ea typeface="Calibri"/>
                <a:cs typeface="Calibri"/>
                <a:sym typeface="Calibri"/>
              </a:defRPr>
            </a:pPr>
            <a:r>
              <a:t>Let’s talk about differences between multi-drop and home-run systems</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Multi-drop runs are when readers are daisy-chained together, so just 1 wire run from the controller to the farthest reader</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Home-run is when there is a separate wire run between each reader and the controller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defTabSz="914400">
              <a:defRPr sz="1200"/>
            </a:pPr>
            <a:r>
              <a:t>Home-run systems </a:t>
            </a:r>
          </a:p>
          <a:p>
            <a:pPr defTabSz="914400">
              <a:defRPr sz="1200"/>
            </a:pPr>
            <a:r>
              <a:t>Common to use when adding OSDP to an existing site because each Wiegand reader is home-run, and often it is the Wiegand reader that is being replaced.</a:t>
            </a:r>
          </a:p>
          <a:p>
            <a:pPr defTabSz="914400">
              <a:defRPr sz="1200"/>
            </a:pPr>
            <a:r>
              <a:t>Wiegand wire is  likely present and worked because it’s less than 500 ft., and is connected to one device at 9600 baud or less. </a:t>
            </a:r>
          </a:p>
          <a:p>
            <a:pPr defTabSz="914400">
              <a:defRPr sz="1200"/>
            </a:pPr>
            <a:r>
              <a:t>However it’s not future-proof —if you increase the speed, it will collapse at that point or cause intermittent problems that would be difficult to troubleshoot. It’s a best practice to replace the cable to ensure it will support the system in the future. </a:t>
            </a:r>
          </a:p>
          <a:p>
            <a:pPr defTabSz="914400">
              <a:defRPr sz="1200"/>
            </a:pPr>
          </a:p>
          <a:p>
            <a:pPr defTabSz="914400">
              <a:defRPr sz="1200"/>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defTabSz="914400">
              <a:defRPr sz="1200"/>
            </a:pPr>
            <a:r>
              <a:t>Home-run systems </a:t>
            </a:r>
          </a:p>
          <a:p>
            <a:pPr defTabSz="914400">
              <a:defRPr sz="1200"/>
            </a:pPr>
            <a:r>
              <a:t>Common to use when adding OSDP to an existing site because each Wiegand reader is home-run, and often it is the Wiegand reader that is being replaced.</a:t>
            </a:r>
          </a:p>
          <a:p>
            <a:pPr defTabSz="914400">
              <a:defRPr sz="1200"/>
            </a:pPr>
            <a:r>
              <a:t>Wiegand wire is  likely present and worked because it’s less than 500 ft., and is connected to one device at 9600 baud or less. </a:t>
            </a:r>
          </a:p>
          <a:p>
            <a:pPr defTabSz="914400">
              <a:defRPr sz="1200"/>
            </a:pPr>
            <a:r>
              <a:t>However it’s not future-proof —if you increase the speed, it will collapse at that point or cause intermittent problems that would be difficult to troubleshoot. It’s a best practice to replace the cable to ensure it will support the system in the future. </a:t>
            </a:r>
          </a:p>
          <a:p>
            <a:pPr defTabSz="914400">
              <a:defRPr sz="1200"/>
            </a:pPr>
          </a:p>
          <a:p>
            <a:pPr defTabSz="914400">
              <a:defRPr sz="1200"/>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defTabSz="914400">
              <a:defRPr sz="1200"/>
            </a:pPr>
            <a:r>
              <a:t>Multi-drop systems</a:t>
            </a:r>
          </a:p>
          <a:p>
            <a:pPr defTabSz="914400">
              <a:defRPr sz="1200"/>
            </a:pPr>
            <a:r>
              <a:t>Can support entire set of doors on 1 cable at a range of up to 4,000 feet</a:t>
            </a:r>
          </a:p>
          <a:p>
            <a:pPr defTabSz="914400">
              <a:defRPr sz="1200"/>
            </a:pPr>
            <a:r>
              <a:t>Bundled access control cable, including OSDP-specific cable, </a:t>
            </a:r>
          </a:p>
          <a:p>
            <a:pPr defTabSz="914400">
              <a:defRPr sz="1200"/>
            </a:pPr>
            <a:r>
              <a:t>commonly contains power and communication for OSDP readers and door hardware. Convenience of all-in-one cable; no need to pull additional cable</a:t>
            </a:r>
          </a:p>
          <a:p>
            <a:pPr defTabSz="914400">
              <a:defRPr sz="1200"/>
            </a:pPr>
            <a:r>
              <a:t>Can be planned for new construction or when you are doing a full OSDP system upgrade, since it is better suited for long distances and multi-drop installations</a:t>
            </a:r>
          </a:p>
          <a:p>
            <a:pPr defTabSz="914400">
              <a:defRPr sz="1200"/>
            </a:pPr>
            <a:r>
              <a:t>Important to correctly identify the OSDP wires— Check with manufacturer </a:t>
            </a:r>
          </a:p>
          <a:p>
            <a:pPr defTabSz="914400">
              <a:defRPr sz="1200"/>
            </a:pPr>
            <a:r>
              <a:t>(take a length of cable to show in the ed session)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 name="Shape 92"/>
          <p:cNvSpPr/>
          <p:nvPr>
            <p:ph type="sldImg"/>
          </p:nvPr>
        </p:nvSpPr>
        <p:spPr>
          <a:prstGeom prst="rect">
            <a:avLst/>
          </a:prstGeom>
        </p:spPr>
        <p:txBody>
          <a:bodyPr/>
          <a:lstStyle/>
          <a:p>
            <a:pPr/>
          </a:p>
        </p:txBody>
      </p:sp>
      <p:sp>
        <p:nvSpPr>
          <p:cNvPr id="93" name="Shape 93"/>
          <p:cNvSpPr/>
          <p:nvPr>
            <p:ph type="body" sz="quarter" idx="1"/>
          </p:nvPr>
        </p:nvSpPr>
        <p:spPr>
          <a:prstGeom prst="rect">
            <a:avLst/>
          </a:prstGeom>
        </p:spPr>
        <p:txBody>
          <a:bodyPr/>
          <a:lstStyle/>
          <a:p>
            <a:pPr defTabSz="914400">
              <a:defRPr sz="1200"/>
            </a:pPr>
            <a:r>
              <a:t>Many advantages over both Wiegand and proprietary protocols</a:t>
            </a:r>
          </a:p>
          <a:p>
            <a:pPr defTabSz="914400">
              <a:defRPr sz="1200"/>
            </a:pPr>
          </a:p>
          <a:p>
            <a:pPr defTabSz="914400">
              <a:defRPr sz="1200"/>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defTabSz="914400">
              <a:defRPr sz="1200">
                <a:latin typeface="Calibri"/>
                <a:ea typeface="Calibri"/>
                <a:cs typeface="Calibri"/>
                <a:sym typeface="Calibri"/>
              </a:defRPr>
            </a:pPr>
            <a:r>
              <a:t>Best practices with configuration</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Know your tool options:</a:t>
            </a:r>
          </a:p>
          <a:p>
            <a:pPr lvl="1" defTabSz="914400">
              <a:defRPr sz="1200">
                <a:latin typeface="Calibri"/>
                <a:ea typeface="Calibri"/>
                <a:cs typeface="Calibri"/>
                <a:sym typeface="Calibri"/>
              </a:defRPr>
            </a:pPr>
            <a:r>
              <a:t>Some manufacturers provide tools for configuring their devices</a:t>
            </a:r>
          </a:p>
          <a:p>
            <a:pPr lvl="1" defTabSz="914400">
              <a:defRPr sz="1200">
                <a:latin typeface="Calibri"/>
                <a:ea typeface="Calibri"/>
                <a:cs typeface="Calibri"/>
                <a:sym typeface="Calibri"/>
              </a:defRPr>
            </a:pPr>
            <a:r>
              <a:t>Other devices rely on the OSDP access controller to send configuration commands</a:t>
            </a:r>
          </a:p>
          <a:p>
            <a:pPr lvl="1" defTabSz="914400">
              <a:defRPr sz="1200">
                <a:latin typeface="Calibri"/>
                <a:ea typeface="Calibri"/>
                <a:cs typeface="Calibri"/>
                <a:sym typeface="Calibri"/>
              </a:defRPr>
            </a:pPr>
            <a:r>
              <a:t>There are also third-party tools, can use to configure device address, baud rate, and encryption keys, either on test bench or in the field</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To save time and prevent troubleshooting headaches, preconfigure and bench-test Secure Channel encryption key, device address, and baud rate before arriving onsite.</a:t>
            </a:r>
          </a:p>
          <a:p>
            <a:pPr defTabSz="914400">
              <a:defRPr sz="1200"/>
            </a:pPr>
          </a:p>
          <a:p>
            <a:pPr defTabSz="914400">
              <a:defRPr sz="1200"/>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defTabSz="914400">
              <a:defRPr sz="1200">
                <a:latin typeface="Calibri"/>
                <a:ea typeface="Calibri"/>
                <a:cs typeface="Calibri"/>
                <a:sym typeface="Calibri"/>
              </a:defRPr>
            </a:pPr>
            <a:r>
              <a:t>Best practices for device addresses</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Note that setting the device address in the reader is a required step in OSDP installation, not found in Wiegand installation </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There is no default address for OSDP readers/devices or OSDP access controllers in OSDP specification. Some manufacturers’ products default to address 0; some default to address 1.</a:t>
            </a:r>
          </a:p>
          <a:p>
            <a:pPr defTabSz="914400">
              <a:defRPr sz="1200">
                <a:latin typeface="Calibri"/>
                <a:ea typeface="Calibri"/>
                <a:cs typeface="Calibri"/>
                <a:sym typeface="Calibri"/>
              </a:defRPr>
            </a:pPr>
            <a:r>
              <a:t>For Home-run OSDP systems, the OSDP reader address must match address the OSDP port is configured to poll </a:t>
            </a:r>
          </a:p>
          <a:p>
            <a:pPr defTabSz="914400">
              <a:defRPr sz="1200">
                <a:latin typeface="Calibri"/>
                <a:ea typeface="Calibri"/>
                <a:cs typeface="Calibri"/>
                <a:sym typeface="Calibri"/>
              </a:defRPr>
            </a:pPr>
            <a:r>
              <a:t>For Multi-drop OSDP systems, each OSDP reader and OSDP device on the OSDP port requires a unique address. </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Best practices:</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Find default addresses of both reader and controller</a:t>
            </a:r>
          </a:p>
          <a:p>
            <a:pPr defTabSz="914400">
              <a:defRPr sz="1200">
                <a:latin typeface="Calibri"/>
                <a:ea typeface="Calibri"/>
                <a:cs typeface="Calibri"/>
                <a:sym typeface="Calibri"/>
              </a:defRPr>
            </a:pPr>
            <a:r>
              <a:t>Plan ahead how each device will be addressed to avoid installation issues with mismatching device addresses </a:t>
            </a:r>
          </a:p>
          <a:p>
            <a:pPr lvl="1" defTabSz="914400">
              <a:defRPr sz="1200">
                <a:latin typeface="Calibri"/>
                <a:ea typeface="Calibri"/>
                <a:cs typeface="Calibri"/>
                <a:sym typeface="Calibri"/>
              </a:defRPr>
            </a:pPr>
            <a:r>
              <a:t>Avoid certain addresses if possible</a:t>
            </a:r>
          </a:p>
          <a:p>
            <a:pPr lvl="1" defTabSz="914400">
              <a:defRPr sz="1200">
                <a:latin typeface="Calibri"/>
                <a:ea typeface="Calibri"/>
                <a:cs typeface="Calibri"/>
                <a:sym typeface="Calibri"/>
              </a:defRPr>
            </a:pPr>
            <a:r>
              <a:t>Addresses 0 and 1 are common default addresses</a:t>
            </a:r>
          </a:p>
          <a:p>
            <a:pPr lvl="1" defTabSz="914400">
              <a:defRPr sz="1200">
                <a:latin typeface="Calibri"/>
                <a:ea typeface="Calibri"/>
                <a:cs typeface="Calibri"/>
                <a:sym typeface="Calibri"/>
              </a:defRPr>
            </a:pPr>
            <a:r>
              <a:t>Address 127 is the broadcast address and is not a valid address to set an OSDP reader/device to.</a:t>
            </a:r>
          </a:p>
          <a:p>
            <a:pPr lvl="1" defTabSz="914400">
              <a:defRPr sz="1200">
                <a:latin typeface="Calibri"/>
                <a:ea typeface="Calibri"/>
                <a:cs typeface="Calibri"/>
                <a:sym typeface="Calibri"/>
              </a:defRPr>
            </a:pPr>
            <a:r>
              <a:t>Addresses at the upper end of the address space, near address 127, are likely to be used in the future for special functions. </a:t>
            </a:r>
          </a:p>
          <a:p>
            <a:pPr defTabSz="914400">
              <a:defRPr sz="1200">
                <a:latin typeface="Calibri"/>
                <a:ea typeface="Calibri"/>
                <a:cs typeface="Calibri"/>
                <a:sym typeface="Calibri"/>
              </a:defRPr>
            </a:pPr>
            <a:r>
              <a:t>Configure and test before installing</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defTabSz="914400">
              <a:defRPr sz="1200">
                <a:latin typeface="Calibri"/>
                <a:ea typeface="Calibri"/>
                <a:cs typeface="Calibri"/>
                <a:sym typeface="Calibri"/>
              </a:defRPr>
            </a:pPr>
            <a:r>
              <a:t>Baud rate: Speed at which the OSDP readers and OSDP access controller communicate. </a:t>
            </a:r>
          </a:p>
          <a:p>
            <a:pPr defTabSz="914400">
              <a:defRPr sz="1200">
                <a:latin typeface="Calibri"/>
                <a:ea typeface="Calibri"/>
                <a:cs typeface="Calibri"/>
                <a:sym typeface="Calibri"/>
              </a:defRPr>
            </a:pPr>
            <a:r>
              <a:t>Six baud rates defined in OSDP specification: 9600, 19200, 38400, 57600, 115200, and 230400. </a:t>
            </a:r>
          </a:p>
          <a:p>
            <a:pPr defTabSz="914400">
              <a:defRPr sz="1200">
                <a:latin typeface="Calibri"/>
                <a:ea typeface="Calibri"/>
                <a:cs typeface="Calibri"/>
                <a:sym typeface="Calibri"/>
              </a:defRPr>
            </a:pPr>
            <a:r>
              <a:t>Check with manufacturer to know which baud rates are supported by device — Not all OSDP devices support every baud rate</a:t>
            </a:r>
          </a:p>
          <a:p>
            <a:pPr defTabSz="914400">
              <a:defRPr sz="1200">
                <a:latin typeface="Calibri"/>
                <a:ea typeface="Calibri"/>
                <a:cs typeface="Calibri"/>
                <a:sym typeface="Calibri"/>
              </a:defRPr>
            </a:pPr>
            <a:r>
              <a:t>Use of lower baud rates:</a:t>
            </a:r>
          </a:p>
          <a:p>
            <a:pPr defTabSz="914400">
              <a:defRPr sz="1200">
                <a:latin typeface="Calibri"/>
                <a:ea typeface="Calibri"/>
                <a:cs typeface="Calibri"/>
                <a:sym typeface="Calibri"/>
              </a:defRPr>
            </a:pPr>
            <a:r>
              <a:t>It is best to start with lower baud rates and only move to higher baud rates if necessary. </a:t>
            </a:r>
          </a:p>
          <a:p>
            <a:pPr defTabSz="914400">
              <a:defRPr sz="1200">
                <a:latin typeface="Calibri"/>
                <a:ea typeface="Calibri"/>
                <a:cs typeface="Calibri"/>
                <a:sym typeface="Calibri"/>
              </a:defRPr>
            </a:pPr>
            <a:r>
              <a:t>Lower baud rates support better data integrity, especially over long cable runs or over cable with low quality cable, such as cable with many splices. </a:t>
            </a:r>
          </a:p>
          <a:p>
            <a:pPr defTabSz="914400">
              <a:defRPr sz="1200">
                <a:latin typeface="Calibri"/>
                <a:ea typeface="Calibri"/>
                <a:cs typeface="Calibri"/>
                <a:sym typeface="Calibri"/>
              </a:defRPr>
            </a:pPr>
            <a:r>
              <a:t>If the cable supported Wiegand, it can likely support OSDP at 9600 baud. </a:t>
            </a:r>
          </a:p>
          <a:p>
            <a:pPr defTabSz="914400">
              <a:defRPr sz="1200">
                <a:latin typeface="Calibri"/>
                <a:ea typeface="Calibri"/>
                <a:cs typeface="Calibri"/>
                <a:sym typeface="Calibri"/>
              </a:defRPr>
            </a:pPr>
            <a:r>
              <a:t>Generally not much data transferred between OSDP devices (messages measures in bytes; not kilobytes or megabytes), with some exceptions.</a:t>
            </a:r>
          </a:p>
          <a:p>
            <a:pPr defTabSz="914400">
              <a:defRPr sz="1200">
                <a:latin typeface="Calibri"/>
                <a:ea typeface="Calibri"/>
                <a:cs typeface="Calibri"/>
                <a:sym typeface="Calibri"/>
              </a:defRPr>
            </a:pPr>
            <a:r>
              <a:t>Use of higher baud rates</a:t>
            </a:r>
          </a:p>
          <a:p>
            <a:pPr defTabSz="914400">
              <a:defRPr sz="1200">
                <a:latin typeface="Calibri"/>
                <a:ea typeface="Calibri"/>
                <a:cs typeface="Calibri"/>
                <a:sym typeface="Calibri"/>
              </a:defRPr>
            </a:pPr>
            <a:r>
              <a:t>To put the polling speeds at higher baud rates into perspective, an OSDP access controller polling 8 OSDP readers at 115200 baud completed 300 polls per second. Each of the 8 OSDP readers are polled approximately 38 times per second. In order to provide quick credential transactions for the user the reader only needs to be polled a few times per second.</a:t>
            </a:r>
          </a:p>
          <a:p>
            <a:pPr defTabSz="914400">
              <a:defRPr sz="1200">
                <a:latin typeface="Calibri"/>
                <a:ea typeface="Calibri"/>
                <a:cs typeface="Calibri"/>
                <a:sym typeface="Calibri"/>
              </a:defRPr>
            </a:pPr>
            <a:r>
              <a:t>Used for higher bandwidth functions supported by certain devices (files can be measured in megabytes, if the devices support files of that size)</a:t>
            </a:r>
          </a:p>
          <a:p>
            <a:pPr defTabSz="914400">
              <a:defRPr sz="1200">
                <a:latin typeface="Calibri"/>
                <a:ea typeface="Calibri"/>
                <a:cs typeface="Calibri"/>
                <a:sym typeface="Calibri"/>
              </a:defRPr>
            </a:pPr>
            <a:r>
              <a:t>OSDP File Transfer protocol (allows OSDP access controller to send a file to the OSDP reader/device; often used to send firmware updates to OSDP readers, but other uses as well)</a:t>
            </a:r>
          </a:p>
          <a:p>
            <a:pPr defTabSz="914400">
              <a:defRPr sz="1200">
                <a:latin typeface="Calibri"/>
                <a:ea typeface="Calibri"/>
                <a:cs typeface="Calibri"/>
                <a:sym typeface="Calibri"/>
              </a:defRPr>
            </a:pPr>
            <a:r>
              <a:t>Firmware updates</a:t>
            </a:r>
          </a:p>
          <a:p>
            <a:pPr defTabSz="914400">
              <a:defRPr sz="1200">
                <a:latin typeface="Calibri"/>
                <a:ea typeface="Calibri"/>
                <a:cs typeface="Calibri"/>
                <a:sym typeface="Calibri"/>
              </a:defRPr>
            </a:pPr>
            <a:r>
              <a:t>Biometric data (files can be significantly larger than RFID credential data, which typically tops out at 200 bits)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defTabSz="914400">
              <a:defRPr sz="1200">
                <a:latin typeface="Calibri"/>
                <a:ea typeface="Calibri"/>
                <a:cs typeface="Calibri"/>
                <a:sym typeface="Calibri"/>
              </a:defRPr>
            </a:pPr>
            <a:r>
              <a:t>Enabling Secure Channel</a:t>
            </a:r>
          </a:p>
          <a:p>
            <a:pPr defTabSz="914400">
              <a:defRPr sz="1200">
                <a:latin typeface="Calibri"/>
                <a:ea typeface="Calibri"/>
                <a:cs typeface="Calibri"/>
                <a:sym typeface="Calibri"/>
              </a:defRPr>
            </a:pPr>
            <a:r>
              <a:t>Critical to enable Secure Channel on every OSDP reader in any system: Both Wiegand and unencrypted OSDP communication are susceptible to bad actors placing devices on the data lines and capturing credential information.</a:t>
            </a:r>
          </a:p>
          <a:p>
            <a:pPr defTabSz="914400">
              <a:defRPr sz="1200">
                <a:latin typeface="Calibri"/>
                <a:ea typeface="Calibri"/>
                <a:cs typeface="Calibri"/>
                <a:sym typeface="Calibri"/>
              </a:defRPr>
            </a:pPr>
            <a:r>
              <a:t>Always set up Secure Channel encryption “out of band”</a:t>
            </a:r>
          </a:p>
          <a:p>
            <a:pPr defTabSz="914400">
              <a:defRPr sz="1200">
                <a:latin typeface="Calibri"/>
                <a:ea typeface="Calibri"/>
                <a:cs typeface="Calibri"/>
                <a:sym typeface="Calibri"/>
              </a:defRPr>
            </a:pPr>
            <a:r>
              <a:t>Encryption key is sent to the OSDP reader/device with the Keyset command</a:t>
            </a:r>
          </a:p>
          <a:p>
            <a:pPr defTabSz="914400">
              <a:defRPr sz="1200">
                <a:latin typeface="Calibri"/>
                <a:ea typeface="Calibri"/>
                <a:cs typeface="Calibri"/>
                <a:sym typeface="Calibri"/>
              </a:defRPr>
            </a:pPr>
            <a:r>
              <a:t>Process:</a:t>
            </a:r>
          </a:p>
          <a:p>
            <a:pPr defTabSz="914400">
              <a:defRPr sz="1200">
                <a:latin typeface="Calibri"/>
                <a:ea typeface="Calibri"/>
                <a:cs typeface="Calibri"/>
                <a:sym typeface="Calibri"/>
              </a:defRPr>
            </a:pPr>
            <a:r>
              <a:t>Review manufacturer’s and third-party options for configuring encryption keys out of band. For example:</a:t>
            </a:r>
          </a:p>
          <a:p>
            <a:pPr defTabSz="914400">
              <a:defRPr sz="1200">
                <a:latin typeface="Calibri"/>
                <a:ea typeface="Calibri"/>
                <a:cs typeface="Calibri"/>
                <a:sym typeface="Calibri"/>
              </a:defRPr>
            </a:pPr>
            <a:r>
              <a:t>Connect OSDP reader with controller directly over a few feet of cable</a:t>
            </a:r>
          </a:p>
          <a:p>
            <a:pPr defTabSz="914400">
              <a:defRPr sz="1200">
                <a:latin typeface="Calibri"/>
                <a:ea typeface="Calibri"/>
                <a:cs typeface="Calibri"/>
                <a:sym typeface="Calibri"/>
              </a:defRPr>
            </a:pPr>
            <a:r>
              <a:t>Separately load encryption keys into OSDP access controller, and OSDP reader</a:t>
            </a:r>
          </a:p>
          <a:p>
            <a:pPr defTabSz="914400">
              <a:defRPr sz="1200">
                <a:latin typeface="Calibri"/>
                <a:ea typeface="Calibri"/>
                <a:cs typeface="Calibri"/>
                <a:sym typeface="Calibri"/>
              </a:defRPr>
            </a:pPr>
            <a:r>
              <a:t>Load key into OSDP access controller in the software</a:t>
            </a:r>
          </a:p>
          <a:p>
            <a:pPr defTabSz="914400">
              <a:defRPr sz="1200">
                <a:latin typeface="Calibri"/>
                <a:ea typeface="Calibri"/>
                <a:cs typeface="Calibri"/>
                <a:sym typeface="Calibri"/>
              </a:defRPr>
            </a:pPr>
            <a:r>
              <a:t>If provided, load key into OSDP reader with a manufacturer-provided tool such as mobile app over Bluetooth connection</a:t>
            </a:r>
          </a:p>
          <a:p>
            <a:pPr defTabSz="914400">
              <a:defRPr sz="1200">
                <a:latin typeface="Calibri"/>
                <a:ea typeface="Calibri"/>
                <a:cs typeface="Calibri"/>
                <a:sym typeface="Calibri"/>
              </a:defRPr>
            </a:pPr>
            <a:r>
              <a:t>Load key into OSDP reader with a third-party tool, such as a device that connects directly to the OSDP reader and sends the Keyset command</a:t>
            </a:r>
          </a:p>
          <a:p>
            <a:pPr defTabSz="914400">
              <a:defRPr sz="1200">
                <a:latin typeface="Calibri"/>
                <a:ea typeface="Calibri"/>
                <a:cs typeface="Calibri"/>
                <a:sym typeface="Calibri"/>
              </a:defRPr>
            </a:pPr>
            <a:r>
              <a:t>If automatic pairing mode is supported, OSDP reader and OSDP controller connect and automatically create and configure themselves with a random key.</a:t>
            </a:r>
          </a:p>
          <a:p>
            <a:pPr defTabSz="914400">
              <a:defRPr sz="1200">
                <a:latin typeface="Calibri"/>
                <a:ea typeface="Calibri"/>
                <a:cs typeface="Calibri"/>
                <a:sym typeface="Calibri"/>
              </a:defRPr>
            </a:pPr>
            <a:r>
              <a:t>Key management</a:t>
            </a:r>
          </a:p>
          <a:p>
            <a:pPr defTabSz="914400">
              <a:defRPr sz="1200">
                <a:latin typeface="Calibri"/>
                <a:ea typeface="Calibri"/>
                <a:cs typeface="Calibri"/>
                <a:sym typeface="Calibri"/>
              </a:defRPr>
            </a:pPr>
            <a:r>
              <a:t>Keys should not be known to anyone</a:t>
            </a:r>
          </a:p>
          <a:p>
            <a:pPr defTabSz="914400">
              <a:defRPr sz="1200">
                <a:latin typeface="Calibri"/>
                <a:ea typeface="Calibri"/>
                <a:cs typeface="Calibri"/>
                <a:sym typeface="Calibri"/>
              </a:defRPr>
            </a:pPr>
            <a:r>
              <a:t>Are the keys being stored after configuration for later use? </a:t>
            </a:r>
          </a:p>
          <a:p>
            <a:pPr defTabSz="914400">
              <a:defRPr sz="1200">
                <a:latin typeface="Calibri"/>
                <a:ea typeface="Calibri"/>
                <a:cs typeface="Calibri"/>
                <a:sym typeface="Calibri"/>
              </a:defRPr>
            </a:pPr>
            <a:r>
              <a:t>How are they being stored? </a:t>
            </a:r>
          </a:p>
          <a:p>
            <a:pPr defTabSz="914400">
              <a:defRPr sz="1200">
                <a:latin typeface="Calibri"/>
                <a:ea typeface="Calibri"/>
                <a:cs typeface="Calibri"/>
                <a:sym typeface="Calibri"/>
              </a:defRPr>
            </a:pPr>
            <a:r>
              <a:t>Are the keys being randomly generated, loaded into the OSDP devices, and then discarded? </a:t>
            </a:r>
          </a:p>
          <a:p>
            <a:pPr defTabSz="914400">
              <a:defRPr sz="1200">
                <a:latin typeface="Calibri"/>
                <a:ea typeface="Calibri"/>
                <a:cs typeface="Calibri"/>
                <a:sym typeface="Calibri"/>
              </a:defRPr>
            </a:pPr>
            <a:r>
              <a:t>Some encryption configuration methods to not disclose the key that is used, such as the automatic pairing mode</a:t>
            </a:r>
          </a:p>
          <a:p>
            <a:pPr defTabSz="914400">
              <a:defRPr sz="1200">
                <a:latin typeface="Calibri"/>
                <a:ea typeface="Calibri"/>
                <a:cs typeface="Calibri"/>
                <a:sym typeface="Calibri"/>
              </a:defRPr>
            </a:pPr>
            <a:r>
              <a:t>Restoring factory default</a:t>
            </a:r>
          </a:p>
          <a:p>
            <a:pPr defTabSz="914400">
              <a:defRPr sz="1200">
                <a:latin typeface="Calibri"/>
                <a:ea typeface="Calibri"/>
                <a:cs typeface="Calibri"/>
                <a:sym typeface="Calibri"/>
              </a:defRPr>
            </a:pPr>
            <a:r>
              <a:t>Because key may not be known, it is important to know how to factory default devices (restoring to a known state with a known encryption key)</a:t>
            </a:r>
          </a:p>
          <a:p>
            <a:pPr defTabSz="914400">
              <a:defRPr sz="1200">
                <a:latin typeface="Calibri"/>
                <a:ea typeface="Calibri"/>
                <a:cs typeface="Calibri"/>
                <a:sym typeface="Calibri"/>
              </a:defRPr>
            </a:pPr>
            <a:r>
              <a:t>Factory default can restore encryption key to the default key defined in the OSDP specification, or to a default key defined by the manufacturer.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a:r>
              <a:t>? OSDP I/O devices, credentials, PIV?</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lvl1pPr defTabSz="914400">
              <a:defRPr sz="1200"/>
            </a:lvl1pPr>
          </a:lstStyle>
          <a:p>
            <a:pPr/>
            <a:r>
              <a:t>? OSDP I/O devices, credentials, PIV?</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lvl1pPr defTabSz="914400">
              <a:defRPr sz="1200"/>
            </a:lvl1pPr>
          </a:lstStyle>
          <a:p>
            <a:pPr/>
            <a:r>
              <a:t>? OSDP I/O devices, credentials, PIV?</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lvl1pPr defTabSz="914400">
              <a:defRPr sz="1200"/>
            </a:lvl1pPr>
          </a:lstStyle>
          <a:p>
            <a:pPr/>
            <a:r>
              <a:t>? OSDP I/O devices, credentials, PIV?</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lvl1pPr defTabSz="914400">
              <a:defRPr sz="1200"/>
            </a:lvl1pPr>
          </a:lstStyle>
          <a:p>
            <a:pPr/>
            <a:r>
              <a:t>? OSDP I/O devices, credentials, PIV?</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Shape 99"/>
          <p:cNvSpPr/>
          <p:nvPr>
            <p:ph type="sldImg"/>
          </p:nvPr>
        </p:nvSpPr>
        <p:spPr>
          <a:prstGeom prst="rect">
            <a:avLst/>
          </a:prstGeom>
        </p:spPr>
        <p:txBody>
          <a:bodyPr/>
          <a:lstStyle/>
          <a:p>
            <a:pPr/>
          </a:p>
        </p:txBody>
      </p:sp>
      <p:sp>
        <p:nvSpPr>
          <p:cNvPr id="100" name="Shape 100"/>
          <p:cNvSpPr/>
          <p:nvPr>
            <p:ph type="body" sz="quarter" idx="1"/>
          </p:nvPr>
        </p:nvSpPr>
        <p:spPr>
          <a:prstGeom prst="rect">
            <a:avLst/>
          </a:prstGeom>
        </p:spPr>
        <p:txBody>
          <a:bodyPr/>
          <a:lstStyle/>
          <a:p>
            <a:pPr defTabSz="914400">
              <a:defRPr sz="1200">
                <a:latin typeface="Calibri"/>
                <a:ea typeface="Calibri"/>
                <a:cs typeface="Calibri"/>
                <a:sym typeface="Calibri"/>
              </a:defRPr>
            </a:pPr>
            <a:r>
              <a:t>Security &amp; supervision</a:t>
            </a:r>
          </a:p>
          <a:p>
            <a:pPr defTabSz="914400">
              <a:defRPr sz="1200">
                <a:latin typeface="Calibri"/>
                <a:ea typeface="Calibri"/>
                <a:cs typeface="Calibri"/>
                <a:sym typeface="Calibri"/>
              </a:defRPr>
            </a:pPr>
            <a:r>
              <a:t>2-way communication protocol for supervision, encryption and authentication</a:t>
            </a:r>
          </a:p>
          <a:p>
            <a:pPr defTabSz="914400">
              <a:defRPr sz="1200"/>
            </a:pPr>
          </a:p>
          <a:p>
            <a:pPr defTabSz="914400">
              <a:defRPr sz="1200"/>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lvl1pPr defTabSz="914400">
              <a:defRPr sz="1200"/>
            </a:lvl1pPr>
          </a:lstStyle>
          <a:p>
            <a:pPr/>
            <a:r>
              <a:t>? OSDP I/O devices, credentials, PIV?</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a:r>
              <a:t>? OSDP I/O devices, credentials, PIV?</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lvl1pPr defTabSz="914400">
              <a:defRPr sz="1200"/>
            </a:lvl1pPr>
          </a:lstStyle>
          <a:p>
            <a:pPr/>
            <a:r>
              <a:t>? OSDP I/O devices, credentials, PIV?</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a:r>
              <a:t>? OSDP I/O devices, credentials, PIV?</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a:r>
              <a:t>? OSDP I/O devices, credentials, PIV?</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Shape 106"/>
          <p:cNvSpPr/>
          <p:nvPr>
            <p:ph type="sldImg"/>
          </p:nvPr>
        </p:nvSpPr>
        <p:spPr>
          <a:prstGeom prst="rect">
            <a:avLst/>
          </a:prstGeom>
        </p:spPr>
        <p:txBody>
          <a:bodyPr/>
          <a:lstStyle/>
          <a:p>
            <a:pPr/>
          </a:p>
        </p:txBody>
      </p:sp>
      <p:sp>
        <p:nvSpPr>
          <p:cNvPr id="107" name="Shape 107"/>
          <p:cNvSpPr/>
          <p:nvPr>
            <p:ph type="body" sz="quarter" idx="1"/>
          </p:nvPr>
        </p:nvSpPr>
        <p:spPr>
          <a:prstGeom prst="rect">
            <a:avLst/>
          </a:prstGeom>
        </p:spPr>
        <p:txBody>
          <a:bodyPr/>
          <a:lstStyle/>
          <a:p>
            <a:pPr defTabSz="914400">
              <a:defRPr sz="1200"/>
            </a:pPr>
            <a:r>
              <a:t>enhanced functionality such as greater distance &amp; multi drop installations, </a:t>
            </a:r>
          </a:p>
          <a:p>
            <a:pPr defTabSz="914400">
              <a:defRPr sz="1200"/>
            </a:pPr>
            <a:r>
              <a:t>large data format and a variety of baud rates (or communication speeds) so it accommodates biometrics without Ethernet or a PoE connection, </a:t>
            </a:r>
          </a:p>
          <a:p>
            <a:pPr defTabSz="914400">
              <a:defRPr sz="1200"/>
            </a:pPr>
            <a:r>
              <a:t>and remote updates from the panel</a:t>
            </a:r>
          </a:p>
          <a:p>
            <a:pPr defTabSz="914400">
              <a:defRPr sz="1200"/>
            </a:pPr>
          </a:p>
          <a:p>
            <a:pPr defTabSz="914400">
              <a:defRPr sz="1200"/>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Shape 113"/>
          <p:cNvSpPr/>
          <p:nvPr>
            <p:ph type="sldImg"/>
          </p:nvPr>
        </p:nvSpPr>
        <p:spPr>
          <a:prstGeom prst="rect">
            <a:avLst/>
          </a:prstGeom>
        </p:spPr>
        <p:txBody>
          <a:bodyPr/>
          <a:lstStyle/>
          <a:p>
            <a:pPr/>
          </a:p>
        </p:txBody>
      </p:sp>
      <p:sp>
        <p:nvSpPr>
          <p:cNvPr id="114" name="Shape 114"/>
          <p:cNvSpPr/>
          <p:nvPr>
            <p:ph type="body" sz="quarter" idx="1"/>
          </p:nvPr>
        </p:nvSpPr>
        <p:spPr>
          <a:prstGeom prst="rect">
            <a:avLst/>
          </a:prstGeom>
        </p:spPr>
        <p:txBody>
          <a:bodyPr/>
          <a:lstStyle/>
          <a:p>
            <a:pPr defTabSz="914400">
              <a:defRPr sz="1200">
                <a:latin typeface="Calibri"/>
                <a:ea typeface="Calibri"/>
                <a:cs typeface="Calibri"/>
                <a:sym typeface="Calibri"/>
              </a:defRPr>
            </a:pPr>
            <a:r>
              <a:t>Wiegand was a boon when it became the de facto standard, so to replace Wiegand with another protocol, OSDP also needs interoperability</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SIA adopted OSDP as its official industry standard and OSDP completed IEC certification in 2020</a:t>
            </a:r>
          </a:p>
          <a:p>
            <a:pPr defTabSz="914400">
              <a:defRPr sz="1200">
                <a:latin typeface="Calibri"/>
                <a:ea typeface="Calibri"/>
                <a:cs typeface="Calibri"/>
                <a:sym typeface="Calibri"/>
              </a:defRPr>
            </a:pPr>
            <a:r>
              <a:t>OSDP Verified program helps ensure interoperability although we always recommend bench-testing items together before installing in the field</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The Physical Security Interoperability Alliance (PSIA) today announced its Public Key Open Credential (PKOC) specification has expanded to support Open Supervised Device Protocol (OSDP). The new specification, PKOC over OSDP version 1.63, was unanimously ratified by the PSIA Board on March 22. It demonstrates how the ecosystem for PKOC, an open and freely available specification, can be extended to support a range of access control use cases.</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a:r>
              <a:t>Share details of a case study - John?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Shape 133"/>
          <p:cNvSpPr/>
          <p:nvPr>
            <p:ph type="sldImg"/>
          </p:nvPr>
        </p:nvSpPr>
        <p:spPr>
          <a:prstGeom prst="rect">
            <a:avLst/>
          </a:prstGeom>
        </p:spPr>
        <p:txBody>
          <a:bodyPr/>
          <a:lstStyle/>
          <a:p>
            <a:pPr/>
          </a:p>
        </p:txBody>
      </p:sp>
      <p:sp>
        <p:nvSpPr>
          <p:cNvPr id="134" name="Shape 134"/>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a:r>
              <a:t>Share details of a case study - John?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defTabSz="914400">
              <a:defRPr sz="1200">
                <a:latin typeface="Calibri"/>
                <a:ea typeface="Calibri"/>
                <a:cs typeface="Calibri"/>
                <a:sym typeface="Calibri"/>
              </a:defRPr>
            </a:pPr>
            <a:r>
              <a:t>Share details of a case study - John?</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defTabSz="914400">
              <a:defRPr sz="1200">
                <a:latin typeface="Calibri"/>
                <a:ea typeface="Calibri"/>
                <a:cs typeface="Calibri"/>
                <a:sym typeface="Calibri"/>
              </a:defRPr>
            </a:pPr>
            <a:r>
              <a:t>Share details of a case study - John?</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Custom Layout">
    <p:spTree>
      <p:nvGrpSpPr>
        <p:cNvPr id="1" name=""/>
        <p:cNvGrpSpPr/>
        <p:nvPr/>
      </p:nvGrpSpPr>
      <p:grpSpPr>
        <a:xfrm>
          <a:off x="0" y="0"/>
          <a:ext cx="0" cy="0"/>
          <a:chOff x="0" y="0"/>
          <a:chExt cx="0" cy="0"/>
        </a:xfrm>
      </p:grpSpPr>
      <p:sp>
        <p:nvSpPr>
          <p:cNvPr id="11" name="Title Text"/>
          <p:cNvSpPr txBox="1"/>
          <p:nvPr>
            <p:ph type="title"/>
          </p:nvPr>
        </p:nvSpPr>
        <p:spPr>
          <a:prstGeom prst="rect">
            <a:avLst/>
          </a:prstGeom>
        </p:spPr>
        <p:txBody>
          <a:bodyPr/>
          <a:lstStyle/>
          <a:p>
            <a:pPr/>
            <a:r>
              <a:t>Title Text</a:t>
            </a:r>
          </a:p>
        </p:txBody>
      </p:sp>
      <p:sp>
        <p:nvSpPr>
          <p:cNvPr id="12"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Custom Layou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Custom Layout">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1" name="Picture Placeholder 3"/>
          <p:cNvSpPr/>
          <p:nvPr>
            <p:ph type="pic" sz="quarter" idx="21"/>
          </p:nvPr>
        </p:nvSpPr>
        <p:spPr>
          <a:xfrm>
            <a:off x="14619065" y="5041648"/>
            <a:ext cx="3612413" cy="3632704"/>
          </a:xfrm>
          <a:prstGeom prst="rect">
            <a:avLst/>
          </a:prstGeom>
          <a:ln w="50800">
            <a:solidFill>
              <a:schemeClr val="accent4"/>
            </a:solidFill>
            <a:round/>
          </a:ln>
        </p:spPr>
        <p:txBody>
          <a:bodyPr lIns="91439" tIns="45719" rIns="91439" bIns="45719">
            <a:noAutofit/>
          </a:bodyPr>
          <a:lstStyle/>
          <a:p>
            <a:pP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Custom Layou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 name="Title Text"/>
          <p:cNvSpPr txBox="1"/>
          <p:nvPr>
            <p:ph type="title"/>
          </p:nvPr>
        </p:nvSpPr>
        <p:spPr>
          <a:prstGeom prst="rect">
            <a:avLst/>
          </a:prstGeom>
        </p:spPr>
        <p:txBody>
          <a:bodyPr/>
          <a:lstStyle/>
          <a:p>
            <a:pPr/>
            <a:r>
              <a:t>Title Text</a:t>
            </a:r>
          </a:p>
        </p:txBody>
      </p:sp>
      <p:sp>
        <p:nvSpPr>
          <p:cNvPr id="40"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1" name="Picture Placeholder 3"/>
          <p:cNvSpPr/>
          <p:nvPr>
            <p:ph type="pic" sz="quarter" idx="21"/>
          </p:nvPr>
        </p:nvSpPr>
        <p:spPr>
          <a:xfrm>
            <a:off x="15356909" y="4235701"/>
            <a:ext cx="2777452" cy="1002970"/>
          </a:xfrm>
          <a:prstGeom prst="rect">
            <a:avLst/>
          </a:prstGeom>
          <a:ln w="12700"/>
        </p:spPr>
        <p:txBody>
          <a:bodyPr lIns="91439" tIns="45719" rIns="91439" bIns="45719">
            <a:noAutofit/>
          </a:bodyPr>
          <a:lstStyle/>
          <a:p>
            <a:pP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Picture Placeholder 7"/>
          <p:cNvSpPr/>
          <p:nvPr>
            <p:ph type="pic" sz="half" idx="21"/>
          </p:nvPr>
        </p:nvSpPr>
        <p:spPr>
          <a:xfrm>
            <a:off x="5660571" y="3184071"/>
            <a:ext cx="13062858" cy="7347859"/>
          </a:xfrm>
          <a:prstGeom prst="rect">
            <a:avLst/>
          </a:prstGeom>
          <a:ln w="12700"/>
        </p:spPr>
        <p:txBody>
          <a:bodyPr lIns="91439" tIns="45719" rIns="91439" bIns="45719">
            <a:noAutofit/>
          </a:bodyPr>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Title Text"/>
          <p:cNvSpPr txBox="1"/>
          <p:nvPr>
            <p:ph type="title"/>
          </p:nvPr>
        </p:nvSpPr>
        <p:spPr>
          <a:xfrm>
            <a:off x="6313714" y="3282723"/>
            <a:ext cx="11756572" cy="1615849"/>
          </a:xfrm>
          <a:prstGeom prst="rect">
            <a:avLst/>
          </a:prstGeom>
        </p:spPr>
        <p:txBody>
          <a:bodyPr anchor="ctr"/>
          <a:lstStyle>
            <a:lvl1pPr>
              <a:defRPr sz="8200">
                <a:solidFill>
                  <a:schemeClr val="accent4"/>
                </a:solidFill>
              </a:defRPr>
            </a:lvl1pPr>
          </a:lstStyle>
          <a:p>
            <a:pPr/>
            <a:r>
              <a:t>Title Text</a:t>
            </a:r>
          </a:p>
        </p:txBody>
      </p:sp>
      <p:sp>
        <p:nvSpPr>
          <p:cNvPr id="58" name="Body Level One…"/>
          <p:cNvSpPr txBox="1"/>
          <p:nvPr>
            <p:ph type="body" sz="quarter" idx="1"/>
          </p:nvPr>
        </p:nvSpPr>
        <p:spPr>
          <a:xfrm>
            <a:off x="6313714" y="4898571"/>
            <a:ext cx="11756572" cy="5633358"/>
          </a:xfrm>
          <a:prstGeom prst="rect">
            <a:avLst/>
          </a:prstGeom>
        </p:spPr>
        <p:txBody>
          <a:bodyPr/>
          <a:lstStyle>
            <a:lvl1pPr marL="391885" indent="-391885">
              <a:buSzPct val="100000"/>
              <a:buFont typeface="Arial"/>
              <a:buChar char="•"/>
              <a:defRPr i="0" sz="4800">
                <a:solidFill>
                  <a:srgbClr val="DDDDDD"/>
                </a:solidFill>
                <a:latin typeface="+mj-lt"/>
                <a:ea typeface="+mj-ea"/>
                <a:cs typeface="+mj-cs"/>
                <a:sym typeface="Aptos"/>
              </a:defRPr>
            </a:lvl1pPr>
            <a:lvl2pPr marL="914400" indent="-457200">
              <a:buSzPct val="100000"/>
              <a:buFont typeface="Arial"/>
              <a:buChar char="•"/>
              <a:defRPr i="0" sz="4800">
                <a:solidFill>
                  <a:srgbClr val="DDDDDD"/>
                </a:solidFill>
                <a:latin typeface="+mj-lt"/>
                <a:ea typeface="+mj-ea"/>
                <a:cs typeface="+mj-cs"/>
                <a:sym typeface="Aptos"/>
              </a:defRPr>
            </a:lvl2pPr>
            <a:lvl3pPr marL="1463039" indent="-548639">
              <a:buSzPct val="100000"/>
              <a:buFont typeface="Arial"/>
              <a:buChar char="•"/>
              <a:defRPr i="0" sz="4800">
                <a:solidFill>
                  <a:srgbClr val="DDDDDD"/>
                </a:solidFill>
                <a:latin typeface="+mj-lt"/>
                <a:ea typeface="+mj-ea"/>
                <a:cs typeface="+mj-cs"/>
                <a:sym typeface="Aptos"/>
              </a:defRPr>
            </a:lvl3pPr>
            <a:lvl4pPr marL="1981200" indent="-609600">
              <a:buSzPct val="100000"/>
              <a:buFont typeface="Arial"/>
              <a:buChar char="•"/>
              <a:defRPr i="0" sz="4800">
                <a:solidFill>
                  <a:srgbClr val="DDDDDD"/>
                </a:solidFill>
                <a:latin typeface="+mj-lt"/>
                <a:ea typeface="+mj-ea"/>
                <a:cs typeface="+mj-cs"/>
                <a:sym typeface="Aptos"/>
              </a:defRPr>
            </a:lvl4pPr>
            <a:lvl5pPr marL="2438400" indent="-609600">
              <a:buSzPct val="100000"/>
              <a:buFont typeface="Arial"/>
              <a:buChar char="•"/>
              <a:defRPr i="0" sz="4800">
                <a:solidFill>
                  <a:srgbClr val="DDDDDD"/>
                </a:solidFill>
                <a:latin typeface="+mj-lt"/>
                <a:ea typeface="+mj-ea"/>
                <a:cs typeface="+mj-cs"/>
                <a:sym typeface="Aptos"/>
              </a:defRPr>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407343" y="6168650"/>
            <a:ext cx="7715144" cy="1224927"/>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nchor="b">
            <a:normAutofit fontScale="100000" lnSpcReduction="0"/>
          </a:bodyPr>
          <a:lstStyle/>
          <a:p>
            <a:pPr/>
            <a:r>
              <a:t>Title Text</a:t>
            </a:r>
          </a:p>
        </p:txBody>
      </p:sp>
      <p:sp>
        <p:nvSpPr>
          <p:cNvPr id="3" name="Body Level One…"/>
          <p:cNvSpPr txBox="1"/>
          <p:nvPr>
            <p:ph type="body" idx="1"/>
          </p:nvPr>
        </p:nvSpPr>
        <p:spPr>
          <a:xfrm>
            <a:off x="6407343" y="7553213"/>
            <a:ext cx="7715251" cy="53918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4286" y="9797596"/>
            <a:ext cx="3048001" cy="393701"/>
          </a:xfrm>
          <a:prstGeom prst="rect">
            <a:avLst/>
          </a:prstGeom>
          <a:ln w="3175">
            <a:miter lim="400000"/>
          </a:ln>
        </p:spPr>
        <p:txBody>
          <a:bodyPr wrap="none" lIns="48985" tIns="48985" rIns="48985" bIns="48985" anchor="ctr">
            <a:spAutoFit/>
          </a:bodyPr>
          <a:lstStyle>
            <a:lvl1pPr algn="r">
              <a:defRPr sz="16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Lst>
  <p:transition xmlns:p14="http://schemas.microsoft.com/office/powerpoint/2010/main" spd="med" advClick="1"/>
  <p:txStyles>
    <p:titleStyle>
      <a:lvl1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1pPr>
      <a:lvl2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2pPr>
      <a:lvl3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3pPr>
      <a:lvl4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4pPr>
      <a:lvl5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5pPr>
      <a:lvl6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6pPr>
      <a:lvl7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7pPr>
      <a:lvl8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8pPr>
      <a:lvl9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9pPr>
    </p:titleStyle>
    <p:bodyStyle>
      <a:lvl1pPr marL="0" marR="0" indent="0" algn="l" defTabSz="1828800" rtl="0" latinLnBrk="0">
        <a:lnSpc>
          <a:spcPct val="90000"/>
        </a:lnSpc>
        <a:spcBef>
          <a:spcPts val="1900"/>
        </a:spcBef>
        <a:spcAft>
          <a:spcPts val="0"/>
        </a:spcAft>
        <a:buClrTx/>
        <a:buSzTx/>
        <a:buFontTx/>
        <a:buNone/>
        <a:tabLst/>
        <a:defRPr b="0" baseline="0" cap="none" i="1" spc="0" strike="noStrike" sz="1600" u="none">
          <a:solidFill>
            <a:srgbClr val="B3C8D6"/>
          </a:solidFill>
          <a:uFillTx/>
          <a:latin typeface="Lato"/>
          <a:ea typeface="Lato"/>
          <a:cs typeface="Lato"/>
          <a:sym typeface="Lato"/>
        </a:defRPr>
      </a:lvl1pPr>
      <a:lvl2pPr marL="0" marR="0" indent="609829" algn="l" defTabSz="1828800" rtl="0" latinLnBrk="0">
        <a:lnSpc>
          <a:spcPct val="90000"/>
        </a:lnSpc>
        <a:spcBef>
          <a:spcPts val="1900"/>
        </a:spcBef>
        <a:spcAft>
          <a:spcPts val="0"/>
        </a:spcAft>
        <a:buClrTx/>
        <a:buSzTx/>
        <a:buFontTx/>
        <a:buNone/>
        <a:tabLst/>
        <a:defRPr b="0" baseline="0" cap="none" i="1" spc="0" strike="noStrike" sz="1600" u="none">
          <a:solidFill>
            <a:srgbClr val="B3C8D6"/>
          </a:solidFill>
          <a:uFillTx/>
          <a:latin typeface="Lato"/>
          <a:ea typeface="Lato"/>
          <a:cs typeface="Lato"/>
          <a:sym typeface="Lato"/>
        </a:defRPr>
      </a:lvl2pPr>
      <a:lvl3pPr marL="0" marR="0" indent="1219658" algn="l" defTabSz="1828800" rtl="0" latinLnBrk="0">
        <a:lnSpc>
          <a:spcPct val="90000"/>
        </a:lnSpc>
        <a:spcBef>
          <a:spcPts val="1900"/>
        </a:spcBef>
        <a:spcAft>
          <a:spcPts val="0"/>
        </a:spcAft>
        <a:buClrTx/>
        <a:buSzTx/>
        <a:buFontTx/>
        <a:buNone/>
        <a:tabLst/>
        <a:defRPr b="0" baseline="0" cap="none" i="1" spc="0" strike="noStrike" sz="1600" u="none">
          <a:solidFill>
            <a:srgbClr val="B3C8D6"/>
          </a:solidFill>
          <a:uFillTx/>
          <a:latin typeface="Lato"/>
          <a:ea typeface="Lato"/>
          <a:cs typeface="Lato"/>
          <a:sym typeface="Lato"/>
        </a:defRPr>
      </a:lvl3pPr>
      <a:lvl4pPr marL="0" marR="0" indent="1829486" algn="l" defTabSz="1828800" rtl="0" latinLnBrk="0">
        <a:lnSpc>
          <a:spcPct val="90000"/>
        </a:lnSpc>
        <a:spcBef>
          <a:spcPts val="1900"/>
        </a:spcBef>
        <a:spcAft>
          <a:spcPts val="0"/>
        </a:spcAft>
        <a:buClrTx/>
        <a:buSzTx/>
        <a:buFontTx/>
        <a:buNone/>
        <a:tabLst/>
        <a:defRPr b="0" baseline="0" cap="none" i="1" spc="0" strike="noStrike" sz="1600" u="none">
          <a:solidFill>
            <a:srgbClr val="B3C8D6"/>
          </a:solidFill>
          <a:uFillTx/>
          <a:latin typeface="Lato"/>
          <a:ea typeface="Lato"/>
          <a:cs typeface="Lato"/>
          <a:sym typeface="Lato"/>
        </a:defRPr>
      </a:lvl4pPr>
      <a:lvl5pPr marL="0" marR="0" indent="2439314" algn="l" defTabSz="1828800" rtl="0" latinLnBrk="0">
        <a:lnSpc>
          <a:spcPct val="90000"/>
        </a:lnSpc>
        <a:spcBef>
          <a:spcPts val="1900"/>
        </a:spcBef>
        <a:spcAft>
          <a:spcPts val="0"/>
        </a:spcAft>
        <a:buClrTx/>
        <a:buSzTx/>
        <a:buFontTx/>
        <a:buNone/>
        <a:tabLst/>
        <a:defRPr b="0" baseline="0" cap="none" i="1" spc="0" strike="noStrike" sz="1600" u="none">
          <a:solidFill>
            <a:srgbClr val="B3C8D6"/>
          </a:solidFill>
          <a:uFillTx/>
          <a:latin typeface="Lato"/>
          <a:ea typeface="Lato"/>
          <a:cs typeface="Lato"/>
          <a:sym typeface="Lato"/>
        </a:defRPr>
      </a:lvl5pPr>
      <a:lvl6pPr marL="2489200" marR="0" indent="-203200" algn="l" defTabSz="1828800" rtl="0" latinLnBrk="0">
        <a:lnSpc>
          <a:spcPct val="90000"/>
        </a:lnSpc>
        <a:spcBef>
          <a:spcPts val="1900"/>
        </a:spcBef>
        <a:spcAft>
          <a:spcPts val="0"/>
        </a:spcAft>
        <a:buClrTx/>
        <a:buSzPct val="100000"/>
        <a:buFontTx/>
        <a:buChar char="•"/>
        <a:tabLst/>
        <a:defRPr b="0" baseline="0" cap="none" i="1" spc="0" strike="noStrike" sz="1600" u="none">
          <a:solidFill>
            <a:srgbClr val="B3C8D6"/>
          </a:solidFill>
          <a:uFillTx/>
          <a:latin typeface="Lato"/>
          <a:ea typeface="Lato"/>
          <a:cs typeface="Lato"/>
          <a:sym typeface="Lato"/>
        </a:defRPr>
      </a:lvl6pPr>
      <a:lvl7pPr marL="2946400" marR="0" indent="-203200" algn="l" defTabSz="1828800" rtl="0" latinLnBrk="0">
        <a:lnSpc>
          <a:spcPct val="90000"/>
        </a:lnSpc>
        <a:spcBef>
          <a:spcPts val="1900"/>
        </a:spcBef>
        <a:spcAft>
          <a:spcPts val="0"/>
        </a:spcAft>
        <a:buClrTx/>
        <a:buSzPct val="100000"/>
        <a:buFontTx/>
        <a:buChar char="•"/>
        <a:tabLst/>
        <a:defRPr b="0" baseline="0" cap="none" i="1" spc="0" strike="noStrike" sz="1600" u="none">
          <a:solidFill>
            <a:srgbClr val="B3C8D6"/>
          </a:solidFill>
          <a:uFillTx/>
          <a:latin typeface="Lato"/>
          <a:ea typeface="Lato"/>
          <a:cs typeface="Lato"/>
          <a:sym typeface="Lato"/>
        </a:defRPr>
      </a:lvl7pPr>
      <a:lvl8pPr marL="3403600" marR="0" indent="-203200" algn="l" defTabSz="1828800" rtl="0" latinLnBrk="0">
        <a:lnSpc>
          <a:spcPct val="90000"/>
        </a:lnSpc>
        <a:spcBef>
          <a:spcPts val="1900"/>
        </a:spcBef>
        <a:spcAft>
          <a:spcPts val="0"/>
        </a:spcAft>
        <a:buClrTx/>
        <a:buSzPct val="100000"/>
        <a:buFontTx/>
        <a:buChar char="•"/>
        <a:tabLst/>
        <a:defRPr b="0" baseline="0" cap="none" i="1" spc="0" strike="noStrike" sz="1600" u="none">
          <a:solidFill>
            <a:srgbClr val="B3C8D6"/>
          </a:solidFill>
          <a:uFillTx/>
          <a:latin typeface="Lato"/>
          <a:ea typeface="Lato"/>
          <a:cs typeface="Lato"/>
          <a:sym typeface="Lato"/>
        </a:defRPr>
      </a:lvl8pPr>
      <a:lvl9pPr marL="3860800" marR="0" indent="-203200" algn="l" defTabSz="1828800" rtl="0" latinLnBrk="0">
        <a:lnSpc>
          <a:spcPct val="90000"/>
        </a:lnSpc>
        <a:spcBef>
          <a:spcPts val="1900"/>
        </a:spcBef>
        <a:spcAft>
          <a:spcPts val="0"/>
        </a:spcAft>
        <a:buClrTx/>
        <a:buSzPct val="100000"/>
        <a:buFontTx/>
        <a:buChar char="•"/>
        <a:tabLst/>
        <a:defRPr b="0" baseline="0" cap="none" i="1" spc="0" strike="noStrike" sz="1600" u="none">
          <a:solidFill>
            <a:srgbClr val="B3C8D6"/>
          </a:solidFill>
          <a:uFillTx/>
          <a:latin typeface="Lato"/>
          <a:ea typeface="Lato"/>
          <a:cs typeface="Lato"/>
          <a:sym typeface="Lato"/>
        </a:defRPr>
      </a:lvl9pPr>
    </p:bodyStyle>
    <p:otherStyle>
      <a:lvl1pPr marL="0" marR="0" indent="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1pPr>
      <a:lvl2pPr marL="0" marR="0" indent="4572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2pPr>
      <a:lvl3pPr marL="0" marR="0" indent="9144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3pPr>
      <a:lvl4pPr marL="0" marR="0" indent="13716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4pPr>
      <a:lvl5pPr marL="0" marR="0" indent="18288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5pPr>
      <a:lvl6pPr marL="0" marR="0" indent="22860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6pPr>
      <a:lvl7pPr marL="0" marR="0" indent="27432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7pPr>
      <a:lvl8pPr marL="0" marR="0" indent="32004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8pPr>
      <a:lvl9pPr marL="0" marR="0" indent="36576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jpeg"/><Relationship Id="rId4" Type="http://schemas.openxmlformats.org/officeDocument/2006/relationships/image" Target="../media/image7.png"/><Relationship Id="rId5" Type="http://schemas.openxmlformats.org/officeDocument/2006/relationships/image" Target="../media/image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6.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image" Target="../media/image1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hyperlink" Target="http://osdpworld.com" TargetMode="External"/><Relationship Id="rId4" Type="http://schemas.openxmlformats.org/officeDocument/2006/relationships/image" Target="../media/image11.png"/><Relationship Id="rId5" Type="http://schemas.openxmlformats.org/officeDocument/2006/relationships/image" Target="../media/image1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 name="Rectangle 12"/>
          <p:cNvSpPr txBox="1"/>
          <p:nvPr/>
        </p:nvSpPr>
        <p:spPr>
          <a:xfrm>
            <a:off x="1363637" y="5260820"/>
            <a:ext cx="18489877" cy="228237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defRPr b="1" sz="7200">
                <a:solidFill>
                  <a:schemeClr val="accent4">
                    <a:satOff val="-9316"/>
                    <a:lumOff val="27450"/>
                  </a:schemeClr>
                </a:solidFill>
                <a:latin typeface="Roboto"/>
                <a:ea typeface="Roboto"/>
                <a:cs typeface="Roboto"/>
                <a:sym typeface="Roboto"/>
              </a:defRPr>
            </a:pPr>
            <a:r>
              <a:t>Tools for Managing &amp; Troubleshooting</a:t>
            </a:r>
          </a:p>
          <a:p>
            <a:pPr>
              <a:defRPr b="1" sz="7200">
                <a:solidFill>
                  <a:schemeClr val="accent4">
                    <a:satOff val="-9316"/>
                    <a:lumOff val="27450"/>
                  </a:schemeClr>
                </a:solidFill>
                <a:latin typeface="Roboto"/>
                <a:ea typeface="Roboto"/>
                <a:cs typeface="Roboto"/>
                <a:sym typeface="Roboto"/>
              </a:defRPr>
            </a:pPr>
            <a:r>
              <a:t>OSDP Deployments</a:t>
            </a:r>
          </a:p>
        </p:txBody>
      </p:sp>
      <p:sp>
        <p:nvSpPr>
          <p:cNvPr id="69" name="Rectangle 12"/>
          <p:cNvSpPr txBox="1"/>
          <p:nvPr/>
        </p:nvSpPr>
        <p:spPr>
          <a:xfrm>
            <a:off x="1331315" y="8073252"/>
            <a:ext cx="10758960" cy="165245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20000"/>
              </a:lnSpc>
              <a:defRPr sz="3000">
                <a:solidFill>
                  <a:srgbClr val="FFFFFF"/>
                </a:solidFill>
                <a:latin typeface="Roboto"/>
                <a:ea typeface="Roboto"/>
                <a:cs typeface="Roboto"/>
                <a:sym typeface="Roboto"/>
              </a:defRPr>
            </a:pPr>
            <a:r>
              <a:t>John Nemerofsky, Sage Integration</a:t>
            </a:r>
          </a:p>
          <a:p>
            <a:pPr>
              <a:lnSpc>
                <a:spcPct val="120000"/>
              </a:lnSpc>
              <a:defRPr sz="3000">
                <a:solidFill>
                  <a:srgbClr val="FFFFFF"/>
                </a:solidFill>
                <a:latin typeface="Roboto"/>
                <a:ea typeface="Roboto"/>
                <a:cs typeface="Roboto"/>
                <a:sym typeface="Roboto"/>
              </a:defRPr>
            </a:pPr>
            <a:r>
              <a:t>Jon Uren, Cypress Integration Solutions</a:t>
            </a:r>
          </a:p>
          <a:p>
            <a:pPr>
              <a:lnSpc>
                <a:spcPct val="120000"/>
              </a:lnSpc>
              <a:defRPr sz="3000">
                <a:solidFill>
                  <a:srgbClr val="FFFFFF"/>
                </a:solidFill>
                <a:latin typeface="Roboto"/>
                <a:ea typeface="Roboto"/>
                <a:cs typeface="Roboto"/>
                <a:sym typeface="Roboto"/>
              </a:defRPr>
            </a:pPr>
            <a:r>
              <a:t>Jacob LeRoy, Cypress Integration Solutions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Rectangle"/>
          <p:cNvSpPr/>
          <p:nvPr/>
        </p:nvSpPr>
        <p:spPr>
          <a:xfrm>
            <a:off x="845486" y="3046234"/>
            <a:ext cx="15321748" cy="6581672"/>
          </a:xfrm>
          <a:prstGeom prst="rect">
            <a:avLst/>
          </a:prstGeom>
          <a:solidFill>
            <a:srgbClr val="FFFFFF"/>
          </a:solidFill>
          <a:ln w="3175">
            <a:solidFill>
              <a:schemeClr val="accent1"/>
            </a:solidFill>
            <a:miter/>
          </a:ln>
        </p:spPr>
        <p:txBody>
          <a:bodyPr lIns="48985" tIns="48985" rIns="48985" bIns="48985" anchor="ctr"/>
          <a:lstStyle/>
          <a:p>
            <a:pPr/>
          </a:p>
        </p:txBody>
      </p:sp>
      <p:sp>
        <p:nvSpPr>
          <p:cNvPr id="117"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18"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19" name="Comparison of OSDP and Wiegand Wiring"/>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Comparison of OSDP and Wiegand Wiring</a:t>
            </a:r>
          </a:p>
        </p:txBody>
      </p:sp>
      <p:pic>
        <p:nvPicPr>
          <p:cNvPr id="120" name="Image" descr="Image"/>
          <p:cNvPicPr>
            <a:picLocks noChangeAspect="1"/>
          </p:cNvPicPr>
          <p:nvPr/>
        </p:nvPicPr>
        <p:blipFill>
          <a:blip r:embed="rId3">
            <a:extLst/>
          </a:blip>
          <a:stretch>
            <a:fillRect/>
          </a:stretch>
        </p:blipFill>
        <p:spPr>
          <a:xfrm>
            <a:off x="3903866" y="4624540"/>
            <a:ext cx="11262308" cy="3425060"/>
          </a:xfrm>
          <a:prstGeom prst="rect">
            <a:avLst/>
          </a:prstGeom>
          <a:ln w="12700">
            <a:miter lim="400000"/>
          </a:ln>
        </p:spPr>
      </p:pic>
      <p:sp>
        <p:nvSpPr>
          <p:cNvPr id="121" name="Wiegand…"/>
          <p:cNvSpPr txBox="1"/>
          <p:nvPr/>
        </p:nvSpPr>
        <p:spPr>
          <a:xfrm>
            <a:off x="698943" y="5685732"/>
            <a:ext cx="3195275" cy="1302676"/>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2438400">
              <a:lnSpc>
                <a:spcPct val="90000"/>
              </a:lnSpc>
              <a:defRPr>
                <a:solidFill>
                  <a:srgbClr val="000000"/>
                </a:solidFill>
                <a:latin typeface="Helvetica Neue"/>
                <a:ea typeface="Helvetica Neue"/>
                <a:cs typeface="Helvetica Neue"/>
                <a:sym typeface="Helvetica Neue"/>
              </a:defRPr>
            </a:pPr>
            <a:r>
              <a:t>Wiegand</a:t>
            </a:r>
          </a:p>
          <a:p>
            <a:pPr algn="ctr" defTabSz="2438400">
              <a:lnSpc>
                <a:spcPct val="90000"/>
              </a:lnSpc>
              <a:defRPr>
                <a:solidFill>
                  <a:srgbClr val="000000"/>
                </a:solidFill>
                <a:latin typeface="Helvetica Neue"/>
                <a:ea typeface="Helvetica Neue"/>
                <a:cs typeface="Helvetica Neue"/>
                <a:sym typeface="Helvetica Neue"/>
              </a:defRPr>
            </a:pPr>
            <a:r>
              <a:t>( Strobed, F2F, Serial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Rectangle"/>
          <p:cNvSpPr/>
          <p:nvPr/>
        </p:nvSpPr>
        <p:spPr>
          <a:xfrm>
            <a:off x="845486" y="3046234"/>
            <a:ext cx="15746915" cy="6581672"/>
          </a:xfrm>
          <a:prstGeom prst="rect">
            <a:avLst/>
          </a:prstGeom>
          <a:solidFill>
            <a:srgbClr val="FFFFFF"/>
          </a:solidFill>
          <a:ln w="3175">
            <a:solidFill>
              <a:schemeClr val="accent1"/>
            </a:solidFill>
            <a:miter/>
          </a:ln>
        </p:spPr>
        <p:txBody>
          <a:bodyPr lIns="48985" tIns="48985" rIns="48985" bIns="48985" anchor="ctr"/>
          <a:lstStyle/>
          <a:p>
            <a:pPr/>
          </a:p>
        </p:txBody>
      </p:sp>
      <p:sp>
        <p:nvSpPr>
          <p:cNvPr id="126"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27"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28" name="Comparison of OSDP and Wiegand Wiring"/>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Comparison of OSDP and Wiegand Wiring</a:t>
            </a:r>
          </a:p>
        </p:txBody>
      </p:sp>
      <p:sp>
        <p:nvSpPr>
          <p:cNvPr id="129" name="Wiegand"/>
          <p:cNvSpPr txBox="1"/>
          <p:nvPr/>
        </p:nvSpPr>
        <p:spPr>
          <a:xfrm>
            <a:off x="1746486" y="4584546"/>
            <a:ext cx="1517143" cy="523444"/>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400">
              <a:lnSpc>
                <a:spcPct val="90000"/>
              </a:lnSpc>
              <a:defRPr>
                <a:solidFill>
                  <a:srgbClr val="000000"/>
                </a:solidFill>
                <a:latin typeface="Helvetica Neue"/>
                <a:ea typeface="Helvetica Neue"/>
                <a:cs typeface="Helvetica Neue"/>
                <a:sym typeface="Helvetica Neue"/>
              </a:defRPr>
            </a:lvl1pPr>
          </a:lstStyle>
          <a:p>
            <a:pPr/>
            <a:r>
              <a:t>Wiegand</a:t>
            </a:r>
          </a:p>
        </p:txBody>
      </p:sp>
      <p:pic>
        <p:nvPicPr>
          <p:cNvPr id="130" name="Image" descr="Image"/>
          <p:cNvPicPr>
            <a:picLocks noChangeAspect="1"/>
          </p:cNvPicPr>
          <p:nvPr/>
        </p:nvPicPr>
        <p:blipFill>
          <a:blip r:embed="rId3">
            <a:extLst/>
          </a:blip>
          <a:stretch>
            <a:fillRect/>
          </a:stretch>
        </p:blipFill>
        <p:spPr>
          <a:xfrm>
            <a:off x="3725164" y="3186583"/>
            <a:ext cx="10178536" cy="3095466"/>
          </a:xfrm>
          <a:prstGeom prst="rect">
            <a:avLst/>
          </a:prstGeom>
          <a:ln w="12700">
            <a:miter lim="400000"/>
          </a:ln>
        </p:spPr>
      </p:pic>
      <p:pic>
        <p:nvPicPr>
          <p:cNvPr id="131" name="Image" descr="Image"/>
          <p:cNvPicPr>
            <a:picLocks noChangeAspect="1"/>
          </p:cNvPicPr>
          <p:nvPr/>
        </p:nvPicPr>
        <p:blipFill>
          <a:blip r:embed="rId4">
            <a:extLst/>
          </a:blip>
          <a:stretch>
            <a:fillRect/>
          </a:stretch>
        </p:blipFill>
        <p:spPr>
          <a:xfrm>
            <a:off x="3778657" y="6450057"/>
            <a:ext cx="10178536" cy="3151800"/>
          </a:xfrm>
          <a:prstGeom prst="rect">
            <a:avLst/>
          </a:prstGeom>
          <a:ln w="12700">
            <a:miter lim="400000"/>
          </a:ln>
        </p:spPr>
      </p:pic>
      <p:sp>
        <p:nvSpPr>
          <p:cNvPr id="132" name="OSDP"/>
          <p:cNvSpPr txBox="1"/>
          <p:nvPr/>
        </p:nvSpPr>
        <p:spPr>
          <a:xfrm>
            <a:off x="1957179" y="7011007"/>
            <a:ext cx="1095757" cy="523444"/>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400">
              <a:lnSpc>
                <a:spcPct val="90000"/>
              </a:lnSpc>
              <a:defRPr>
                <a:solidFill>
                  <a:srgbClr val="000000"/>
                </a:solidFill>
                <a:latin typeface="Helvetica Neue"/>
                <a:ea typeface="Helvetica Neue"/>
                <a:cs typeface="Helvetica Neue"/>
                <a:sym typeface="Helvetica Neue"/>
              </a:defRPr>
            </a:lvl1pPr>
          </a:lstStyle>
          <a:p>
            <a:pPr/>
            <a:r>
              <a:t>OSDP</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37"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38" name="Major Difference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Major Differences</a:t>
            </a:r>
          </a:p>
        </p:txBody>
      </p:sp>
      <p:sp>
        <p:nvSpPr>
          <p:cNvPr id="139" name="Rectangle 12"/>
          <p:cNvSpPr txBox="1"/>
          <p:nvPr/>
        </p:nvSpPr>
        <p:spPr>
          <a:xfrm>
            <a:off x="1562400" y="3326809"/>
            <a:ext cx="13473995" cy="67208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914400">
              <a:lnSpc>
                <a:spcPct val="150000"/>
              </a:lnSpc>
              <a:defRPr sz="3000">
                <a:solidFill>
                  <a:srgbClr val="DDDDDD"/>
                </a:solidFill>
                <a:latin typeface="Roboto Light"/>
                <a:ea typeface="Roboto Light"/>
                <a:cs typeface="Roboto Light"/>
                <a:sym typeface="Roboto Light"/>
              </a:defRPr>
            </a:pPr>
            <a:r>
              <a:t>Simplex vs. Half Duplex</a:t>
            </a:r>
          </a:p>
          <a:p>
            <a:pPr algn="just" defTabSz="914400">
              <a:lnSpc>
                <a:spcPct val="150000"/>
              </a:lnSpc>
              <a:buSzPct val="70000"/>
              <a:buChar char="•"/>
              <a:defRPr sz="3000">
                <a:solidFill>
                  <a:srgbClr val="DDDDDD"/>
                </a:solidFill>
                <a:latin typeface="Roboto Light"/>
                <a:ea typeface="Roboto Light"/>
                <a:cs typeface="Roboto Light"/>
                <a:sym typeface="Roboto Light"/>
              </a:defRPr>
            </a:pPr>
          </a:p>
          <a:p>
            <a:pPr algn="just" defTabSz="914400">
              <a:lnSpc>
                <a:spcPct val="150000"/>
              </a:lnSpc>
              <a:buSzPct val="70000"/>
              <a:buChar char="•"/>
              <a:defRPr sz="3000">
                <a:solidFill>
                  <a:srgbClr val="DDDDDD"/>
                </a:solidFill>
                <a:latin typeface="Roboto Light"/>
                <a:ea typeface="Roboto Light"/>
                <a:cs typeface="Roboto Light"/>
                <a:sym typeface="Roboto Light"/>
              </a:defRPr>
            </a:pPr>
            <a:r>
              <a:t>Wiegand is one way unsupervised</a:t>
            </a:r>
          </a:p>
          <a:p>
            <a:pPr algn="just" defTabSz="914400">
              <a:lnSpc>
                <a:spcPct val="150000"/>
              </a:lnSpc>
              <a:buSzPct val="70000"/>
              <a:buChar char="•"/>
              <a:defRPr sz="3000">
                <a:solidFill>
                  <a:srgbClr val="DDDDDD"/>
                </a:solidFill>
                <a:latin typeface="Roboto Light"/>
                <a:ea typeface="Roboto Light"/>
                <a:cs typeface="Roboto Light"/>
                <a:sym typeface="Roboto Light"/>
              </a:defRPr>
            </a:pPr>
            <a:r>
              <a:t>Wiegand functionality is done via discrete signaling wires</a:t>
            </a:r>
          </a:p>
          <a:p>
            <a:pPr algn="just" defTabSz="914400">
              <a:lnSpc>
                <a:spcPct val="150000"/>
              </a:lnSpc>
              <a:buSzPct val="70000"/>
              <a:buChar char="•"/>
              <a:defRPr sz="3000">
                <a:solidFill>
                  <a:srgbClr val="DDDDDD"/>
                </a:solidFill>
                <a:latin typeface="Roboto Light"/>
                <a:ea typeface="Roboto Light"/>
                <a:cs typeface="Roboto Light"/>
                <a:sym typeface="Roboto Light"/>
              </a:defRPr>
            </a:pPr>
            <a:r>
              <a:t>Wiegand Vulnerability - no ability to secure the transmission</a:t>
            </a:r>
          </a:p>
          <a:p>
            <a:pPr algn="just" defTabSz="914400">
              <a:lnSpc>
                <a:spcPct val="150000"/>
              </a:lnSpc>
              <a:buSzPct val="70000"/>
              <a:buChar char="•"/>
              <a:defRPr sz="3000">
                <a:solidFill>
                  <a:srgbClr val="DDDDDD"/>
                </a:solidFill>
                <a:latin typeface="Roboto Light"/>
                <a:ea typeface="Roboto Light"/>
                <a:cs typeface="Roboto Light"/>
                <a:sym typeface="Roboto Light"/>
              </a:defRPr>
            </a:pPr>
          </a:p>
          <a:p>
            <a:pPr algn="just" defTabSz="914400">
              <a:lnSpc>
                <a:spcPct val="150000"/>
              </a:lnSpc>
              <a:buSzPct val="70000"/>
              <a:buChar char="•"/>
              <a:defRPr sz="3000">
                <a:solidFill>
                  <a:srgbClr val="DDDDDD"/>
                </a:solidFill>
                <a:latin typeface="Roboto Light"/>
                <a:ea typeface="Roboto Light"/>
                <a:cs typeface="Roboto Light"/>
                <a:sym typeface="Roboto Light"/>
              </a:defRPr>
            </a:pPr>
            <a:r>
              <a:t>OSDP is bidirectional, fully supervised</a:t>
            </a:r>
          </a:p>
          <a:p>
            <a:pPr algn="just" defTabSz="914400">
              <a:lnSpc>
                <a:spcPct val="150000"/>
              </a:lnSpc>
              <a:buSzPct val="70000"/>
              <a:buChar char="•"/>
              <a:defRPr sz="3000">
                <a:solidFill>
                  <a:srgbClr val="DDDDDD"/>
                </a:solidFill>
                <a:latin typeface="Roboto Light"/>
                <a:ea typeface="Roboto Light"/>
                <a:cs typeface="Roboto Light"/>
                <a:sym typeface="Roboto Light"/>
              </a:defRPr>
            </a:pPr>
            <a:r>
              <a:t>OSDP functionality is done via commands / replies</a:t>
            </a:r>
          </a:p>
          <a:p>
            <a:pPr algn="just" defTabSz="914400">
              <a:lnSpc>
                <a:spcPct val="150000"/>
              </a:lnSpc>
              <a:buSzPct val="70000"/>
              <a:buChar char="•"/>
              <a:defRPr sz="3000">
                <a:solidFill>
                  <a:srgbClr val="DDDDDD"/>
                </a:solidFill>
                <a:latin typeface="Roboto Light"/>
                <a:ea typeface="Roboto Light"/>
                <a:cs typeface="Roboto Light"/>
                <a:sym typeface="Roboto Light"/>
              </a:defRPr>
            </a:pPr>
            <a:r>
              <a:t>OSDP can be encrypted and authenticated</a:t>
            </a:r>
          </a:p>
          <a:p>
            <a:pPr algn="just" defTabSz="914400">
              <a:lnSpc>
                <a:spcPct val="150000"/>
              </a:lnSpc>
              <a:buSzPct val="70000"/>
              <a:buChar char="•"/>
              <a:defRPr sz="3000">
                <a:solidFill>
                  <a:srgbClr val="DDDDDD"/>
                </a:solidFill>
                <a:latin typeface="Roboto Light"/>
                <a:ea typeface="Roboto Light"/>
                <a:cs typeface="Roboto Light"/>
                <a:sym typeface="Roboto Light"/>
              </a:defRPr>
            </a:pPr>
            <a:r>
              <a:t>Multi-Drop Topologies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44"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45" name="Why OSDP?"/>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Why OSDP?</a:t>
            </a:r>
          </a:p>
        </p:txBody>
      </p:sp>
      <p:sp>
        <p:nvSpPr>
          <p:cNvPr id="146" name="Rectangle 12"/>
          <p:cNvSpPr txBox="1"/>
          <p:nvPr/>
        </p:nvSpPr>
        <p:spPr>
          <a:xfrm>
            <a:off x="1562400" y="3326809"/>
            <a:ext cx="13473995" cy="19202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Industry impact</a:t>
            </a:r>
          </a:p>
          <a:p>
            <a:pPr defTabSz="914400">
              <a:lnSpc>
                <a:spcPct val="150000"/>
              </a:lnSpc>
              <a:defRPr sz="3000">
                <a:solidFill>
                  <a:srgbClr val="DDDDDD"/>
                </a:solidFill>
                <a:latin typeface="Roboto Light"/>
                <a:ea typeface="Roboto Light"/>
                <a:cs typeface="Roboto Light"/>
                <a:sym typeface="Roboto Light"/>
              </a:defRPr>
            </a:pPr>
            <a:r>
              <a:t>- Hot Dog Stand</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Fortune 500</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51"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52" name="OSDP System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Systems</a:t>
            </a:r>
          </a:p>
        </p:txBody>
      </p:sp>
      <p:grpSp>
        <p:nvGrpSpPr>
          <p:cNvPr id="158" name="Group"/>
          <p:cNvGrpSpPr/>
          <p:nvPr/>
        </p:nvGrpSpPr>
        <p:grpSpPr>
          <a:xfrm>
            <a:off x="3206743" y="3046234"/>
            <a:ext cx="12282353" cy="6581673"/>
            <a:chOff x="0" y="0"/>
            <a:chExt cx="12282352" cy="6581671"/>
          </a:xfrm>
        </p:grpSpPr>
        <p:sp>
          <p:nvSpPr>
            <p:cNvPr id="153" name="Rectangle"/>
            <p:cNvSpPr/>
            <p:nvPr/>
          </p:nvSpPr>
          <p:spPr>
            <a:xfrm>
              <a:off x="0" y="0"/>
              <a:ext cx="12282353" cy="6581672"/>
            </a:xfrm>
            <a:prstGeom prst="rect">
              <a:avLst/>
            </a:prstGeom>
            <a:solidFill>
              <a:srgbClr val="FFFFFF"/>
            </a:solidFill>
            <a:ln w="3175" cap="flat">
              <a:solidFill>
                <a:schemeClr val="accent1"/>
              </a:solidFill>
              <a:prstDash val="solid"/>
              <a:miter lim="800000"/>
            </a:ln>
            <a:effectLst/>
          </p:spPr>
          <p:txBody>
            <a:bodyPr wrap="square" lIns="48985" tIns="48985" rIns="48985" bIns="48985" numCol="1" anchor="ctr">
              <a:noAutofit/>
            </a:bodyPr>
            <a:lstStyle/>
            <a:p>
              <a:pPr/>
            </a:p>
          </p:txBody>
        </p:sp>
        <p:sp>
          <p:nvSpPr>
            <p:cNvPr id="154" name="Rectangle 12"/>
            <p:cNvSpPr txBox="1"/>
            <p:nvPr/>
          </p:nvSpPr>
          <p:spPr>
            <a:xfrm>
              <a:off x="1366229" y="1122768"/>
              <a:ext cx="9549894" cy="54863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914400">
                <a:lnSpc>
                  <a:spcPct val="150000"/>
                </a:lnSpc>
                <a:defRPr sz="3000">
                  <a:solidFill>
                    <a:srgbClr val="535353"/>
                  </a:solidFill>
                  <a:latin typeface="Roboto Light"/>
                  <a:ea typeface="Roboto Light"/>
                  <a:cs typeface="Roboto Light"/>
                  <a:sym typeface="Roboto Light"/>
                </a:defRPr>
              </a:lvl1pPr>
            </a:lstStyle>
            <a:p>
              <a:pPr/>
              <a:r>
                <a:t>Full systems vs. retrofits</a:t>
              </a:r>
            </a:p>
          </p:txBody>
        </p:sp>
        <p:pic>
          <p:nvPicPr>
            <p:cNvPr id="155" name="cpi.png" descr="cpi.png"/>
            <p:cNvPicPr>
              <a:picLocks noChangeAspect="1"/>
            </p:cNvPicPr>
            <p:nvPr/>
          </p:nvPicPr>
          <p:blipFill>
            <a:blip r:embed="rId3">
              <a:extLst/>
            </a:blip>
            <a:stretch>
              <a:fillRect/>
            </a:stretch>
          </p:blipFill>
          <p:spPr>
            <a:xfrm>
              <a:off x="3243774" y="1642742"/>
              <a:ext cx="5546997" cy="4160248"/>
            </a:xfrm>
            <a:prstGeom prst="rect">
              <a:avLst/>
            </a:prstGeom>
            <a:ln w="12700" cap="flat">
              <a:noFill/>
              <a:miter lim="400000"/>
            </a:ln>
            <a:effectLst/>
          </p:spPr>
        </p:pic>
        <p:sp>
          <p:nvSpPr>
            <p:cNvPr id="156" name="OSDP"/>
            <p:cNvSpPr txBox="1"/>
            <p:nvPr/>
          </p:nvSpPr>
          <p:spPr>
            <a:xfrm>
              <a:off x="8813271" y="3454896"/>
              <a:ext cx="1339587" cy="53593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914400">
                <a:defRPr>
                  <a:solidFill>
                    <a:srgbClr val="000000"/>
                  </a:solidFill>
                  <a:latin typeface="Calibri"/>
                  <a:ea typeface="Calibri"/>
                  <a:cs typeface="Calibri"/>
                  <a:sym typeface="Calibri"/>
                </a:defRPr>
              </a:lvl1pPr>
            </a:lstStyle>
            <a:p>
              <a:pPr/>
              <a:r>
                <a:t>OSDP</a:t>
              </a:r>
            </a:p>
          </p:txBody>
        </p:sp>
        <p:sp>
          <p:nvSpPr>
            <p:cNvPr id="157" name="Wiegand"/>
            <p:cNvSpPr txBox="1"/>
            <p:nvPr/>
          </p:nvSpPr>
          <p:spPr>
            <a:xfrm>
              <a:off x="1462140" y="3454896"/>
              <a:ext cx="1913267" cy="53593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914400">
                <a:defRPr>
                  <a:solidFill>
                    <a:srgbClr val="000000"/>
                  </a:solidFill>
                  <a:latin typeface="Calibri"/>
                  <a:ea typeface="Calibri"/>
                  <a:cs typeface="Calibri"/>
                  <a:sym typeface="Calibri"/>
                </a:defRPr>
              </a:lvl1pPr>
            </a:lstStyle>
            <a:p>
              <a:pPr/>
              <a:r>
                <a:t>Wiegand</a:t>
              </a:r>
            </a:p>
          </p:txBody>
        </p:sp>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63"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64" name="OSDP System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Systems</a:t>
            </a:r>
          </a:p>
        </p:txBody>
      </p:sp>
      <p:sp>
        <p:nvSpPr>
          <p:cNvPr id="165" name="Rectangle 12"/>
          <p:cNvSpPr txBox="1"/>
          <p:nvPr/>
        </p:nvSpPr>
        <p:spPr>
          <a:xfrm>
            <a:off x="1562400" y="3326809"/>
            <a:ext cx="13473995"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Retrofitting Wiegand system</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Install new OSDP devices in existing Wiegand systems</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Upgrade highest security areas with OSDP readers &amp; converters</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Cost &amp; time savings but restricted to 1-to-1 expansion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70"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71" name="OSDP System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Systems</a:t>
            </a:r>
          </a:p>
        </p:txBody>
      </p:sp>
      <p:sp>
        <p:nvSpPr>
          <p:cNvPr id="172" name="Rectangle 12"/>
          <p:cNvSpPr txBox="1"/>
          <p:nvPr/>
        </p:nvSpPr>
        <p:spPr>
          <a:xfrm>
            <a:off x="1562400" y="3326809"/>
            <a:ext cx="13473995"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Full OSDP systems</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Takes full advantage of OSDP</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Main system components all support OSDP</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For new construction or when budget / timeframe support replacement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77"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78" name="OSDP Component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Components</a:t>
            </a:r>
          </a:p>
        </p:txBody>
      </p:sp>
      <p:sp>
        <p:nvSpPr>
          <p:cNvPr id="179" name="Rectangle 12"/>
          <p:cNvSpPr txBox="1"/>
          <p:nvPr/>
        </p:nvSpPr>
        <p:spPr>
          <a:xfrm>
            <a:off x="1562400" y="3326809"/>
            <a:ext cx="13473995" cy="39776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OSDP panel (ACU) sourcing considerations</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Maximum number of OSDP devices on single port (generally 1, 2, 4, 8)</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How it supports I/O </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Range of baud rates supported</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Pairing mode for Secure Channel encryption</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Configuring controller to poll each reader (multi-drop)</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84"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85" name="OSDP Component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Components</a:t>
            </a:r>
          </a:p>
        </p:txBody>
      </p:sp>
      <p:sp>
        <p:nvSpPr>
          <p:cNvPr id="186" name="Rectangle 12"/>
          <p:cNvSpPr txBox="1"/>
          <p:nvPr/>
        </p:nvSpPr>
        <p:spPr>
          <a:xfrm>
            <a:off x="1562400" y="3326809"/>
            <a:ext cx="13473995" cy="32918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OSDP reader (PD) sourcing consideration</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Default configuration </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Configuring address/baud rate for each reader </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Secure Channel key management</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Factory default process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91" name="Rectangle"/>
          <p:cNvSpPr/>
          <p:nvPr/>
        </p:nvSpPr>
        <p:spPr>
          <a:xfrm>
            <a:off x="3842437" y="2774773"/>
            <a:ext cx="11868567" cy="8166454"/>
          </a:xfrm>
          <a:prstGeom prst="rect">
            <a:avLst/>
          </a:prstGeom>
          <a:solidFill>
            <a:srgbClr val="FFFFFF"/>
          </a:solidFill>
          <a:ln w="3175">
            <a:solidFill>
              <a:schemeClr val="accent1"/>
            </a:solidFill>
            <a:miter/>
          </a:ln>
        </p:spPr>
        <p:txBody>
          <a:bodyPr lIns="48985" tIns="48985" rIns="48985" bIns="48985" anchor="ctr"/>
          <a:lstStyle/>
          <a:p>
            <a:pPr/>
          </a:p>
        </p:txBody>
      </p:sp>
      <p:sp>
        <p:nvSpPr>
          <p:cNvPr id="192" name="Rectangle 12"/>
          <p:cNvSpPr txBox="1"/>
          <p:nvPr/>
        </p:nvSpPr>
        <p:spPr>
          <a:xfrm>
            <a:off x="10309535" y="5894401"/>
            <a:ext cx="10232028"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93" name="Rectangle 12"/>
          <p:cNvSpPr txBox="1"/>
          <p:nvPr/>
        </p:nvSpPr>
        <p:spPr>
          <a:xfrm>
            <a:off x="4136831" y="2888894"/>
            <a:ext cx="19857050" cy="850304"/>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lstStyle>
            <a:lvl1pPr defTabSz="914400">
              <a:lnSpc>
                <a:spcPct val="150000"/>
              </a:lnSpc>
              <a:defRPr sz="3000">
                <a:solidFill>
                  <a:srgbClr val="535353"/>
                </a:solidFill>
                <a:latin typeface="Roboto Light"/>
                <a:ea typeface="Roboto Light"/>
                <a:cs typeface="Roboto Light"/>
                <a:sym typeface="Roboto Light"/>
              </a:defRPr>
            </a:lvl1pPr>
          </a:lstStyle>
          <a:p>
            <a:pPr/>
            <a:r>
              <a:t>OSDP wire runs: Multi-drop vs. home-run systems</a:t>
            </a:r>
          </a:p>
        </p:txBody>
      </p:sp>
      <p:pic>
        <p:nvPicPr>
          <p:cNvPr id="194" name="Home-run vs multi-drop installation.png" descr="Home-run vs multi-drop installation.png"/>
          <p:cNvPicPr>
            <a:picLocks noChangeAspect="1"/>
          </p:cNvPicPr>
          <p:nvPr/>
        </p:nvPicPr>
        <p:blipFill>
          <a:blip r:embed="rId3">
            <a:extLst/>
          </a:blip>
          <a:srcRect l="0" t="56676" r="0" b="6443"/>
          <a:stretch>
            <a:fillRect/>
          </a:stretch>
        </p:blipFill>
        <p:spPr>
          <a:xfrm>
            <a:off x="5076205" y="7751537"/>
            <a:ext cx="8452146" cy="3117074"/>
          </a:xfrm>
          <a:prstGeom prst="rect">
            <a:avLst/>
          </a:prstGeom>
          <a:ln w="12700">
            <a:miter lim="400000"/>
          </a:ln>
        </p:spPr>
      </p:pic>
      <p:pic>
        <p:nvPicPr>
          <p:cNvPr id="195" name="Home-run vs multi-drop installation.png" descr="Home-run vs multi-drop installation.png"/>
          <p:cNvPicPr>
            <a:picLocks noChangeAspect="1"/>
          </p:cNvPicPr>
          <p:nvPr/>
        </p:nvPicPr>
        <p:blipFill>
          <a:blip r:embed="rId3">
            <a:extLst/>
          </a:blip>
          <a:srcRect l="0" t="5198" r="0" b="55324"/>
          <a:stretch>
            <a:fillRect/>
          </a:stretch>
        </p:blipFill>
        <p:spPr>
          <a:xfrm>
            <a:off x="5135953" y="3841139"/>
            <a:ext cx="8452146" cy="3336565"/>
          </a:xfrm>
          <a:prstGeom prst="rect">
            <a:avLst/>
          </a:prstGeom>
          <a:ln w="12700">
            <a:miter lim="400000"/>
          </a:ln>
        </p:spPr>
      </p:pic>
      <p:sp>
        <p:nvSpPr>
          <p:cNvPr id="196" name="OSDP Component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Components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1" name="Double-click to edit"/>
          <p:cNvSpPr txBox="1"/>
          <p:nvPr>
            <p:ph type="title"/>
          </p:nvPr>
        </p:nvSpPr>
        <p:spPr>
          <a:prstGeom prst="rect">
            <a:avLst/>
          </a:prstGeom>
        </p:spPr>
        <p:txBody>
          <a:bodyPr/>
          <a:lstStyle/>
          <a:p>
            <a:pPr/>
          </a:p>
        </p:txBody>
      </p:sp>
      <p:sp>
        <p:nvSpPr>
          <p:cNvPr id="72" name="Double-click to edit"/>
          <p:cNvSpPr txBox="1"/>
          <p:nvPr>
            <p:ph type="body" sz="quarter" idx="1"/>
          </p:nvPr>
        </p:nvSpPr>
        <p:spPr>
          <a:prstGeom prst="rect">
            <a:avLst/>
          </a:prstGeom>
        </p:spPr>
        <p:txBody>
          <a:bodyPr/>
          <a:lstStyle/>
          <a:p>
            <a:pPr/>
          </a:p>
        </p:txBody>
      </p:sp>
      <p:sp>
        <p:nvSpPr>
          <p:cNvPr id="73" name="3-4 minutes   Intro speakers…"/>
          <p:cNvSpPr txBox="1"/>
          <p:nvPr/>
        </p:nvSpPr>
        <p:spPr>
          <a:xfrm>
            <a:off x="7925182" y="6321252"/>
            <a:ext cx="8804381" cy="1463883"/>
          </a:xfrm>
          <a:prstGeom prst="rect">
            <a:avLst/>
          </a:prstGeom>
          <a:ln w="3175">
            <a:miter lim="400000"/>
          </a:ln>
          <a:extLst>
            <a:ext uri="{C572A759-6A51-4108-AA02-DFA0A04FC94B}">
              <ma14:wrappingTextBoxFlag xmlns:ma14="http://schemas.microsoft.com/office/mac/drawingml/2011/main" val="1"/>
            </a:ext>
          </a:extLst>
        </p:spPr>
        <p:txBody>
          <a:bodyPr wrap="none" lIns="48985" tIns="48985" rIns="48985" bIns="48985">
            <a:spAutoFit/>
          </a:bodyPr>
          <a:lstStyle/>
          <a:p>
            <a:pPr defTabSz="914400">
              <a:defRPr i="1" sz="1600">
                <a:solidFill>
                  <a:srgbClr val="B3C8D6"/>
                </a:solidFill>
                <a:latin typeface="Lato"/>
                <a:ea typeface="Lato"/>
                <a:cs typeface="Lato"/>
                <a:sym typeface="Lato"/>
              </a:defRPr>
            </a:pPr>
            <a:r>
              <a:t>3-4 minutes   Intro speakers</a:t>
            </a:r>
          </a:p>
          <a:p>
            <a:pPr defTabSz="914400">
              <a:defRPr i="1" sz="1600">
                <a:solidFill>
                  <a:srgbClr val="B3C8D6"/>
                </a:solidFill>
                <a:latin typeface="Lato"/>
                <a:ea typeface="Lato"/>
                <a:cs typeface="Lato"/>
                <a:sym typeface="Lato"/>
              </a:defRPr>
            </a:pPr>
            <a:r>
              <a:t>10-15 minutes OSDP advantages—security, functionality, interoperability; case study</a:t>
            </a:r>
          </a:p>
          <a:p>
            <a:pPr defTabSz="914400">
              <a:defRPr i="1" sz="1600">
                <a:solidFill>
                  <a:srgbClr val="B3C8D6"/>
                </a:solidFill>
                <a:latin typeface="Lato"/>
                <a:ea typeface="Lato"/>
                <a:cs typeface="Lato"/>
                <a:sym typeface="Lato"/>
              </a:defRPr>
            </a:pPr>
            <a:r>
              <a:t>20 minutes     OSDP system comparison &amp; components, OSDP best practices &amp; troubleshooting</a:t>
            </a:r>
          </a:p>
          <a:p>
            <a:pPr defTabSz="914400">
              <a:defRPr i="1" sz="1600">
                <a:solidFill>
                  <a:srgbClr val="B3C8D6"/>
                </a:solidFill>
                <a:latin typeface="Lato"/>
                <a:ea typeface="Lato"/>
                <a:cs typeface="Lato"/>
                <a:sym typeface="Lato"/>
              </a:defRPr>
            </a:pPr>
            <a:r>
              <a:t>5-6 minutes Wrapup, future developments (?OSDP I/O devices, credentials, PIV)</a:t>
            </a:r>
          </a:p>
          <a:p>
            <a:pPr defTabSz="914400">
              <a:defRPr i="1" sz="1600">
                <a:solidFill>
                  <a:srgbClr val="B3C8D6"/>
                </a:solidFill>
                <a:latin typeface="Lato"/>
                <a:ea typeface="Lato"/>
                <a:cs typeface="Lato"/>
                <a:sym typeface="Lato"/>
              </a:defRPr>
            </a:pPr>
            <a:r>
              <a:t>15 minutes     Q&amp;A</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0" name="Double-click to edit"/>
          <p:cNvSpPr txBox="1"/>
          <p:nvPr>
            <p:ph type="title"/>
          </p:nvPr>
        </p:nvSpPr>
        <p:spPr>
          <a:prstGeom prst="rect">
            <a:avLst/>
          </a:prstGeom>
        </p:spPr>
        <p:txBody>
          <a:bodyPr/>
          <a:lstStyle/>
          <a:p>
            <a:pPr/>
          </a:p>
        </p:txBody>
      </p:sp>
      <p:sp>
        <p:nvSpPr>
          <p:cNvPr id="201" name="Double-click to edit"/>
          <p:cNvSpPr txBox="1"/>
          <p:nvPr>
            <p:ph type="body" sz="quarter" idx="1"/>
          </p:nvPr>
        </p:nvSpPr>
        <p:spPr>
          <a:prstGeom prst="rect">
            <a:avLst/>
          </a:prstGeom>
        </p:spPr>
        <p:txBody>
          <a:bodyPr/>
          <a:lstStyle/>
          <a:p>
            <a:pPr/>
          </a:p>
        </p:txBody>
      </p:sp>
      <p:sp>
        <p:nvSpPr>
          <p:cNvPr id="202" name="Rectangle 12"/>
          <p:cNvSpPr txBox="1"/>
          <p:nvPr/>
        </p:nvSpPr>
        <p:spPr>
          <a:xfrm>
            <a:off x="6496153" y="4545326"/>
            <a:ext cx="6676291" cy="94887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lvl1pPr>
              <a:defRPr b="1" sz="5600">
                <a:solidFill>
                  <a:srgbClr val="09193B"/>
                </a:solidFill>
                <a:latin typeface="Roboto"/>
                <a:ea typeface="Roboto"/>
                <a:cs typeface="Roboto"/>
                <a:sym typeface="Roboto"/>
              </a:defRPr>
            </a:lvl1pPr>
          </a:lstStyle>
          <a:p>
            <a:pPr/>
            <a:r>
              <a:t>OSDP components</a:t>
            </a:r>
          </a:p>
        </p:txBody>
      </p:sp>
      <p:sp>
        <p:nvSpPr>
          <p:cNvPr id="203" name="Rectangle 12"/>
          <p:cNvSpPr txBox="1"/>
          <p:nvPr/>
        </p:nvSpPr>
        <p:spPr>
          <a:xfrm>
            <a:off x="7312583" y="5605459"/>
            <a:ext cx="10232029" cy="47398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r>
              <a:t>OSDP wire runs: Home-run</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Wiegand wire in place</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Wiegand wire: Works with 1 device at &lt; 500 ft., at &lt; 9600 baud</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Not future-proof; best practice is to replace</a:t>
            </a:r>
          </a:p>
        </p:txBody>
      </p:sp>
      <p:sp>
        <p:nvSpPr>
          <p:cNvPr id="204"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8" name="Double-click to edit"/>
          <p:cNvSpPr txBox="1"/>
          <p:nvPr>
            <p:ph type="title"/>
          </p:nvPr>
        </p:nvSpPr>
        <p:spPr>
          <a:prstGeom prst="rect">
            <a:avLst/>
          </a:prstGeom>
        </p:spPr>
        <p:txBody>
          <a:bodyPr/>
          <a:lstStyle/>
          <a:p>
            <a:pPr/>
          </a:p>
        </p:txBody>
      </p:sp>
      <p:sp>
        <p:nvSpPr>
          <p:cNvPr id="209" name="Double-click to edit"/>
          <p:cNvSpPr txBox="1"/>
          <p:nvPr>
            <p:ph type="body" sz="quarter" idx="1"/>
          </p:nvPr>
        </p:nvSpPr>
        <p:spPr>
          <a:prstGeom prst="rect">
            <a:avLst/>
          </a:prstGeom>
        </p:spPr>
        <p:txBody>
          <a:bodyPr/>
          <a:lstStyle/>
          <a:p>
            <a:pPr/>
          </a:p>
        </p:txBody>
      </p:sp>
      <p:sp>
        <p:nvSpPr>
          <p:cNvPr id="210" name="Rectangle 12"/>
          <p:cNvSpPr txBox="1"/>
          <p:nvPr/>
        </p:nvSpPr>
        <p:spPr>
          <a:xfrm>
            <a:off x="6496153" y="4545326"/>
            <a:ext cx="6676291" cy="94887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lvl1pPr>
              <a:defRPr b="1" sz="5600">
                <a:solidFill>
                  <a:srgbClr val="09193B"/>
                </a:solidFill>
                <a:latin typeface="Roboto"/>
                <a:ea typeface="Roboto"/>
                <a:cs typeface="Roboto"/>
                <a:sym typeface="Roboto"/>
              </a:defRPr>
            </a:lvl1pPr>
          </a:lstStyle>
          <a:p>
            <a:pPr/>
            <a:r>
              <a:t>OSDP components</a:t>
            </a:r>
          </a:p>
        </p:txBody>
      </p:sp>
      <p:sp>
        <p:nvSpPr>
          <p:cNvPr id="211" name="Rectangle 12"/>
          <p:cNvSpPr txBox="1"/>
          <p:nvPr/>
        </p:nvSpPr>
        <p:spPr>
          <a:xfrm>
            <a:off x="7312583" y="5605459"/>
            <a:ext cx="10232029" cy="47398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r>
              <a:t>Home-run wiring</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Think Wiegand</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Wiegand wire: Works with 1 device at &lt; 500 ft., at &lt; 9600 baud</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Not future-proof; best practice is to replace</a:t>
            </a:r>
          </a:p>
        </p:txBody>
      </p:sp>
      <p:sp>
        <p:nvSpPr>
          <p:cNvPr id="212"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6" name="Double-click to edit"/>
          <p:cNvSpPr txBox="1"/>
          <p:nvPr>
            <p:ph type="title"/>
          </p:nvPr>
        </p:nvSpPr>
        <p:spPr>
          <a:prstGeom prst="rect">
            <a:avLst/>
          </a:prstGeom>
        </p:spPr>
        <p:txBody>
          <a:bodyPr/>
          <a:lstStyle/>
          <a:p>
            <a:pPr/>
          </a:p>
        </p:txBody>
      </p:sp>
      <p:sp>
        <p:nvSpPr>
          <p:cNvPr id="217" name="Double-click to edit"/>
          <p:cNvSpPr txBox="1"/>
          <p:nvPr>
            <p:ph type="body" sz="quarter" idx="1"/>
          </p:nvPr>
        </p:nvSpPr>
        <p:spPr>
          <a:prstGeom prst="rect">
            <a:avLst/>
          </a:prstGeom>
        </p:spPr>
        <p:txBody>
          <a:bodyPr/>
          <a:lstStyle/>
          <a:p>
            <a:pPr/>
          </a:p>
        </p:txBody>
      </p:sp>
      <p:sp>
        <p:nvSpPr>
          <p:cNvPr id="218" name="Rectangle 12"/>
          <p:cNvSpPr txBox="1"/>
          <p:nvPr/>
        </p:nvSpPr>
        <p:spPr>
          <a:xfrm>
            <a:off x="6496153" y="4545326"/>
            <a:ext cx="6676291" cy="94887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lvl1pPr>
              <a:defRPr b="1" sz="5600">
                <a:solidFill>
                  <a:srgbClr val="09193B"/>
                </a:solidFill>
                <a:latin typeface="Roboto"/>
                <a:ea typeface="Roboto"/>
                <a:cs typeface="Roboto"/>
                <a:sym typeface="Roboto"/>
              </a:defRPr>
            </a:lvl1pPr>
          </a:lstStyle>
          <a:p>
            <a:pPr/>
            <a:r>
              <a:t>OSDP components</a:t>
            </a:r>
          </a:p>
        </p:txBody>
      </p:sp>
      <p:sp>
        <p:nvSpPr>
          <p:cNvPr id="219" name="Rectangle 12"/>
          <p:cNvSpPr txBox="1"/>
          <p:nvPr/>
        </p:nvSpPr>
        <p:spPr>
          <a:xfrm>
            <a:off x="7312583" y="5605459"/>
            <a:ext cx="10232029" cy="63781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r>
              <a:t>Multi-drop wiring</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1 cable run supports multiple PDs</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Bundled access control or OSDP-specific cable</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Needed for new construction or full OSDP systems</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Important! Correctly ID OSDP wires in bundled cable</a:t>
            </a:r>
          </a:p>
        </p:txBody>
      </p:sp>
      <p:sp>
        <p:nvSpPr>
          <p:cNvPr id="220"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225"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26" name="OSDP Best Practice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Best Practices</a:t>
            </a:r>
          </a:p>
        </p:txBody>
      </p:sp>
      <p:sp>
        <p:nvSpPr>
          <p:cNvPr id="227" name="Rectangle 12"/>
          <p:cNvSpPr txBox="1"/>
          <p:nvPr/>
        </p:nvSpPr>
        <p:spPr>
          <a:xfrm>
            <a:off x="1562400" y="3326809"/>
            <a:ext cx="13473995" cy="5486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lnSpc>
                <a:spcPct val="150000"/>
              </a:lnSpc>
              <a:defRPr sz="3000">
                <a:solidFill>
                  <a:srgbClr val="DDDDDD"/>
                </a:solidFill>
                <a:latin typeface="Roboto Light"/>
                <a:ea typeface="Roboto Light"/>
                <a:cs typeface="Roboto Light"/>
                <a:sym typeface="Roboto Light"/>
              </a:defRPr>
            </a:lvl1pPr>
          </a:lstStyle>
          <a:p>
            <a:pPr/>
            <a:r>
              <a:t>Order of installation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232"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33" name="OSDP Best Practice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Best Practices</a:t>
            </a:r>
          </a:p>
        </p:txBody>
      </p:sp>
      <p:sp>
        <p:nvSpPr>
          <p:cNvPr id="234" name="Rectangle 12"/>
          <p:cNvSpPr txBox="1"/>
          <p:nvPr/>
        </p:nvSpPr>
        <p:spPr>
          <a:xfrm>
            <a:off x="1562400" y="3326809"/>
            <a:ext cx="13473995" cy="5486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lnSpc>
                <a:spcPct val="150000"/>
              </a:lnSpc>
              <a:defRPr sz="3000">
                <a:solidFill>
                  <a:srgbClr val="DDDDDD"/>
                </a:solidFill>
                <a:latin typeface="Roboto Light"/>
                <a:ea typeface="Roboto Light"/>
                <a:cs typeface="Roboto Light"/>
                <a:sym typeface="Roboto Light"/>
              </a:defRPr>
            </a:lvl1pPr>
          </a:lstStyle>
          <a:p>
            <a:pPr/>
            <a:r>
              <a:t>“Dead or Alive” demo</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239"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40" name="OSDP Best Practice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Best Practices</a:t>
            </a:r>
          </a:p>
        </p:txBody>
      </p:sp>
      <p:sp>
        <p:nvSpPr>
          <p:cNvPr id="241" name="Rectangle 12"/>
          <p:cNvSpPr txBox="1"/>
          <p:nvPr/>
        </p:nvSpPr>
        <p:spPr>
          <a:xfrm>
            <a:off x="1562400" y="3326809"/>
            <a:ext cx="13473995" cy="19202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Configuration</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Know your tool options: Built-in, controller, or third-party</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Preconfigure / test Secure Channel encryption key, device address, baud rate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46" name="OSDP Best Practice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Best Practices</a:t>
            </a:r>
          </a:p>
        </p:txBody>
      </p:sp>
      <p:sp>
        <p:nvSpPr>
          <p:cNvPr id="247" name="Rectangle 12"/>
          <p:cNvSpPr txBox="1"/>
          <p:nvPr/>
        </p:nvSpPr>
        <p:spPr>
          <a:xfrm>
            <a:off x="1562400" y="3326809"/>
            <a:ext cx="13473995"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Device address: Required step in OSDP (different from Wiegand!)</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Find default addresses of both reader &amp; controller</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Plan device addresses</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Preconfigure and bench-test before installing</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52" name="OSDP Best Practice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Best Practices</a:t>
            </a:r>
          </a:p>
        </p:txBody>
      </p:sp>
      <p:sp>
        <p:nvSpPr>
          <p:cNvPr id="253" name="Rectangle 12"/>
          <p:cNvSpPr txBox="1"/>
          <p:nvPr/>
        </p:nvSpPr>
        <p:spPr>
          <a:xfrm>
            <a:off x="1562400" y="3326809"/>
            <a:ext cx="13473995"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Baud rate (reader-panel communication speed)</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OSDP specification defines 6 rates; what does your device support?</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Lower rates better to start (example: 9600)</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Higher baud rate better for higher bandwidth needs (example: biometric)</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58" name="OSDP Best Practice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Best Practices</a:t>
            </a:r>
          </a:p>
        </p:txBody>
      </p:sp>
      <p:sp>
        <p:nvSpPr>
          <p:cNvPr id="259" name="Rectangle 12"/>
          <p:cNvSpPr txBox="1"/>
          <p:nvPr/>
        </p:nvSpPr>
        <p:spPr>
          <a:xfrm>
            <a:off x="1562400" y="3326809"/>
            <a:ext cx="13473995"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Secure Channel encryption: CRITICAL to enable on every OSDP reader</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Review manufacturer’s and 3rd party options</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Always set up ‘out of band’</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Key management</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64" name="OSDP: The Tool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The Tools</a:t>
            </a:r>
          </a:p>
        </p:txBody>
      </p:sp>
      <p:sp>
        <p:nvSpPr>
          <p:cNvPr id="265" name="Rectangle 12"/>
          <p:cNvSpPr txBox="1"/>
          <p:nvPr/>
        </p:nvSpPr>
        <p:spPr>
          <a:xfrm>
            <a:off x="1562400" y="3326809"/>
            <a:ext cx="13473995"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Secure Channel encryption: CRITICAL to enable on every OSDP reader</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Review manufacturer’s and 3rd party options</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Always set up ‘out of band’</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Key management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Rectangle"/>
          <p:cNvSpPr/>
          <p:nvPr/>
        </p:nvSpPr>
        <p:spPr>
          <a:xfrm>
            <a:off x="9877671" y="3149874"/>
            <a:ext cx="10407853" cy="7416252"/>
          </a:xfrm>
          <a:prstGeom prst="rect">
            <a:avLst/>
          </a:prstGeom>
          <a:solidFill>
            <a:srgbClr val="FFFFFF"/>
          </a:solidFill>
          <a:ln w="3175">
            <a:solidFill>
              <a:schemeClr val="accent1"/>
            </a:solidFill>
            <a:miter/>
          </a:ln>
        </p:spPr>
        <p:txBody>
          <a:bodyPr lIns="48985" tIns="48985" rIns="48985" bIns="48985" anchor="ctr"/>
          <a:lstStyle/>
          <a:p>
            <a:pPr/>
          </a:p>
        </p:txBody>
      </p:sp>
      <p:sp>
        <p:nvSpPr>
          <p:cNvPr id="270"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71" name="Rectangle 12"/>
          <p:cNvSpPr txBox="1"/>
          <p:nvPr/>
        </p:nvSpPr>
        <p:spPr>
          <a:xfrm>
            <a:off x="1562400" y="3326809"/>
            <a:ext cx="13473995" cy="6035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No instructions</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No measurements</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Lack of experience</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No built-in indicators</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Misinterpretation</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Incompatibility</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Improper configuration</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Improper Installation</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Edge case</a:t>
            </a:r>
          </a:p>
        </p:txBody>
      </p:sp>
      <p:sp>
        <p:nvSpPr>
          <p:cNvPr id="272" name="You Can’t Fix What You Can’t See"/>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You Can’t Fix What You Can’t See</a:t>
            </a:r>
          </a:p>
        </p:txBody>
      </p:sp>
      <p:pic>
        <p:nvPicPr>
          <p:cNvPr id="273" name="Image" descr="Image"/>
          <p:cNvPicPr>
            <a:picLocks noChangeAspect="1"/>
          </p:cNvPicPr>
          <p:nvPr/>
        </p:nvPicPr>
        <p:blipFill>
          <a:blip r:embed="rId3">
            <a:extLst/>
          </a:blip>
          <a:stretch>
            <a:fillRect/>
          </a:stretch>
        </p:blipFill>
        <p:spPr>
          <a:xfrm rot="5400000">
            <a:off x="12289670" y="3024818"/>
            <a:ext cx="5474071" cy="7157692"/>
          </a:xfrm>
          <a:prstGeom prst="rect">
            <a:avLst/>
          </a:prstGeom>
          <a:ln w="12700">
            <a:miter lim="400000"/>
          </a:ln>
        </p:spPr>
      </p:pic>
      <p:sp>
        <p:nvSpPr>
          <p:cNvPr id="274" name="The White Wire should be here"/>
          <p:cNvSpPr txBox="1"/>
          <p:nvPr/>
        </p:nvSpPr>
        <p:spPr>
          <a:xfrm>
            <a:off x="11201958" y="9462940"/>
            <a:ext cx="8341449" cy="90146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lstStyle>
            <a:lvl1pPr algn="ctr" defTabSz="2438339">
              <a:defRPr sz="2700"/>
            </a:lvl1pPr>
          </a:lstStyle>
          <a:p>
            <a:pPr/>
            <a:r>
              <a:t>The White Wire should be here</a:t>
            </a:r>
          </a:p>
        </p:txBody>
      </p:sp>
      <p:sp>
        <p:nvSpPr>
          <p:cNvPr id="275" name="Line"/>
          <p:cNvSpPr/>
          <p:nvPr/>
        </p:nvSpPr>
        <p:spPr>
          <a:xfrm flipH="1" flipV="1">
            <a:off x="16252604" y="8245377"/>
            <a:ext cx="1682089" cy="1301272"/>
          </a:xfrm>
          <a:prstGeom prst="line">
            <a:avLst/>
          </a:prstGeom>
          <a:ln w="177800">
            <a:solidFill>
              <a:schemeClr val="accent1"/>
            </a:solidFill>
            <a:miter/>
            <a:tailEnd type="triangle"/>
          </a:ln>
          <a:effectLst>
            <a:outerShdw sx="100000" sy="100000" kx="0" ky="0" algn="b" rotWithShape="0" blurRad="63500" dist="25400" dir="5400000">
              <a:srgbClr val="FFFFFF">
                <a:alpha val="50000"/>
              </a:srgbClr>
            </a:outerShdw>
          </a:effectLst>
        </p:spPr>
        <p:txBody>
          <a:bodyPr lIns="48985" tIns="48985" rIns="48985" bIns="48985"/>
          <a:lstStyle/>
          <a:p>
            <a:pPr/>
          </a:p>
        </p:txBody>
      </p:sp>
      <p:grpSp>
        <p:nvGrpSpPr>
          <p:cNvPr id="278" name="Group"/>
          <p:cNvGrpSpPr/>
          <p:nvPr/>
        </p:nvGrpSpPr>
        <p:grpSpPr>
          <a:xfrm>
            <a:off x="10223365" y="3493237"/>
            <a:ext cx="9716463" cy="6729526"/>
            <a:chOff x="0" y="0"/>
            <a:chExt cx="9716461" cy="6729524"/>
          </a:xfrm>
        </p:grpSpPr>
        <p:sp>
          <p:nvSpPr>
            <p:cNvPr id="276" name="Rectangle"/>
            <p:cNvSpPr/>
            <p:nvPr/>
          </p:nvSpPr>
          <p:spPr>
            <a:xfrm>
              <a:off x="0" y="0"/>
              <a:ext cx="9716462" cy="6729525"/>
            </a:xfrm>
            <a:prstGeom prst="rect">
              <a:avLst/>
            </a:prstGeom>
            <a:gradFill flip="none" rotWithShape="1">
              <a:gsLst>
                <a:gs pos="0">
                  <a:srgbClr val="CEE8FA"/>
                </a:gs>
                <a:gs pos="35000">
                  <a:srgbClr val="DCEEFB"/>
                </a:gs>
                <a:gs pos="100000">
                  <a:srgbClr val="F0F8FE"/>
                </a:gs>
              </a:gsLst>
              <a:lin ang="16200000" scaled="0"/>
            </a:gradFill>
            <a:ln w="3175" cap="flat">
              <a:solidFill>
                <a:srgbClr val="AEC4D2"/>
              </a:solidFill>
              <a:prstDash val="solid"/>
              <a:round/>
            </a:ln>
            <a:effectLst>
              <a:outerShdw sx="100000" sy="100000" kx="0" ky="0" algn="b" rotWithShape="0" blurRad="0" dist="0" dir="5400000">
                <a:srgbClr val="000000">
                  <a:alpha val="38000"/>
                </a:srgbClr>
              </a:outerShdw>
            </a:effectLst>
          </p:spPr>
          <p:txBody>
            <a:bodyPr wrap="square" lIns="48985" tIns="48985" rIns="48985" bIns="48985" numCol="1" anchor="ctr">
              <a:noAutofit/>
            </a:bodyPr>
            <a:lstStyle/>
            <a:p>
              <a:pPr defTabSz="2438339">
                <a:defRPr sz="4000"/>
              </a:pPr>
            </a:p>
          </p:txBody>
        </p:sp>
        <p:sp>
          <p:nvSpPr>
            <p:cNvPr id="277" name="Problem"/>
            <p:cNvSpPr txBox="1"/>
            <p:nvPr/>
          </p:nvSpPr>
          <p:spPr>
            <a:xfrm>
              <a:off x="296951" y="2682548"/>
              <a:ext cx="9122560" cy="226109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48985" tIns="48985" rIns="48985" bIns="48985" numCol="1" anchor="t">
              <a:noAutofit/>
            </a:bodyPr>
            <a:lstStyle>
              <a:lvl1pPr algn="ctr" defTabSz="2438339">
                <a:defRPr sz="4000"/>
              </a:lvl1pPr>
            </a:lstStyle>
            <a:p>
              <a:pPr/>
              <a:r>
                <a:t>Problem</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27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Rectangle"/>
          <p:cNvSpPr/>
          <p:nvPr/>
        </p:nvSpPr>
        <p:spPr>
          <a:xfrm>
            <a:off x="7484384" y="4421717"/>
            <a:ext cx="13470820" cy="6388911"/>
          </a:xfrm>
          <a:prstGeom prst="rect">
            <a:avLst/>
          </a:prstGeom>
          <a:solidFill>
            <a:srgbClr val="FFFFFF"/>
          </a:solidFill>
          <a:ln w="3175">
            <a:solidFill>
              <a:schemeClr val="accent1"/>
            </a:solidFill>
            <a:miter/>
          </a:ln>
        </p:spPr>
        <p:txBody>
          <a:bodyPr lIns="48985" tIns="48985" rIns="48985" bIns="48985" anchor="ctr"/>
          <a:lstStyle/>
          <a:p>
            <a:pPr/>
          </a:p>
        </p:txBody>
      </p:sp>
      <p:sp>
        <p:nvSpPr>
          <p:cNvPr id="283"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84" name="Rectangle 12"/>
          <p:cNvSpPr txBox="1"/>
          <p:nvPr/>
        </p:nvSpPr>
        <p:spPr>
          <a:xfrm>
            <a:off x="1562400" y="3326809"/>
            <a:ext cx="13473995" cy="32918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You have to see what the electrons are up to (is the reader communicating?)</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Built-In Tracing ( PACS, ACU )</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OSDP Trace Tool</a:t>
            </a:r>
          </a:p>
          <a:p>
            <a:pPr marL="508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Export to common file</a:t>
            </a:r>
          </a:p>
          <a:p>
            <a:pPr marL="508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Send to the “experts”</a:t>
            </a:r>
          </a:p>
        </p:txBody>
      </p:sp>
      <p:sp>
        <p:nvSpPr>
          <p:cNvPr id="285" name="Trace Tool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Trace Tools</a:t>
            </a:r>
          </a:p>
        </p:txBody>
      </p:sp>
      <p:pic>
        <p:nvPicPr>
          <p:cNvPr id="286" name="OSDPTraceFull (1).png" descr="OSDPTraceFull (1).png"/>
          <p:cNvPicPr>
            <a:picLocks noChangeAspect="1"/>
          </p:cNvPicPr>
          <p:nvPr/>
        </p:nvPicPr>
        <p:blipFill>
          <a:blip r:embed="rId3">
            <a:extLst/>
          </a:blip>
          <a:stretch>
            <a:fillRect/>
          </a:stretch>
        </p:blipFill>
        <p:spPr>
          <a:xfrm>
            <a:off x="8381327" y="4453670"/>
            <a:ext cx="11676934" cy="6325006"/>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Rectangle"/>
          <p:cNvSpPr/>
          <p:nvPr/>
        </p:nvSpPr>
        <p:spPr>
          <a:xfrm>
            <a:off x="8708770" y="4282017"/>
            <a:ext cx="12538708" cy="6388911"/>
          </a:xfrm>
          <a:prstGeom prst="rect">
            <a:avLst/>
          </a:prstGeom>
          <a:solidFill>
            <a:srgbClr val="FFFFFF"/>
          </a:solidFill>
          <a:ln w="3175">
            <a:solidFill>
              <a:schemeClr val="accent1"/>
            </a:solidFill>
            <a:miter/>
          </a:ln>
        </p:spPr>
        <p:txBody>
          <a:bodyPr lIns="48985" tIns="48985" rIns="48985" bIns="48985" anchor="ctr"/>
          <a:lstStyle/>
          <a:p>
            <a:pPr/>
          </a:p>
        </p:txBody>
      </p:sp>
      <p:sp>
        <p:nvSpPr>
          <p:cNvPr id="291"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92" name="Rectangle 12"/>
          <p:cNvSpPr txBox="1"/>
          <p:nvPr/>
        </p:nvSpPr>
        <p:spPr>
          <a:xfrm>
            <a:off x="1562400" y="3326809"/>
            <a:ext cx="13473995" cy="39776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Built-In ( PACS, ACU, PD )</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3rd Part Tools</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Laptop and RS-485 Adaptor </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Smart phone with USB-C to RS-485</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Dedicated Configuration Tools</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Open source tools using Linux</a:t>
            </a:r>
          </a:p>
        </p:txBody>
      </p:sp>
      <p:sp>
        <p:nvSpPr>
          <p:cNvPr id="293" name="Communication Parameter Setting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Communication Parameter Settings</a:t>
            </a:r>
          </a:p>
        </p:txBody>
      </p:sp>
      <p:pic>
        <p:nvPicPr>
          <p:cNvPr id="294" name="ftdi.jpg" descr="ftdi.jpg"/>
          <p:cNvPicPr>
            <a:picLocks noChangeAspect="1"/>
          </p:cNvPicPr>
          <p:nvPr/>
        </p:nvPicPr>
        <p:blipFill>
          <a:blip r:embed="rId3">
            <a:extLst/>
          </a:blip>
          <a:srcRect l="26633" t="4390" r="25922" b="6616"/>
          <a:stretch>
            <a:fillRect/>
          </a:stretch>
        </p:blipFill>
        <p:spPr>
          <a:xfrm>
            <a:off x="14850088" y="4776449"/>
            <a:ext cx="2728120" cy="3411540"/>
          </a:xfrm>
          <a:custGeom>
            <a:avLst/>
            <a:gdLst/>
            <a:ahLst/>
            <a:cxnLst>
              <a:cxn ang="0">
                <a:pos x="wd2" y="hd2"/>
              </a:cxn>
              <a:cxn ang="5400000">
                <a:pos x="wd2" y="hd2"/>
              </a:cxn>
              <a:cxn ang="10800000">
                <a:pos x="wd2" y="hd2"/>
              </a:cxn>
              <a:cxn ang="16200000">
                <a:pos x="wd2" y="hd2"/>
              </a:cxn>
            </a:cxnLst>
            <a:rect l="0" t="0" r="r" b="b"/>
            <a:pathLst>
              <a:path w="21600" h="21555" fill="norm" stroke="1" extrusionOk="0">
                <a:moveTo>
                  <a:pt x="10454" y="10"/>
                </a:moveTo>
                <a:cubicBezTo>
                  <a:pt x="9291" y="-42"/>
                  <a:pt x="8207" y="117"/>
                  <a:pt x="6976" y="507"/>
                </a:cubicBezTo>
                <a:cubicBezTo>
                  <a:pt x="5907" y="845"/>
                  <a:pt x="4926" y="1401"/>
                  <a:pt x="4038" y="2174"/>
                </a:cubicBezTo>
                <a:cubicBezTo>
                  <a:pt x="3162" y="2936"/>
                  <a:pt x="2436" y="4024"/>
                  <a:pt x="2102" y="5075"/>
                </a:cubicBezTo>
                <a:cubicBezTo>
                  <a:pt x="1823" y="5956"/>
                  <a:pt x="1807" y="6089"/>
                  <a:pt x="1798" y="7310"/>
                </a:cubicBezTo>
                <a:cubicBezTo>
                  <a:pt x="1792" y="7934"/>
                  <a:pt x="1765" y="8561"/>
                  <a:pt x="1738" y="8704"/>
                </a:cubicBezTo>
                <a:cubicBezTo>
                  <a:pt x="1710" y="8847"/>
                  <a:pt x="1653" y="9324"/>
                  <a:pt x="1612" y="9762"/>
                </a:cubicBezTo>
                <a:cubicBezTo>
                  <a:pt x="1571" y="10200"/>
                  <a:pt x="1528" y="10573"/>
                  <a:pt x="1515" y="10589"/>
                </a:cubicBezTo>
                <a:cubicBezTo>
                  <a:pt x="1502" y="10606"/>
                  <a:pt x="1418" y="10620"/>
                  <a:pt x="1329" y="10620"/>
                </a:cubicBezTo>
                <a:cubicBezTo>
                  <a:pt x="1191" y="10620"/>
                  <a:pt x="1169" y="10632"/>
                  <a:pt x="1169" y="10710"/>
                </a:cubicBezTo>
                <a:cubicBezTo>
                  <a:pt x="1169" y="10781"/>
                  <a:pt x="1200" y="10805"/>
                  <a:pt x="1320" y="10825"/>
                </a:cubicBezTo>
                <a:cubicBezTo>
                  <a:pt x="1529" y="10861"/>
                  <a:pt x="1556" y="10880"/>
                  <a:pt x="1493" y="10941"/>
                </a:cubicBezTo>
                <a:cubicBezTo>
                  <a:pt x="1463" y="10969"/>
                  <a:pt x="1364" y="10991"/>
                  <a:pt x="1276" y="10991"/>
                </a:cubicBezTo>
                <a:lnTo>
                  <a:pt x="1119" y="10991"/>
                </a:lnTo>
                <a:lnTo>
                  <a:pt x="1122" y="11169"/>
                </a:lnTo>
                <a:cubicBezTo>
                  <a:pt x="1124" y="11266"/>
                  <a:pt x="1113" y="11408"/>
                  <a:pt x="1097" y="11485"/>
                </a:cubicBezTo>
                <a:cubicBezTo>
                  <a:pt x="1073" y="11596"/>
                  <a:pt x="1080" y="11625"/>
                  <a:pt x="1138" y="11625"/>
                </a:cubicBezTo>
                <a:cubicBezTo>
                  <a:pt x="1265" y="11625"/>
                  <a:pt x="1271" y="11698"/>
                  <a:pt x="1147" y="11735"/>
                </a:cubicBezTo>
                <a:cubicBezTo>
                  <a:pt x="1062" y="11761"/>
                  <a:pt x="1028" y="11798"/>
                  <a:pt x="1028" y="11866"/>
                </a:cubicBezTo>
                <a:cubicBezTo>
                  <a:pt x="1028" y="11928"/>
                  <a:pt x="997" y="11973"/>
                  <a:pt x="933" y="11991"/>
                </a:cubicBezTo>
                <a:cubicBezTo>
                  <a:pt x="880" y="12007"/>
                  <a:pt x="837" y="12034"/>
                  <a:pt x="839" y="12054"/>
                </a:cubicBezTo>
                <a:cubicBezTo>
                  <a:pt x="841" y="12073"/>
                  <a:pt x="678" y="12093"/>
                  <a:pt x="475" y="12099"/>
                </a:cubicBezTo>
                <a:cubicBezTo>
                  <a:pt x="108" y="12110"/>
                  <a:pt x="104" y="12112"/>
                  <a:pt x="54" y="12227"/>
                </a:cubicBezTo>
                <a:cubicBezTo>
                  <a:pt x="18" y="12308"/>
                  <a:pt x="0" y="14133"/>
                  <a:pt x="0" y="15958"/>
                </a:cubicBezTo>
                <a:cubicBezTo>
                  <a:pt x="0" y="17784"/>
                  <a:pt x="18" y="19609"/>
                  <a:pt x="54" y="19689"/>
                </a:cubicBezTo>
                <a:cubicBezTo>
                  <a:pt x="117" y="19836"/>
                  <a:pt x="284" y="19885"/>
                  <a:pt x="729" y="19885"/>
                </a:cubicBezTo>
                <a:cubicBezTo>
                  <a:pt x="951" y="19885"/>
                  <a:pt x="1083" y="19900"/>
                  <a:pt x="1106" y="19930"/>
                </a:cubicBezTo>
                <a:cubicBezTo>
                  <a:pt x="1145" y="19981"/>
                  <a:pt x="1131" y="21478"/>
                  <a:pt x="1090" y="21530"/>
                </a:cubicBezTo>
                <a:cubicBezTo>
                  <a:pt x="1077" y="21547"/>
                  <a:pt x="1584" y="21558"/>
                  <a:pt x="2215" y="21555"/>
                </a:cubicBezTo>
                <a:cubicBezTo>
                  <a:pt x="3329" y="21550"/>
                  <a:pt x="3364" y="21549"/>
                  <a:pt x="3431" y="21472"/>
                </a:cubicBezTo>
                <a:cubicBezTo>
                  <a:pt x="3488" y="21408"/>
                  <a:pt x="3501" y="21240"/>
                  <a:pt x="3501" y="20587"/>
                </a:cubicBezTo>
                <a:lnTo>
                  <a:pt x="3501" y="19785"/>
                </a:lnTo>
                <a:lnTo>
                  <a:pt x="3821" y="19547"/>
                </a:lnTo>
                <a:lnTo>
                  <a:pt x="4142" y="19308"/>
                </a:lnTo>
                <a:lnTo>
                  <a:pt x="4170" y="17618"/>
                </a:lnTo>
                <a:cubicBezTo>
                  <a:pt x="4186" y="16689"/>
                  <a:pt x="4201" y="15152"/>
                  <a:pt x="4201" y="14205"/>
                </a:cubicBezTo>
                <a:cubicBezTo>
                  <a:pt x="4201" y="13185"/>
                  <a:pt x="4220" y="12475"/>
                  <a:pt x="4245" y="12463"/>
                </a:cubicBezTo>
                <a:cubicBezTo>
                  <a:pt x="4269" y="12451"/>
                  <a:pt x="4387" y="12535"/>
                  <a:pt x="4509" y="12648"/>
                </a:cubicBezTo>
                <a:cubicBezTo>
                  <a:pt x="4632" y="12761"/>
                  <a:pt x="4943" y="12996"/>
                  <a:pt x="5201" y="13170"/>
                </a:cubicBezTo>
                <a:cubicBezTo>
                  <a:pt x="6696" y="14179"/>
                  <a:pt x="8147" y="14669"/>
                  <a:pt x="10102" y="14827"/>
                </a:cubicBezTo>
                <a:cubicBezTo>
                  <a:pt x="11569" y="14946"/>
                  <a:pt x="13275" y="14689"/>
                  <a:pt x="14674" y="14138"/>
                </a:cubicBezTo>
                <a:cubicBezTo>
                  <a:pt x="16170" y="13549"/>
                  <a:pt x="17466" y="12572"/>
                  <a:pt x="18169" y="11510"/>
                </a:cubicBezTo>
                <a:cubicBezTo>
                  <a:pt x="18517" y="10982"/>
                  <a:pt x="18538" y="11003"/>
                  <a:pt x="18477" y="11816"/>
                </a:cubicBezTo>
                <a:cubicBezTo>
                  <a:pt x="18451" y="12150"/>
                  <a:pt x="18411" y="12716"/>
                  <a:pt x="18385" y="13074"/>
                </a:cubicBezTo>
                <a:cubicBezTo>
                  <a:pt x="18360" y="13433"/>
                  <a:pt x="18314" y="14068"/>
                  <a:pt x="18285" y="14484"/>
                </a:cubicBezTo>
                <a:lnTo>
                  <a:pt x="18232" y="15239"/>
                </a:lnTo>
                <a:lnTo>
                  <a:pt x="18385" y="15344"/>
                </a:lnTo>
                <a:lnTo>
                  <a:pt x="18543" y="15447"/>
                </a:lnTo>
                <a:lnTo>
                  <a:pt x="18461" y="15592"/>
                </a:lnTo>
                <a:cubicBezTo>
                  <a:pt x="18338" y="15813"/>
                  <a:pt x="18162" y="16312"/>
                  <a:pt x="18030" y="16811"/>
                </a:cubicBezTo>
                <a:cubicBezTo>
                  <a:pt x="17895" y="17322"/>
                  <a:pt x="17724" y="17780"/>
                  <a:pt x="17575" y="18024"/>
                </a:cubicBezTo>
                <a:cubicBezTo>
                  <a:pt x="17472" y="18194"/>
                  <a:pt x="17443" y="18203"/>
                  <a:pt x="17185" y="18167"/>
                </a:cubicBezTo>
                <a:cubicBezTo>
                  <a:pt x="17109" y="18157"/>
                  <a:pt x="16869" y="18324"/>
                  <a:pt x="16142" y="18890"/>
                </a:cubicBezTo>
                <a:cubicBezTo>
                  <a:pt x="15272" y="19567"/>
                  <a:pt x="15202" y="19632"/>
                  <a:pt x="15231" y="19725"/>
                </a:cubicBezTo>
                <a:cubicBezTo>
                  <a:pt x="15260" y="19819"/>
                  <a:pt x="15546" y="20071"/>
                  <a:pt x="15623" y="20071"/>
                </a:cubicBezTo>
                <a:cubicBezTo>
                  <a:pt x="15643" y="20071"/>
                  <a:pt x="15928" y="19843"/>
                  <a:pt x="16255" y="19567"/>
                </a:cubicBezTo>
                <a:cubicBezTo>
                  <a:pt x="17037" y="18906"/>
                  <a:pt x="17117" y="18905"/>
                  <a:pt x="16912" y="19549"/>
                </a:cubicBezTo>
                <a:cubicBezTo>
                  <a:pt x="16845" y="19760"/>
                  <a:pt x="16759" y="19983"/>
                  <a:pt x="16720" y="20043"/>
                </a:cubicBezTo>
                <a:cubicBezTo>
                  <a:pt x="16681" y="20103"/>
                  <a:pt x="16655" y="20156"/>
                  <a:pt x="16664" y="20161"/>
                </a:cubicBezTo>
                <a:cubicBezTo>
                  <a:pt x="16672" y="20166"/>
                  <a:pt x="16763" y="20215"/>
                  <a:pt x="16865" y="20269"/>
                </a:cubicBezTo>
                <a:cubicBezTo>
                  <a:pt x="17024" y="20354"/>
                  <a:pt x="17053" y="20358"/>
                  <a:pt x="17088" y="20309"/>
                </a:cubicBezTo>
                <a:cubicBezTo>
                  <a:pt x="17110" y="20277"/>
                  <a:pt x="17178" y="20239"/>
                  <a:pt x="17235" y="20221"/>
                </a:cubicBezTo>
                <a:cubicBezTo>
                  <a:pt x="17313" y="20197"/>
                  <a:pt x="17354" y="20139"/>
                  <a:pt x="17396" y="19990"/>
                </a:cubicBezTo>
                <a:cubicBezTo>
                  <a:pt x="17452" y="19791"/>
                  <a:pt x="18185" y="18692"/>
                  <a:pt x="18269" y="18681"/>
                </a:cubicBezTo>
                <a:cubicBezTo>
                  <a:pt x="18328" y="18674"/>
                  <a:pt x="18370" y="19057"/>
                  <a:pt x="18376" y="19667"/>
                </a:cubicBezTo>
                <a:cubicBezTo>
                  <a:pt x="18383" y="20297"/>
                  <a:pt x="18411" y="20367"/>
                  <a:pt x="18649" y="20367"/>
                </a:cubicBezTo>
                <a:cubicBezTo>
                  <a:pt x="18856" y="20366"/>
                  <a:pt x="18925" y="20337"/>
                  <a:pt x="18948" y="20241"/>
                </a:cubicBezTo>
                <a:cubicBezTo>
                  <a:pt x="18966" y="20167"/>
                  <a:pt x="18983" y="20157"/>
                  <a:pt x="19306" y="20038"/>
                </a:cubicBezTo>
                <a:lnTo>
                  <a:pt x="19507" y="19965"/>
                </a:lnTo>
                <a:lnTo>
                  <a:pt x="19561" y="20058"/>
                </a:lnTo>
                <a:cubicBezTo>
                  <a:pt x="19609" y="20142"/>
                  <a:pt x="19634" y="20150"/>
                  <a:pt x="19815" y="20133"/>
                </a:cubicBezTo>
                <a:cubicBezTo>
                  <a:pt x="19927" y="20123"/>
                  <a:pt x="20026" y="20111"/>
                  <a:pt x="20035" y="20103"/>
                </a:cubicBezTo>
                <a:cubicBezTo>
                  <a:pt x="20044" y="20096"/>
                  <a:pt x="20024" y="19946"/>
                  <a:pt x="19991" y="19772"/>
                </a:cubicBezTo>
                <a:cubicBezTo>
                  <a:pt x="19852" y="19040"/>
                  <a:pt x="19819" y="18800"/>
                  <a:pt x="19847" y="18742"/>
                </a:cubicBezTo>
                <a:cubicBezTo>
                  <a:pt x="19892" y="18648"/>
                  <a:pt x="19951" y="18726"/>
                  <a:pt x="20010" y="18955"/>
                </a:cubicBezTo>
                <a:cubicBezTo>
                  <a:pt x="20061" y="19154"/>
                  <a:pt x="20437" y="20261"/>
                  <a:pt x="20463" y="20289"/>
                </a:cubicBezTo>
                <a:cubicBezTo>
                  <a:pt x="20482" y="20310"/>
                  <a:pt x="20776" y="20258"/>
                  <a:pt x="20849" y="20221"/>
                </a:cubicBezTo>
                <a:cubicBezTo>
                  <a:pt x="20904" y="20193"/>
                  <a:pt x="20901" y="20152"/>
                  <a:pt x="20830" y="19943"/>
                </a:cubicBezTo>
                <a:cubicBezTo>
                  <a:pt x="20768" y="19759"/>
                  <a:pt x="20760" y="19683"/>
                  <a:pt x="20799" y="19652"/>
                </a:cubicBezTo>
                <a:cubicBezTo>
                  <a:pt x="20859" y="19604"/>
                  <a:pt x="20847" y="19588"/>
                  <a:pt x="21006" y="19995"/>
                </a:cubicBezTo>
                <a:lnTo>
                  <a:pt x="21116" y="20274"/>
                </a:lnTo>
                <a:lnTo>
                  <a:pt x="21298" y="20266"/>
                </a:lnTo>
                <a:cubicBezTo>
                  <a:pt x="21561" y="20253"/>
                  <a:pt x="21583" y="20217"/>
                  <a:pt x="21487" y="19963"/>
                </a:cubicBezTo>
                <a:cubicBezTo>
                  <a:pt x="21402" y="19738"/>
                  <a:pt x="21414" y="19662"/>
                  <a:pt x="21534" y="19662"/>
                </a:cubicBezTo>
                <a:cubicBezTo>
                  <a:pt x="21571" y="19662"/>
                  <a:pt x="21600" y="19637"/>
                  <a:pt x="21600" y="19607"/>
                </a:cubicBezTo>
                <a:cubicBezTo>
                  <a:pt x="21600" y="19576"/>
                  <a:pt x="21431" y="19135"/>
                  <a:pt x="21226" y="18626"/>
                </a:cubicBezTo>
                <a:cubicBezTo>
                  <a:pt x="21021" y="18118"/>
                  <a:pt x="20855" y="17681"/>
                  <a:pt x="20855" y="17656"/>
                </a:cubicBezTo>
                <a:cubicBezTo>
                  <a:pt x="20855" y="17629"/>
                  <a:pt x="20821" y="17618"/>
                  <a:pt x="20770" y="17631"/>
                </a:cubicBezTo>
                <a:cubicBezTo>
                  <a:pt x="20667" y="17657"/>
                  <a:pt x="20573" y="17580"/>
                  <a:pt x="20252" y="17197"/>
                </a:cubicBezTo>
                <a:cubicBezTo>
                  <a:pt x="19949" y="16835"/>
                  <a:pt x="19812" y="16639"/>
                  <a:pt x="19419" y="16021"/>
                </a:cubicBezTo>
                <a:lnTo>
                  <a:pt x="19105" y="15527"/>
                </a:lnTo>
                <a:lnTo>
                  <a:pt x="19240" y="15439"/>
                </a:lnTo>
                <a:lnTo>
                  <a:pt x="19372" y="15354"/>
                </a:lnTo>
                <a:lnTo>
                  <a:pt x="19482" y="14243"/>
                </a:lnTo>
                <a:cubicBezTo>
                  <a:pt x="19642" y="12614"/>
                  <a:pt x="19711" y="10644"/>
                  <a:pt x="19646" y="9627"/>
                </a:cubicBezTo>
                <a:cubicBezTo>
                  <a:pt x="19489" y="7187"/>
                  <a:pt x="19095" y="5804"/>
                  <a:pt x="18112" y="4240"/>
                </a:cubicBezTo>
                <a:cubicBezTo>
                  <a:pt x="16771" y="2108"/>
                  <a:pt x="14310" y="539"/>
                  <a:pt x="11655" y="130"/>
                </a:cubicBezTo>
                <a:cubicBezTo>
                  <a:pt x="11241" y="67"/>
                  <a:pt x="10842" y="27"/>
                  <a:pt x="10454" y="10"/>
                </a:cubicBezTo>
                <a:close/>
              </a:path>
            </a:pathLst>
          </a:custGeom>
          <a:ln w="12700">
            <a:miter lim="400000"/>
          </a:ln>
        </p:spPr>
      </p:pic>
      <p:pic>
        <p:nvPicPr>
          <p:cNvPr id="295" name="download-1.png" descr="download-1.png"/>
          <p:cNvPicPr>
            <a:picLocks noChangeAspect="1"/>
          </p:cNvPicPr>
          <p:nvPr/>
        </p:nvPicPr>
        <p:blipFill>
          <a:blip r:embed="rId4">
            <a:extLst/>
          </a:blip>
          <a:srcRect l="6007" t="5029" r="6284" b="7191"/>
          <a:stretch>
            <a:fillRect/>
          </a:stretch>
        </p:blipFill>
        <p:spPr>
          <a:xfrm rot="21492259">
            <a:off x="7473313" y="5755716"/>
            <a:ext cx="6121167" cy="4432113"/>
          </a:xfrm>
          <a:custGeom>
            <a:avLst/>
            <a:gdLst/>
            <a:ahLst/>
            <a:cxnLst>
              <a:cxn ang="0">
                <a:pos x="wd2" y="hd2"/>
              </a:cxn>
              <a:cxn ang="5400000">
                <a:pos x="wd2" y="hd2"/>
              </a:cxn>
              <a:cxn ang="10800000">
                <a:pos x="wd2" y="hd2"/>
              </a:cxn>
              <a:cxn ang="16200000">
                <a:pos x="wd2" y="hd2"/>
              </a:cxn>
            </a:cxnLst>
            <a:rect l="0" t="0" r="r" b="b"/>
            <a:pathLst>
              <a:path w="21583" h="21566" fill="norm" stroke="1" extrusionOk="0">
                <a:moveTo>
                  <a:pt x="21313" y="5"/>
                </a:moveTo>
                <a:cubicBezTo>
                  <a:pt x="21017" y="-32"/>
                  <a:pt x="20144" y="140"/>
                  <a:pt x="16929" y="785"/>
                </a:cubicBezTo>
                <a:cubicBezTo>
                  <a:pt x="15386" y="1095"/>
                  <a:pt x="13571" y="1456"/>
                  <a:pt x="12896" y="1585"/>
                </a:cubicBezTo>
                <a:cubicBezTo>
                  <a:pt x="11766" y="1801"/>
                  <a:pt x="11658" y="1846"/>
                  <a:pt x="11542" y="2158"/>
                </a:cubicBezTo>
                <a:cubicBezTo>
                  <a:pt x="11445" y="2422"/>
                  <a:pt x="11417" y="4266"/>
                  <a:pt x="11421" y="10412"/>
                </a:cubicBezTo>
                <a:lnTo>
                  <a:pt x="11426" y="18326"/>
                </a:lnTo>
                <a:lnTo>
                  <a:pt x="10117" y="18382"/>
                </a:lnTo>
                <a:cubicBezTo>
                  <a:pt x="9397" y="18412"/>
                  <a:pt x="6887" y="18473"/>
                  <a:pt x="4540" y="18519"/>
                </a:cubicBezTo>
                <a:cubicBezTo>
                  <a:pt x="2193" y="18564"/>
                  <a:pt x="212" y="18635"/>
                  <a:pt x="136" y="18675"/>
                </a:cubicBezTo>
                <a:cubicBezTo>
                  <a:pt x="46" y="18723"/>
                  <a:pt x="2" y="18799"/>
                  <a:pt x="0" y="18886"/>
                </a:cubicBezTo>
                <a:cubicBezTo>
                  <a:pt x="-2" y="19030"/>
                  <a:pt x="112" y="19203"/>
                  <a:pt x="318" y="19318"/>
                </a:cubicBezTo>
                <a:cubicBezTo>
                  <a:pt x="781" y="19578"/>
                  <a:pt x="6053" y="21194"/>
                  <a:pt x="7406" y="21491"/>
                </a:cubicBezTo>
                <a:cubicBezTo>
                  <a:pt x="7645" y="21543"/>
                  <a:pt x="8024" y="21568"/>
                  <a:pt x="8615" y="21566"/>
                </a:cubicBezTo>
                <a:cubicBezTo>
                  <a:pt x="9206" y="21564"/>
                  <a:pt x="10009" y="21536"/>
                  <a:pt x="11097" y="21479"/>
                </a:cubicBezTo>
                <a:cubicBezTo>
                  <a:pt x="12762" y="21393"/>
                  <a:pt x="15475" y="21253"/>
                  <a:pt x="17126" y="21168"/>
                </a:cubicBezTo>
                <a:cubicBezTo>
                  <a:pt x="20270" y="21007"/>
                  <a:pt x="21274" y="20817"/>
                  <a:pt x="21454" y="20353"/>
                </a:cubicBezTo>
                <a:cubicBezTo>
                  <a:pt x="21506" y="20220"/>
                  <a:pt x="21558" y="15885"/>
                  <a:pt x="21575" y="10196"/>
                </a:cubicBezTo>
                <a:cubicBezTo>
                  <a:pt x="21598" y="2412"/>
                  <a:pt x="21578" y="237"/>
                  <a:pt x="21482" y="104"/>
                </a:cubicBezTo>
                <a:cubicBezTo>
                  <a:pt x="21447" y="55"/>
                  <a:pt x="21412" y="18"/>
                  <a:pt x="21313" y="5"/>
                </a:cubicBezTo>
                <a:close/>
              </a:path>
            </a:pathLst>
          </a:custGeom>
          <a:ln w="12700">
            <a:miter lim="400000"/>
          </a:ln>
        </p:spPr>
      </p:pic>
      <p:grpSp>
        <p:nvGrpSpPr>
          <p:cNvPr id="298" name="Group"/>
          <p:cNvGrpSpPr/>
          <p:nvPr/>
        </p:nvGrpSpPr>
        <p:grpSpPr>
          <a:xfrm>
            <a:off x="18804894" y="5806463"/>
            <a:ext cx="1746476" cy="3799261"/>
            <a:chOff x="0" y="0"/>
            <a:chExt cx="1746475" cy="3799260"/>
          </a:xfrm>
        </p:grpSpPr>
        <p:pic>
          <p:nvPicPr>
            <p:cNvPr id="296" name="OTT-2100 Body Front.png" descr="OTT-2100 Body Front.png"/>
            <p:cNvPicPr>
              <a:picLocks noChangeAspect="1"/>
            </p:cNvPicPr>
            <p:nvPr/>
          </p:nvPicPr>
          <p:blipFill>
            <a:blip r:embed="rId5">
              <a:extLst/>
            </a:blip>
            <a:stretch>
              <a:fillRect/>
            </a:stretch>
          </p:blipFill>
          <p:spPr>
            <a:xfrm>
              <a:off x="0" y="0"/>
              <a:ext cx="1746476" cy="3799261"/>
            </a:xfrm>
            <a:prstGeom prst="rect">
              <a:avLst/>
            </a:prstGeom>
            <a:ln w="12700" cap="flat">
              <a:noFill/>
              <a:miter lim="400000"/>
            </a:ln>
            <a:effectLst/>
          </p:spPr>
        </p:pic>
        <p:sp>
          <p:nvSpPr>
            <p:cNvPr id="297" name="Rectangle"/>
            <p:cNvSpPr/>
            <p:nvPr/>
          </p:nvSpPr>
          <p:spPr>
            <a:xfrm>
              <a:off x="360416" y="2218267"/>
              <a:ext cx="1025644" cy="789408"/>
            </a:xfrm>
            <a:prstGeom prst="rect">
              <a:avLst/>
            </a:prstGeom>
            <a:solidFill>
              <a:srgbClr val="CACACA"/>
            </a:solidFill>
            <a:ln w="12700" cap="flat">
              <a:noFill/>
              <a:miter lim="400000"/>
            </a:ln>
            <a:effectLst/>
          </p:spPr>
          <p:txBody>
            <a:bodyPr wrap="square" lIns="48985" tIns="48985" rIns="48985" bIns="48985" numCol="1" anchor="ctr">
              <a:noAutofit/>
            </a:bodyPr>
            <a:lstStyle/>
            <a:p>
              <a:pPr defTabSz="2438339">
                <a:defRPr sz="4000"/>
              </a:pPr>
            </a:p>
          </p:txBody>
        </p:sp>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303" name="Rectangle 12"/>
          <p:cNvSpPr txBox="1"/>
          <p:nvPr/>
        </p:nvSpPr>
        <p:spPr>
          <a:xfrm>
            <a:off x="1562400" y="3326809"/>
            <a:ext cx="13473995" cy="19202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Bench Testing</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Field Testing</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Development</a:t>
            </a:r>
          </a:p>
        </p:txBody>
      </p:sp>
      <p:sp>
        <p:nvSpPr>
          <p:cNvPr id="304" name="OSDP Bench-Testing Tool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Bench-Testing Tools</a:t>
            </a:r>
          </a:p>
        </p:txBody>
      </p:sp>
      <p:grpSp>
        <p:nvGrpSpPr>
          <p:cNvPr id="307" name="Group"/>
          <p:cNvGrpSpPr/>
          <p:nvPr/>
        </p:nvGrpSpPr>
        <p:grpSpPr>
          <a:xfrm>
            <a:off x="9316554" y="4301163"/>
            <a:ext cx="6149134" cy="5113674"/>
            <a:chOff x="0" y="0"/>
            <a:chExt cx="6149132" cy="5113673"/>
          </a:xfrm>
        </p:grpSpPr>
        <p:sp>
          <p:nvSpPr>
            <p:cNvPr id="305" name="Rectangle"/>
            <p:cNvSpPr/>
            <p:nvPr/>
          </p:nvSpPr>
          <p:spPr>
            <a:xfrm>
              <a:off x="0" y="0"/>
              <a:ext cx="6149133" cy="5113674"/>
            </a:xfrm>
            <a:prstGeom prst="rect">
              <a:avLst/>
            </a:prstGeom>
            <a:solidFill>
              <a:srgbClr val="FFFFFF"/>
            </a:solidFill>
            <a:ln w="3175" cap="flat">
              <a:solidFill>
                <a:schemeClr val="accent1"/>
              </a:solidFill>
              <a:prstDash val="solid"/>
              <a:miter lim="800000"/>
            </a:ln>
            <a:effectLst/>
          </p:spPr>
          <p:txBody>
            <a:bodyPr wrap="square" lIns="48985" tIns="48985" rIns="48985" bIns="48985" numCol="1" anchor="ctr">
              <a:noAutofit/>
            </a:bodyPr>
            <a:lstStyle/>
            <a:p>
              <a:pPr/>
            </a:p>
          </p:txBody>
        </p:sp>
        <p:pic>
          <p:nvPicPr>
            <p:cNvPr id="306" name="ZE-OSMHUB_1000x1000.jpg" descr="ZE-OSMHUB_1000x1000.jpg"/>
            <p:cNvPicPr>
              <a:picLocks noChangeAspect="1"/>
            </p:cNvPicPr>
            <p:nvPr/>
          </p:nvPicPr>
          <p:blipFill>
            <a:blip r:embed="rId3">
              <a:extLst/>
            </a:blip>
            <a:srcRect l="0" t="9548" r="0" b="7929"/>
            <a:stretch>
              <a:fillRect/>
            </a:stretch>
          </p:blipFill>
          <p:spPr>
            <a:xfrm>
              <a:off x="105522" y="155565"/>
              <a:ext cx="5900588" cy="486928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312" name="Logic Analyzer / Oscilloscope"/>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Logic Analyzer / Oscilloscope</a:t>
            </a:r>
          </a:p>
        </p:txBody>
      </p:sp>
      <p:sp>
        <p:nvSpPr>
          <p:cNvPr id="313" name="Rectangle"/>
          <p:cNvSpPr/>
          <p:nvPr/>
        </p:nvSpPr>
        <p:spPr>
          <a:xfrm>
            <a:off x="1218596" y="3045072"/>
            <a:ext cx="21707500" cy="7625856"/>
          </a:xfrm>
          <a:prstGeom prst="rect">
            <a:avLst/>
          </a:prstGeom>
          <a:solidFill>
            <a:srgbClr val="FFFFFF"/>
          </a:solidFill>
          <a:ln w="3175">
            <a:solidFill>
              <a:schemeClr val="accent1"/>
            </a:solidFill>
            <a:miter/>
          </a:ln>
        </p:spPr>
        <p:txBody>
          <a:bodyPr lIns="48985" tIns="48985" rIns="48985" bIns="48985" anchor="ctr"/>
          <a:lstStyle/>
          <a:p>
            <a:pPr/>
          </a:p>
        </p:txBody>
      </p:sp>
      <p:pic>
        <p:nvPicPr>
          <p:cNvPr id="314" name="Image" descr="Image"/>
          <p:cNvPicPr>
            <a:picLocks noChangeAspect="1"/>
          </p:cNvPicPr>
          <p:nvPr/>
        </p:nvPicPr>
        <p:blipFill>
          <a:blip r:embed="rId3">
            <a:extLst/>
          </a:blip>
          <a:srcRect l="0" t="5804" r="0" b="5288"/>
          <a:stretch>
            <a:fillRect/>
          </a:stretch>
        </p:blipFill>
        <p:spPr>
          <a:xfrm>
            <a:off x="11443355" y="3134852"/>
            <a:ext cx="11112077" cy="4092907"/>
          </a:xfrm>
          <a:prstGeom prst="rect">
            <a:avLst/>
          </a:prstGeom>
          <a:ln w="12700">
            <a:miter lim="400000"/>
          </a:ln>
        </p:spPr>
      </p:pic>
      <p:pic>
        <p:nvPicPr>
          <p:cNvPr id="315" name="Image" descr="Image"/>
          <p:cNvPicPr>
            <a:picLocks noChangeAspect="1"/>
          </p:cNvPicPr>
          <p:nvPr/>
        </p:nvPicPr>
        <p:blipFill>
          <a:blip r:embed="rId4">
            <a:extLst/>
          </a:blip>
          <a:stretch>
            <a:fillRect/>
          </a:stretch>
        </p:blipFill>
        <p:spPr>
          <a:xfrm>
            <a:off x="1250750" y="6438041"/>
            <a:ext cx="16919409" cy="4165028"/>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320" name="Demonstration"/>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Demonstration</a:t>
            </a:r>
          </a:p>
        </p:txBody>
      </p:sp>
      <p:sp>
        <p:nvSpPr>
          <p:cNvPr id="321" name="Rectangle 12"/>
          <p:cNvSpPr txBox="1"/>
          <p:nvPr/>
        </p:nvSpPr>
        <p:spPr>
          <a:xfrm>
            <a:off x="1562400" y="3326809"/>
            <a:ext cx="13473995" cy="19202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View OSDP communication using logic analyzer</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View OSDP communication using Trace Tool</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Set OSDP Communication Parameters using dedicated tool</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326" name="Rectangle 12"/>
          <p:cNvSpPr txBox="1"/>
          <p:nvPr/>
        </p:nvSpPr>
        <p:spPr>
          <a:xfrm>
            <a:off x="1562400" y="3326810"/>
            <a:ext cx="8327661" cy="46634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marL="254000" indent="-254000" defTabSz="1219168">
              <a:lnSpc>
                <a:spcPct val="150000"/>
              </a:lnSpc>
              <a:buSzPct val="70000"/>
              <a:buChar char="•"/>
              <a:defRPr sz="3000">
                <a:solidFill>
                  <a:srgbClr val="DDDDDD"/>
                </a:solidFill>
                <a:latin typeface="Roboto Light"/>
                <a:ea typeface="Roboto Light"/>
                <a:cs typeface="Roboto Light"/>
                <a:sym typeface="Roboto Light"/>
              </a:defRPr>
            </a:pPr>
            <a:r>
              <a:t>Access Control System suppliers</a:t>
            </a:r>
          </a:p>
          <a:p>
            <a:pPr marL="254000" indent="-254000" defTabSz="1219168">
              <a:lnSpc>
                <a:spcPct val="150000"/>
              </a:lnSpc>
              <a:buSzPct val="70000"/>
              <a:buChar char="•"/>
              <a:defRPr sz="3000">
                <a:solidFill>
                  <a:srgbClr val="DDDDDD"/>
                </a:solidFill>
                <a:latin typeface="Roboto Light"/>
                <a:ea typeface="Roboto Light"/>
                <a:cs typeface="Roboto Light"/>
                <a:sym typeface="Roboto Light"/>
              </a:defRPr>
            </a:pPr>
            <a:r>
              <a:t>Card Reader and Peripheral manufacturers</a:t>
            </a:r>
          </a:p>
          <a:p>
            <a:pPr marL="254000" indent="-254000" defTabSz="1219168">
              <a:lnSpc>
                <a:spcPct val="150000"/>
              </a:lnSpc>
              <a:buSzPct val="70000"/>
              <a:buChar char="•"/>
              <a:defRPr sz="3000">
                <a:solidFill>
                  <a:srgbClr val="DDDDDD"/>
                </a:solidFill>
                <a:latin typeface="Roboto Light"/>
                <a:ea typeface="Roboto Light"/>
                <a:cs typeface="Roboto Light"/>
                <a:sym typeface="Roboto Light"/>
              </a:defRPr>
            </a:pPr>
            <a:r>
              <a:t>Cypress Integration Solutions</a:t>
            </a:r>
          </a:p>
          <a:p>
            <a:pPr marL="254000" indent="-254000" defTabSz="1219168">
              <a:lnSpc>
                <a:spcPct val="150000"/>
              </a:lnSpc>
              <a:buSzPct val="70000"/>
              <a:buChar char="•"/>
              <a:defRPr sz="3000">
                <a:solidFill>
                  <a:srgbClr val="DDDDDD"/>
                </a:solidFill>
                <a:latin typeface="Roboto Light"/>
                <a:ea typeface="Roboto Light"/>
                <a:cs typeface="Roboto Light"/>
                <a:sym typeface="Roboto Light"/>
              </a:defRPr>
            </a:pPr>
            <a:r>
              <a:t>ID Machines</a:t>
            </a:r>
          </a:p>
          <a:p>
            <a:pPr marL="254000" indent="-254000" defTabSz="1219168">
              <a:lnSpc>
                <a:spcPct val="150000"/>
              </a:lnSpc>
              <a:buSzPct val="70000"/>
              <a:buChar char="•"/>
              <a:defRPr sz="3000">
                <a:solidFill>
                  <a:srgbClr val="DDDDDD"/>
                </a:solidFill>
                <a:latin typeface="Roboto Light"/>
                <a:ea typeface="Roboto Light"/>
                <a:cs typeface="Roboto Light"/>
                <a:sym typeface="Roboto Light"/>
              </a:defRPr>
            </a:pPr>
            <a:r>
              <a:t>Z-Bit (</a:t>
            </a:r>
            <a:r>
              <a:rPr>
                <a:hlinkClick r:id="rId3" invalidUrl="" action="" tgtFrame="" tooltip="" history="1" highlightClick="0" endSnd="0"/>
              </a:rPr>
              <a:t>osdpworld.com</a:t>
            </a:r>
            <a:r>
              <a:t>)</a:t>
            </a:r>
          </a:p>
          <a:p>
            <a:pPr marL="254000" indent="-254000" defTabSz="1219168">
              <a:lnSpc>
                <a:spcPct val="150000"/>
              </a:lnSpc>
              <a:buSzPct val="70000"/>
              <a:buChar char="•"/>
              <a:defRPr sz="3000">
                <a:solidFill>
                  <a:srgbClr val="DDDDDD"/>
                </a:solidFill>
                <a:latin typeface="Roboto Light"/>
                <a:ea typeface="Roboto Light"/>
                <a:cs typeface="Roboto Light"/>
                <a:sym typeface="Roboto Light"/>
              </a:defRPr>
            </a:pPr>
            <a:r>
              <a:t>Open Source - git hub, libosdp-conformance, osdpcap format</a:t>
            </a:r>
          </a:p>
        </p:txBody>
      </p:sp>
      <p:sp>
        <p:nvSpPr>
          <p:cNvPr id="327" name="Vendor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Vendors</a:t>
            </a:r>
          </a:p>
        </p:txBody>
      </p:sp>
      <p:grpSp>
        <p:nvGrpSpPr>
          <p:cNvPr id="333" name="Group"/>
          <p:cNvGrpSpPr/>
          <p:nvPr/>
        </p:nvGrpSpPr>
        <p:grpSpPr>
          <a:xfrm>
            <a:off x="10247776" y="3108217"/>
            <a:ext cx="10999702" cy="6388911"/>
            <a:chOff x="0" y="0"/>
            <a:chExt cx="10999701" cy="6388909"/>
          </a:xfrm>
        </p:grpSpPr>
        <p:sp>
          <p:nvSpPr>
            <p:cNvPr id="328" name="Rectangle"/>
            <p:cNvSpPr/>
            <p:nvPr/>
          </p:nvSpPr>
          <p:spPr>
            <a:xfrm>
              <a:off x="0" y="0"/>
              <a:ext cx="10999702" cy="6388910"/>
            </a:xfrm>
            <a:prstGeom prst="rect">
              <a:avLst/>
            </a:prstGeom>
            <a:solidFill>
              <a:srgbClr val="FFFFFF"/>
            </a:solidFill>
            <a:ln w="3175" cap="flat">
              <a:solidFill>
                <a:schemeClr val="accent1"/>
              </a:solidFill>
              <a:prstDash val="solid"/>
              <a:miter lim="800000"/>
            </a:ln>
            <a:effectLst/>
          </p:spPr>
          <p:txBody>
            <a:bodyPr wrap="square" lIns="48985" tIns="48985" rIns="48985" bIns="48985" numCol="1" anchor="ctr">
              <a:noAutofit/>
            </a:bodyPr>
            <a:lstStyle/>
            <a:p>
              <a:pPr/>
            </a:p>
          </p:txBody>
        </p:sp>
        <p:pic>
          <p:nvPicPr>
            <p:cNvPr id="329" name="Image" descr="Image"/>
            <p:cNvPicPr>
              <a:picLocks noChangeAspect="1"/>
            </p:cNvPicPr>
            <p:nvPr/>
          </p:nvPicPr>
          <p:blipFill>
            <a:blip r:embed="rId4">
              <a:extLst/>
            </a:blip>
            <a:srcRect l="6648" t="9888" r="9499" b="5939"/>
            <a:stretch>
              <a:fillRect/>
            </a:stretch>
          </p:blipFill>
          <p:spPr>
            <a:xfrm>
              <a:off x="5564887" y="122102"/>
              <a:ext cx="5325526" cy="3989975"/>
            </a:xfrm>
            <a:prstGeom prst="rect">
              <a:avLst/>
            </a:prstGeom>
            <a:ln w="12700" cap="flat">
              <a:noFill/>
              <a:miter lim="400000"/>
            </a:ln>
            <a:effectLst/>
          </p:spPr>
        </p:pic>
        <p:sp>
          <p:nvSpPr>
            <p:cNvPr id="330" name="RasPi Platform"/>
            <p:cNvSpPr txBox="1"/>
            <p:nvPr/>
          </p:nvSpPr>
          <p:spPr>
            <a:xfrm>
              <a:off x="8863832" y="4180391"/>
              <a:ext cx="1900941" cy="45973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defTabSz="1219168">
                <a:defRPr sz="2400">
                  <a:latin typeface="Calibri"/>
                  <a:ea typeface="Calibri"/>
                  <a:cs typeface="Calibri"/>
                  <a:sym typeface="Calibri"/>
                </a:defRPr>
              </a:lvl1pPr>
            </a:lstStyle>
            <a:p>
              <a:pPr/>
              <a:r>
                <a:t>RasPi Platform</a:t>
              </a:r>
            </a:p>
          </p:txBody>
        </p:sp>
        <p:pic>
          <p:nvPicPr>
            <p:cNvPr id="331" name="Image" descr="Image"/>
            <p:cNvPicPr>
              <a:picLocks noChangeAspect="1"/>
            </p:cNvPicPr>
            <p:nvPr/>
          </p:nvPicPr>
          <p:blipFill>
            <a:blip r:embed="rId5">
              <a:extLst/>
            </a:blip>
            <a:stretch>
              <a:fillRect/>
            </a:stretch>
          </p:blipFill>
          <p:spPr>
            <a:xfrm rot="16200000">
              <a:off x="805977" y="1705135"/>
              <a:ext cx="3882187" cy="5266407"/>
            </a:xfrm>
            <a:prstGeom prst="rect">
              <a:avLst/>
            </a:prstGeom>
            <a:ln w="12700" cap="flat">
              <a:noFill/>
              <a:miter lim="400000"/>
            </a:ln>
            <a:effectLst/>
          </p:spPr>
        </p:pic>
        <p:sp>
          <p:nvSpPr>
            <p:cNvPr id="332" name="OSDP Bench - Android"/>
            <p:cNvSpPr txBox="1"/>
            <p:nvPr/>
          </p:nvSpPr>
          <p:spPr>
            <a:xfrm>
              <a:off x="109643" y="1922036"/>
              <a:ext cx="3096442" cy="45973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1219168">
                <a:defRPr sz="2400">
                  <a:latin typeface="Calibri"/>
                  <a:ea typeface="Calibri"/>
                  <a:cs typeface="Calibri"/>
                  <a:sym typeface="Calibri"/>
                </a:defRPr>
              </a:lvl1pPr>
            </a:lstStyle>
            <a:p>
              <a:pPr/>
              <a:r>
                <a:t>OSDP Bench - Android</a:t>
              </a:r>
            </a:p>
          </p:txBody>
        </p:sp>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338" name="Last, But Not Least"/>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Last, But Not Least</a:t>
            </a:r>
          </a:p>
        </p:txBody>
      </p:sp>
      <p:sp>
        <p:nvSpPr>
          <p:cNvPr id="339" name="Rectangle 12"/>
          <p:cNvSpPr txBox="1"/>
          <p:nvPr/>
        </p:nvSpPr>
        <p:spPr>
          <a:xfrm>
            <a:off x="1562400" y="3326809"/>
            <a:ext cx="7626556" cy="39776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Future developments</a:t>
            </a:r>
          </a:p>
          <a:p>
            <a:pPr defTabSz="914400">
              <a:lnSpc>
                <a:spcPct val="150000"/>
              </a:lnSpc>
              <a:defRPr sz="3000">
                <a:solidFill>
                  <a:srgbClr val="DDDDDD"/>
                </a:solidFill>
                <a:latin typeface="Roboto Light"/>
                <a:ea typeface="Roboto Light"/>
                <a:cs typeface="Roboto Light"/>
                <a:sym typeface="Roboto Light"/>
              </a:defRPr>
            </a:pPr>
            <a:r>
              <a:t> - Current Specification is v2.2.1</a:t>
            </a:r>
          </a:p>
          <a:p>
            <a:pPr defTabSz="914400">
              <a:lnSpc>
                <a:spcPct val="150000"/>
              </a:lnSpc>
              <a:defRPr sz="3000">
                <a:solidFill>
                  <a:srgbClr val="DDDDDD"/>
                </a:solidFill>
                <a:latin typeface="Roboto Light"/>
                <a:ea typeface="Roboto Light"/>
                <a:cs typeface="Roboto Light"/>
                <a:sym typeface="Roboto Light"/>
              </a:defRPr>
            </a:pPr>
            <a:r>
              <a:t> - Roadmap for Version 2.3 is in process</a:t>
            </a:r>
          </a:p>
          <a:p>
            <a:pPr lvl="1" defTabSz="914400">
              <a:lnSpc>
                <a:spcPct val="150000"/>
              </a:lnSpc>
              <a:defRPr sz="3000">
                <a:solidFill>
                  <a:srgbClr val="DDDDDD"/>
                </a:solidFill>
                <a:latin typeface="Roboto Light"/>
                <a:ea typeface="Roboto Light"/>
                <a:cs typeface="Roboto Light"/>
                <a:sym typeface="Roboto Light"/>
              </a:defRPr>
            </a:pPr>
            <a:r>
              <a:t>Enhancements for faster PIV</a:t>
            </a:r>
          </a:p>
          <a:p>
            <a:pPr lvl="1" defTabSz="914400">
              <a:lnSpc>
                <a:spcPct val="150000"/>
              </a:lnSpc>
              <a:defRPr sz="3000">
                <a:solidFill>
                  <a:srgbClr val="DDDDDD"/>
                </a:solidFill>
                <a:latin typeface="Roboto Light"/>
                <a:ea typeface="Roboto Light"/>
                <a:cs typeface="Roboto Light"/>
                <a:sym typeface="Roboto Light"/>
              </a:defRPr>
            </a:pPr>
            <a:r>
              <a:t>Behavior Profiles</a:t>
            </a:r>
          </a:p>
          <a:p>
            <a:pPr lvl="1" defTabSz="914400">
              <a:lnSpc>
                <a:spcPct val="150000"/>
              </a:lnSpc>
              <a:defRPr sz="3000">
                <a:solidFill>
                  <a:srgbClr val="DDDDDD"/>
                </a:solidFill>
                <a:latin typeface="Roboto Light"/>
                <a:ea typeface="Roboto Light"/>
                <a:cs typeface="Roboto Light"/>
                <a:sym typeface="Roboto Light"/>
              </a:defRPr>
            </a:pPr>
            <a:r>
              <a:t>Best Practices Guidelines</a:t>
            </a:r>
          </a:p>
        </p:txBody>
      </p:sp>
      <p:sp>
        <p:nvSpPr>
          <p:cNvPr id="340" name="Rectangle 12"/>
          <p:cNvSpPr txBox="1"/>
          <p:nvPr/>
        </p:nvSpPr>
        <p:spPr>
          <a:xfrm>
            <a:off x="10797102" y="4698409"/>
            <a:ext cx="7626557" cy="12344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OSDP Verified Program</a:t>
            </a:r>
          </a:p>
          <a:p>
            <a:pPr defTabSz="914400">
              <a:lnSpc>
                <a:spcPct val="150000"/>
              </a:lnSpc>
              <a:defRPr sz="3000">
                <a:solidFill>
                  <a:srgbClr val="DDDDDD"/>
                </a:solidFill>
                <a:latin typeface="Roboto Light"/>
                <a:ea typeface="Roboto Light"/>
                <a:cs typeface="Roboto Light"/>
                <a:sym typeface="Roboto Light"/>
              </a:defRPr>
            </a:pPr>
            <a:r>
              <a:t>OSDP Boot Camp</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345" name="Q &amp; A"/>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Q &amp; A</a:t>
            </a:r>
          </a:p>
        </p:txBody>
      </p:sp>
      <p:sp>
        <p:nvSpPr>
          <p:cNvPr id="346" name="Rectangle 12"/>
          <p:cNvSpPr txBox="1"/>
          <p:nvPr/>
        </p:nvSpPr>
        <p:spPr>
          <a:xfrm>
            <a:off x="9591753" y="8452401"/>
            <a:ext cx="4418023" cy="1461768"/>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lstStyle>
            <a:lvl1pPr algn="ctr" defTabSz="914400">
              <a:lnSpc>
                <a:spcPct val="150000"/>
              </a:lnSpc>
              <a:defRPr sz="7100">
                <a:solidFill>
                  <a:srgbClr val="DDDDDD"/>
                </a:solidFill>
                <a:latin typeface="Roboto Light"/>
                <a:ea typeface="Roboto Light"/>
                <a:cs typeface="Roboto Light"/>
                <a:sym typeface="Roboto Light"/>
              </a:defRPr>
            </a:lvl1pPr>
          </a:lstStyle>
          <a:p>
            <a:pPr/>
            <a:r>
              <a:t>Thank You</a:t>
            </a:r>
          </a:p>
        </p:txBody>
      </p:sp>
      <p:sp>
        <p:nvSpPr>
          <p:cNvPr id="347" name="Rectangle"/>
          <p:cNvSpPr/>
          <p:nvPr/>
        </p:nvSpPr>
        <p:spPr>
          <a:xfrm>
            <a:off x="9698690" y="3789109"/>
            <a:ext cx="4204148" cy="4386181"/>
          </a:xfrm>
          <a:prstGeom prst="rect">
            <a:avLst/>
          </a:prstGeom>
          <a:solidFill>
            <a:srgbClr val="FFFFFF"/>
          </a:solidFill>
          <a:ln w="3175">
            <a:solidFill>
              <a:schemeClr val="accent1"/>
            </a:solidFill>
            <a:miter/>
          </a:ln>
        </p:spPr>
        <p:txBody>
          <a:bodyPr lIns="48985" tIns="48985" rIns="48985" bIns="48985" anchor="ctr"/>
          <a:lstStyle/>
          <a:p>
            <a:pPr/>
          </a:p>
        </p:txBody>
      </p:sp>
      <p:pic>
        <p:nvPicPr>
          <p:cNvPr id="348" name="Picture 5" descr="Picture 5"/>
          <p:cNvPicPr>
            <a:picLocks noChangeAspect="1"/>
          </p:cNvPicPr>
          <p:nvPr/>
        </p:nvPicPr>
        <p:blipFill>
          <a:blip r:embed="rId3">
            <a:extLst/>
          </a:blip>
          <a:stretch>
            <a:fillRect/>
          </a:stretch>
        </p:blipFill>
        <p:spPr>
          <a:xfrm>
            <a:off x="10124095" y="4652284"/>
            <a:ext cx="3353339" cy="3353339"/>
          </a:xfrm>
          <a:prstGeom prst="rect">
            <a:avLst/>
          </a:prstGeom>
          <a:ln w="12700">
            <a:miter lim="400000"/>
          </a:ln>
        </p:spPr>
      </p:pic>
      <p:sp>
        <p:nvSpPr>
          <p:cNvPr id="349" name="TextBox 6"/>
          <p:cNvSpPr txBox="1"/>
          <p:nvPr/>
        </p:nvSpPr>
        <p:spPr>
          <a:xfrm>
            <a:off x="8815248" y="4048306"/>
            <a:ext cx="5971033" cy="650241"/>
          </a:xfrm>
          <a:prstGeom prst="rect">
            <a:avLst/>
          </a:prstGeom>
          <a:ln w="3175">
            <a:miter lim="400000"/>
          </a:ln>
          <a:extLst>
            <a:ext uri="{C572A759-6A51-4108-AA02-DFA0A04FC94B}">
              <ma14:wrappingTextBoxFlag xmlns:ma14="http://schemas.microsoft.com/office/mac/drawingml/2011/main" val="1"/>
            </a:ext>
          </a:extLst>
        </p:spPr>
        <p:txBody>
          <a:bodyPr lIns="45719" rIns="45719">
            <a:spAutoFit/>
          </a:bodyPr>
          <a:lstStyle/>
          <a:p>
            <a:pPr algn="ctr" defTabSz="914400">
              <a:defRPr sz="1800">
                <a:solidFill>
                  <a:srgbClr val="000000"/>
                </a:solidFill>
              </a:defRPr>
            </a:pPr>
            <a:r>
              <a:t>Please scan and share your feedback </a:t>
            </a:r>
          </a:p>
          <a:p>
            <a:pPr algn="ctr" defTabSz="914400">
              <a:defRPr sz="1800">
                <a:solidFill>
                  <a:srgbClr val="000000"/>
                </a:solidFill>
              </a:defRPr>
            </a:pPr>
            <a:r>
              <a:t>on this session in the SIA survey.</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53" name="Double-click to edit"/>
          <p:cNvSpPr txBox="1"/>
          <p:nvPr>
            <p:ph type="title"/>
          </p:nvPr>
        </p:nvSpPr>
        <p:spPr>
          <a:prstGeom prst="rect">
            <a:avLst/>
          </a:prstGeom>
        </p:spPr>
        <p:txBody>
          <a:bodyPr/>
          <a:lstStyle/>
          <a:p>
            <a:pPr/>
          </a:p>
        </p:txBody>
      </p:sp>
      <p:sp>
        <p:nvSpPr>
          <p:cNvPr id="354" name="Double-click to edit"/>
          <p:cNvSpPr txBox="1"/>
          <p:nvPr>
            <p:ph type="body" sz="quarter" idx="1"/>
          </p:nvPr>
        </p:nvSpPr>
        <p:spPr>
          <a:prstGeom prst="rect">
            <a:avLst/>
          </a:prstGeom>
        </p:spPr>
        <p:txBody>
          <a:bodyPr/>
          <a:lstStyle/>
          <a:p>
            <a:pPr/>
          </a:p>
        </p:txBody>
      </p:sp>
      <p:sp>
        <p:nvSpPr>
          <p:cNvPr id="355" name="Rectangle 12"/>
          <p:cNvSpPr txBox="1"/>
          <p:nvPr/>
        </p:nvSpPr>
        <p:spPr>
          <a:xfrm>
            <a:off x="6496153" y="4545326"/>
            <a:ext cx="6676291" cy="94887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lvl1pPr>
              <a:defRPr b="1" sz="5600">
                <a:solidFill>
                  <a:srgbClr val="09193B"/>
                </a:solidFill>
                <a:latin typeface="Roboto"/>
                <a:ea typeface="Roboto"/>
                <a:cs typeface="Roboto"/>
                <a:sym typeface="Roboto"/>
              </a:defRPr>
            </a:lvl1pPr>
          </a:lstStyle>
          <a:p>
            <a:pPr/>
            <a:r>
              <a:t>TITLE HERE</a:t>
            </a:r>
          </a:p>
        </p:txBody>
      </p:sp>
      <p:sp>
        <p:nvSpPr>
          <p:cNvPr id="356" name="Rectangle 12"/>
          <p:cNvSpPr txBox="1"/>
          <p:nvPr/>
        </p:nvSpPr>
        <p:spPr>
          <a:xfrm>
            <a:off x="7312583" y="5605459"/>
            <a:ext cx="7581168" cy="21490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lvl1pPr>
              <a:lnSpc>
                <a:spcPct val="150000"/>
              </a:lnSpc>
              <a:defRPr sz="1600">
                <a:solidFill>
                  <a:srgbClr val="7B8898"/>
                </a:solidFill>
                <a:latin typeface="Roboto Light"/>
                <a:ea typeface="Roboto Light"/>
                <a:cs typeface="Roboto Light"/>
                <a:sym typeface="Roboto Light"/>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357"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Panel Member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Panel Members</a:t>
            </a:r>
          </a:p>
        </p:txBody>
      </p:sp>
      <p:sp>
        <p:nvSpPr>
          <p:cNvPr id="77" name="Rectangle 12"/>
          <p:cNvSpPr txBox="1"/>
          <p:nvPr/>
        </p:nvSpPr>
        <p:spPr>
          <a:xfrm>
            <a:off x="1536700" y="3446689"/>
            <a:ext cx="13765901" cy="192677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000">
                <a:solidFill>
                  <a:srgbClr val="DDDDDD"/>
                </a:solidFill>
                <a:latin typeface="Roboto Light"/>
                <a:ea typeface="Roboto Light"/>
                <a:cs typeface="Roboto Light"/>
                <a:sym typeface="Roboto Light"/>
              </a:defRPr>
            </a:pPr>
            <a:r>
              <a:t>John Nemerofsky, Chief Operating Officer, Sage Integration</a:t>
            </a:r>
          </a:p>
          <a:p>
            <a:pPr>
              <a:lnSpc>
                <a:spcPct val="150000"/>
              </a:lnSpc>
              <a:defRPr sz="3000">
                <a:solidFill>
                  <a:srgbClr val="DDDDDD"/>
                </a:solidFill>
                <a:latin typeface="Roboto Light"/>
                <a:ea typeface="Roboto Light"/>
                <a:cs typeface="Roboto Light"/>
                <a:sym typeface="Roboto Light"/>
              </a:defRPr>
            </a:pPr>
            <a:r>
              <a:t>Tony Diodato, Founder, President/CEO, Cypress Integration Solutions</a:t>
            </a:r>
          </a:p>
          <a:p>
            <a:pPr>
              <a:lnSpc>
                <a:spcPct val="150000"/>
              </a:lnSpc>
              <a:defRPr sz="3000">
                <a:solidFill>
                  <a:srgbClr val="DDDDDD"/>
                </a:solidFill>
                <a:latin typeface="Roboto Light"/>
                <a:ea typeface="Roboto Light"/>
                <a:cs typeface="Roboto Light"/>
                <a:sym typeface="Roboto Light"/>
              </a:defRPr>
            </a:pPr>
            <a:r>
              <a:t>Jacob LeRoy, Sr. Sales &amp; Development Manager, Cypress Integration Solutions</a:t>
            </a:r>
          </a:p>
        </p:txBody>
      </p:sp>
      <p:sp>
        <p:nvSpPr>
          <p:cNvPr id="78"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59" name="Double-click to edit"/>
          <p:cNvSpPr txBox="1"/>
          <p:nvPr>
            <p:ph type="title"/>
          </p:nvPr>
        </p:nvSpPr>
        <p:spPr>
          <a:prstGeom prst="rect">
            <a:avLst/>
          </a:prstGeom>
        </p:spPr>
        <p:txBody>
          <a:bodyPr/>
          <a:lstStyle/>
          <a:p>
            <a:pPr/>
          </a:p>
        </p:txBody>
      </p:sp>
      <p:sp>
        <p:nvSpPr>
          <p:cNvPr id="360" name="Double-click to edit"/>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62" name="Double-click to edit"/>
          <p:cNvSpPr txBox="1"/>
          <p:nvPr>
            <p:ph type="title"/>
          </p:nvPr>
        </p:nvSpPr>
        <p:spPr>
          <a:prstGeom prst="rect">
            <a:avLst/>
          </a:prstGeom>
        </p:spPr>
        <p:txBody>
          <a:bodyPr/>
          <a:lstStyle/>
          <a:p>
            <a:pPr/>
          </a:p>
        </p:txBody>
      </p:sp>
      <p:sp>
        <p:nvSpPr>
          <p:cNvPr id="363" name="Double-click to edit"/>
          <p:cNvSpPr txBox="1"/>
          <p:nvPr>
            <p:ph type="body" sz="quarter" idx="1"/>
          </p:nvPr>
        </p:nvSpPr>
        <p:spPr>
          <a:prstGeom prst="rect">
            <a:avLst/>
          </a:prstGeom>
        </p:spPr>
        <p:txBody>
          <a:bodyPr/>
          <a:lstStyle/>
          <a:p>
            <a:pPr/>
          </a:p>
        </p:txBody>
      </p:sp>
      <p:sp>
        <p:nvSpPr>
          <p:cNvPr id="364" name="Rectangle 12"/>
          <p:cNvSpPr txBox="1"/>
          <p:nvPr/>
        </p:nvSpPr>
        <p:spPr>
          <a:xfrm>
            <a:off x="6496153" y="4545326"/>
            <a:ext cx="6676291" cy="94887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lvl1pPr>
              <a:defRPr b="1" sz="5600">
                <a:solidFill>
                  <a:srgbClr val="09193B"/>
                </a:solidFill>
                <a:latin typeface="Roboto"/>
                <a:ea typeface="Roboto"/>
                <a:cs typeface="Roboto"/>
                <a:sym typeface="Roboto"/>
              </a:defRPr>
            </a:lvl1pPr>
          </a:lstStyle>
          <a:p>
            <a:pPr/>
            <a:r>
              <a:t>TITLE HERE</a:t>
            </a:r>
          </a:p>
        </p:txBody>
      </p:sp>
      <p:sp>
        <p:nvSpPr>
          <p:cNvPr id="365" name="Rectangle 12"/>
          <p:cNvSpPr txBox="1"/>
          <p:nvPr/>
        </p:nvSpPr>
        <p:spPr>
          <a:xfrm>
            <a:off x="7312583" y="5605459"/>
            <a:ext cx="7581168" cy="21490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lvl1pPr>
              <a:lnSpc>
                <a:spcPct val="150000"/>
              </a:lnSpc>
              <a:defRPr sz="1600">
                <a:solidFill>
                  <a:srgbClr val="7B8898"/>
                </a:solidFill>
                <a:latin typeface="Roboto Light"/>
                <a:ea typeface="Roboto Light"/>
                <a:cs typeface="Roboto Light"/>
                <a:sym typeface="Roboto Light"/>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366"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68" name="Double-click to edit"/>
          <p:cNvSpPr txBox="1"/>
          <p:nvPr>
            <p:ph type="title"/>
          </p:nvPr>
        </p:nvSpPr>
        <p:spPr>
          <a:prstGeom prst="rect">
            <a:avLst/>
          </a:prstGeom>
        </p:spPr>
        <p:txBody>
          <a:bodyPr/>
          <a:lstStyle/>
          <a:p>
            <a:pPr/>
          </a:p>
        </p:txBody>
      </p:sp>
      <p:sp>
        <p:nvSpPr>
          <p:cNvPr id="369" name="Double-click to edit"/>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 name="Rectangle"/>
          <p:cNvSpPr/>
          <p:nvPr/>
        </p:nvSpPr>
        <p:spPr>
          <a:xfrm>
            <a:off x="2288484" y="3046234"/>
            <a:ext cx="10951630" cy="6536890"/>
          </a:xfrm>
          <a:prstGeom prst="rect">
            <a:avLst/>
          </a:prstGeom>
          <a:solidFill>
            <a:srgbClr val="FFFFFF"/>
          </a:solidFill>
          <a:ln w="3175">
            <a:solidFill>
              <a:schemeClr val="accent1"/>
            </a:solidFill>
            <a:miter/>
          </a:ln>
        </p:spPr>
        <p:txBody>
          <a:bodyPr lIns="48985" tIns="48985" rIns="48985" bIns="48985" anchor="ctr"/>
          <a:lstStyle/>
          <a:p>
            <a:pPr/>
          </a:p>
        </p:txBody>
      </p:sp>
      <p:sp>
        <p:nvSpPr>
          <p:cNvPr id="81"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82"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pic>
        <p:nvPicPr>
          <p:cNvPr id="83" name="Image" descr="Image"/>
          <p:cNvPicPr>
            <a:picLocks noChangeAspect="1"/>
          </p:cNvPicPr>
          <p:nvPr/>
        </p:nvPicPr>
        <p:blipFill>
          <a:blip r:embed="rId3">
            <a:extLst/>
          </a:blip>
          <a:stretch>
            <a:fillRect/>
          </a:stretch>
        </p:blipFill>
        <p:spPr>
          <a:xfrm>
            <a:off x="2634554" y="3425991"/>
            <a:ext cx="10259490" cy="5777376"/>
          </a:xfrm>
          <a:prstGeom prst="rect">
            <a:avLst/>
          </a:prstGeom>
          <a:ln w="12700">
            <a:miter lim="400000"/>
          </a:ln>
        </p:spPr>
      </p:pic>
      <p:sp>
        <p:nvSpPr>
          <p:cNvPr id="84" name="Why OSDP?"/>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Why OSDP?</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89"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90" name="Why OSDP?"/>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Why OSDP?</a:t>
            </a:r>
          </a:p>
        </p:txBody>
      </p:sp>
      <p:sp>
        <p:nvSpPr>
          <p:cNvPr id="91" name="Rectangle 12"/>
          <p:cNvSpPr txBox="1"/>
          <p:nvPr/>
        </p:nvSpPr>
        <p:spPr>
          <a:xfrm>
            <a:off x="1562400" y="3326809"/>
            <a:ext cx="9549894"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Because the current situation is like Vegas baby!</a:t>
            </a:r>
          </a:p>
          <a:p>
            <a:pPr defTabSz="914400">
              <a:lnSpc>
                <a:spcPct val="150000"/>
              </a:lnSpc>
              <a:defRPr sz="3000">
                <a:solidFill>
                  <a:srgbClr val="DDDDDD"/>
                </a:solidFill>
                <a:latin typeface="Roboto Light"/>
                <a:ea typeface="Roboto Light"/>
                <a:cs typeface="Roboto Light"/>
                <a:sym typeface="Roboto Light"/>
              </a:defRPr>
            </a:pPr>
            <a:r>
              <a:t>- Non-deterministic “protocols”</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High risk ( known vulnerabilities )</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Time to say goodbye to legacy protocols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96"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97" name="Why OSDP?"/>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Why OSDP?</a:t>
            </a:r>
          </a:p>
        </p:txBody>
      </p:sp>
      <p:sp>
        <p:nvSpPr>
          <p:cNvPr id="98" name="Rectangle 12"/>
          <p:cNvSpPr txBox="1"/>
          <p:nvPr/>
        </p:nvSpPr>
        <p:spPr>
          <a:xfrm>
            <a:off x="1562400" y="3326809"/>
            <a:ext cx="9549894"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Secure communication</a:t>
            </a:r>
          </a:p>
          <a:p>
            <a:pPr defTabSz="914400">
              <a:lnSpc>
                <a:spcPct val="150000"/>
              </a:lnSpc>
              <a:defRPr sz="3000">
                <a:solidFill>
                  <a:srgbClr val="DDDDDD"/>
                </a:solidFill>
                <a:latin typeface="Roboto Light"/>
                <a:ea typeface="Roboto Light"/>
                <a:cs typeface="Roboto Light"/>
                <a:sym typeface="Roboto Light"/>
              </a:defRPr>
            </a:pPr>
            <a:r>
              <a:t>- Secure Channel: Encryption &amp; authentication</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Supervision</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Meets Infosec requirements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03"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04" name="Why OSDP?"/>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Why OSDP?</a:t>
            </a:r>
          </a:p>
        </p:txBody>
      </p:sp>
      <p:sp>
        <p:nvSpPr>
          <p:cNvPr id="105" name="Rectangle 12"/>
          <p:cNvSpPr txBox="1"/>
          <p:nvPr/>
        </p:nvSpPr>
        <p:spPr>
          <a:xfrm>
            <a:off x="1562400" y="3326809"/>
            <a:ext cx="9549894"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Enhanced functionality</a:t>
            </a:r>
          </a:p>
          <a:p>
            <a:pPr defTabSz="914400">
              <a:lnSpc>
                <a:spcPct val="150000"/>
              </a:lnSpc>
              <a:defRPr sz="3000">
                <a:solidFill>
                  <a:srgbClr val="DDDDDD"/>
                </a:solidFill>
                <a:latin typeface="Roboto Light"/>
                <a:ea typeface="Roboto Light"/>
                <a:cs typeface="Roboto Light"/>
                <a:sym typeface="Roboto Light"/>
              </a:defRPr>
            </a:pPr>
            <a:r>
              <a:t>- Longer distances &amp; multi-drop installations</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Larger data formats &amp; higher baud rates</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Remote updates from panel</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10"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11" name="Why OSDP?"/>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Why OSDP?</a:t>
            </a:r>
          </a:p>
        </p:txBody>
      </p:sp>
      <p:sp>
        <p:nvSpPr>
          <p:cNvPr id="112" name="Rectangle 12"/>
          <p:cNvSpPr txBox="1"/>
          <p:nvPr/>
        </p:nvSpPr>
        <p:spPr>
          <a:xfrm>
            <a:off x="1562400" y="3326809"/>
            <a:ext cx="13473995" cy="32918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Improved interoperability</a:t>
            </a:r>
          </a:p>
          <a:p>
            <a:pPr defTabSz="914400">
              <a:lnSpc>
                <a:spcPct val="150000"/>
              </a:lnSpc>
              <a:defRPr sz="3000">
                <a:solidFill>
                  <a:srgbClr val="DDDDDD"/>
                </a:solidFill>
                <a:latin typeface="Roboto Light"/>
                <a:ea typeface="Roboto Light"/>
                <a:cs typeface="Roboto Light"/>
                <a:sym typeface="Roboto Light"/>
              </a:defRPr>
            </a:pPr>
            <a:r>
              <a:t>- Certified IEC industry standard since 2020 (IEC EC 60839-11-5)</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OSDP Verified program helps ensure interoperability</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SIA training courses</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PSIA’s Public Key Open Credential specification now supports OSDP</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B1A3B"/>
      </a:dk1>
      <a:lt1>
        <a:srgbClr val="3B3830"/>
      </a:lt1>
      <a:dk2>
        <a:srgbClr val="A7A7A7"/>
      </a:dk2>
      <a:lt2>
        <a:srgbClr val="535353"/>
      </a:lt2>
      <a:accent1>
        <a:srgbClr val="EBB50E"/>
      </a:accent1>
      <a:accent2>
        <a:srgbClr val="58111F"/>
      </a:accent2>
      <a:accent3>
        <a:srgbClr val="981B34"/>
      </a:accent3>
      <a:accent4>
        <a:srgbClr val="378FAF"/>
      </a:accent4>
      <a:accent5>
        <a:srgbClr val="41687B"/>
      </a:accent5>
      <a:accent6>
        <a:srgbClr val="310A11"/>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175" cap="flat">
          <a:solidFill>
            <a:schemeClr val="accent1"/>
          </a:solidFill>
          <a:prstDash val="solid"/>
          <a:miter lim="800000"/>
        </a:ln>
        <a:effectLst/>
        <a:sp3d/>
      </a:spPr>
      <a:bodyPr rot="0" spcFirstLastPara="1" vertOverflow="overflow" horzOverflow="overflow" vert="horz" wrap="square" lIns="48985" tIns="48985" rIns="48985" bIns="48985"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175"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48985" tIns="48985" rIns="48985" bIns="48985"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EBB50E"/>
      </a:accent1>
      <a:accent2>
        <a:srgbClr val="58111F"/>
      </a:accent2>
      <a:accent3>
        <a:srgbClr val="981B34"/>
      </a:accent3>
      <a:accent4>
        <a:srgbClr val="378FAF"/>
      </a:accent4>
      <a:accent5>
        <a:srgbClr val="41687B"/>
      </a:accent5>
      <a:accent6>
        <a:srgbClr val="310A11"/>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175" cap="flat">
          <a:solidFill>
            <a:schemeClr val="accent1"/>
          </a:solidFill>
          <a:prstDash val="solid"/>
          <a:miter lim="800000"/>
        </a:ln>
        <a:effectLst/>
        <a:sp3d/>
      </a:spPr>
      <a:bodyPr rot="0" spcFirstLastPara="1" vertOverflow="overflow" horzOverflow="overflow" vert="horz" wrap="square" lIns="48985" tIns="48985" rIns="48985" bIns="48985"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175"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48985" tIns="48985" rIns="48985" bIns="48985"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1364EED3B10D4D9E558B83D77EB8E7" ma:contentTypeVersion="15" ma:contentTypeDescription="Create a new document." ma:contentTypeScope="" ma:versionID="25ad23a6e86f54fbe9d305bbfce74b0d">
  <xsd:schema xmlns:xsd="http://www.w3.org/2001/XMLSchema" xmlns:xs="http://www.w3.org/2001/XMLSchema" xmlns:p="http://schemas.microsoft.com/office/2006/metadata/properties" xmlns:ns2="3f3ae2f8-ee4c-486b-9f52-cfe2b9d6c57c" xmlns:ns3="205e6434-0814-40a8-9c4d-fb239fc2d4a8" targetNamespace="http://schemas.microsoft.com/office/2006/metadata/properties" ma:root="true" ma:fieldsID="df1c3e0ee518c5b123f4041ae883ffb3" ns2:_="" ns3:_="">
    <xsd:import namespace="3f3ae2f8-ee4c-486b-9f52-cfe2b9d6c57c"/>
    <xsd:import namespace="205e6434-0814-40a8-9c4d-fb239fc2d4a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3ae2f8-ee4c-486b-9f52-cfe2b9d6c5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2763e4d-7885-4cd8-8534-835ebc0ece8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5e6434-0814-40a8-9c4d-fb239fc2d4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cedc49a-5027-4d3e-b104-dd2020c761a4}" ma:internalName="TaxCatchAll" ma:showField="CatchAllData" ma:web="205e6434-0814-40a8-9c4d-fb239fc2d4a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f3ae2f8-ee4c-486b-9f52-cfe2b9d6c57c">
      <Terms xmlns="http://schemas.microsoft.com/office/infopath/2007/PartnerControls"/>
    </lcf76f155ced4ddcb4097134ff3c332f>
    <TaxCatchAll xmlns="205e6434-0814-40a8-9c4d-fb239fc2d4a8" xsi:nil="true"/>
  </documentManagement>
</p:properties>
</file>

<file path=customXml/itemProps1.xml><?xml version="1.0" encoding="utf-8"?>
<ds:datastoreItem xmlns:ds="http://schemas.openxmlformats.org/officeDocument/2006/customXml" ds:itemID="{A790028A-DD67-4D25-BED9-FFE89DE1F17D}"/>
</file>

<file path=customXml/itemProps2.xml><?xml version="1.0" encoding="utf-8"?>
<ds:datastoreItem xmlns:ds="http://schemas.openxmlformats.org/officeDocument/2006/customXml" ds:itemID="{005B1A5D-4DD9-4814-89F2-CA3B9AFB2378}"/>
</file>

<file path=customXml/itemProps3.xml><?xml version="1.0" encoding="utf-8"?>
<ds:datastoreItem xmlns:ds="http://schemas.openxmlformats.org/officeDocument/2006/customXml" ds:itemID="{7849F045-9169-4E6F-B75F-BC641C3A9546}"/>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0x010100AE1364EED3B10D4D9E558B83D77EB8E7</vt:lpwstr>
  </property>
</Properties>
</file>