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6" r:id="rId5"/>
  </p:sldMasterIdLst>
  <p:notesMasterIdLst>
    <p:notesMasterId r:id="rId19"/>
  </p:notesMasterIdLst>
  <p:sldIdLst>
    <p:sldId id="276" r:id="rId6"/>
    <p:sldId id="285" r:id="rId7"/>
    <p:sldId id="272" r:id="rId8"/>
    <p:sldId id="278" r:id="rId9"/>
    <p:sldId id="277" r:id="rId10"/>
    <p:sldId id="279" r:id="rId11"/>
    <p:sldId id="280" r:id="rId12"/>
    <p:sldId id="281" r:id="rId13"/>
    <p:sldId id="287" r:id="rId14"/>
    <p:sldId id="283" r:id="rId15"/>
    <p:sldId id="286" r:id="rId16"/>
    <p:sldId id="284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D8A03-B54E-554B-8EF9-E854BCD64EA1}" v="57" dt="2024-06-25T14:42:32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5133" autoAdjust="0"/>
  </p:normalViewPr>
  <p:slideViewPr>
    <p:cSldViewPr snapToGrid="0">
      <p:cViewPr>
        <p:scale>
          <a:sx n="100" d="100"/>
          <a:sy n="100" d="100"/>
        </p:scale>
        <p:origin x="876" y="-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27754-7982-FB40-8AF5-0CF6C2E3025B}" type="datetimeFigureOut"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E9A9-1DB0-B64D-883C-974DBCF9C2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9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make this quick.  </a:t>
            </a:r>
          </a:p>
          <a:p>
            <a:endParaRPr lang="en-US" dirty="0"/>
          </a:p>
          <a:p>
            <a:r>
              <a:rPr lang="en-US" dirty="0"/>
              <a:t>Two questions.  Just two, unless we come up with more.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By show of hands, who here is an end-user?  </a:t>
            </a:r>
          </a:p>
          <a:p>
            <a:endParaRPr lang="en-US" dirty="0"/>
          </a:p>
          <a:p>
            <a:r>
              <a:rPr lang="en-US" dirty="0"/>
              <a:t>Also, by show of hands, who here has or is currently implemented biometric solutions, either as the end-user or as a one of those folks that did not raise their hand last time?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5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 you are familiar with NIST.  NIST defines biometrics as the following.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3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 there are three primary categories of Biometrics: Matching, Identification (or Recognition), and Verification (or Authentication) depending on what part of the world you are in.  </a:t>
            </a:r>
          </a:p>
          <a:p>
            <a:endParaRPr lang="en-US" dirty="0"/>
          </a:p>
          <a:p>
            <a:r>
              <a:rPr lang="en-US" dirty="0"/>
              <a:t>Quickly, matching is done to find a cursory match with a low threshold and a low accuracy.  Very quick, like scanning a football stadium and finding my face everywhere. </a:t>
            </a:r>
          </a:p>
          <a:p>
            <a:endParaRPr lang="en-US" dirty="0"/>
          </a:p>
          <a:p>
            <a:r>
              <a:rPr lang="en-US" dirty="0"/>
              <a:t>We’ve all heard of facial recognition.  That is the second category.  Typically done in real-time looking for a small sampling database.  </a:t>
            </a:r>
          </a:p>
          <a:p>
            <a:endParaRPr lang="en-US" dirty="0"/>
          </a:p>
          <a:p>
            <a:r>
              <a:rPr lang="en-US" dirty="0"/>
              <a:t>For Access Control, we will be parking at Authentication or Verification, again depending on what part of the world you are in.  </a:t>
            </a:r>
          </a:p>
          <a:p>
            <a:endParaRPr lang="en-US" dirty="0"/>
          </a:p>
          <a:p>
            <a:r>
              <a:rPr lang="en-US" dirty="0"/>
              <a:t>Authentication is a 99.3% threshold that the person who presents their biometric is the right person.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56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lot of pros and cons for biometrics.  </a:t>
            </a:r>
          </a:p>
          <a:p>
            <a:endParaRPr lang="en-US" dirty="0"/>
          </a:p>
          <a:p>
            <a:r>
              <a:rPr lang="en-US" dirty="0"/>
              <a:t>The one best statement I did hear from </a:t>
            </a:r>
            <a:r>
              <a:rPr lang="en-US" dirty="0" err="1"/>
              <a:t>Donata</a:t>
            </a:r>
            <a:r>
              <a:rPr lang="en-US" dirty="0"/>
              <a:t> </a:t>
            </a:r>
            <a:r>
              <a:rPr lang="en-US" dirty="0" err="1"/>
              <a:t>Stroink-Skillrud</a:t>
            </a:r>
            <a:r>
              <a:rPr lang="en-US" dirty="0"/>
              <a:t> was that the biometric is the last option.  If someone steals your biometric, what is the recourse?  You don’t get a do-over.  You lose a card or a phone, you replace it.  You lose a biometric, you get plastic surgery.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0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the IAPP, here is a diagram of states that currently are facing privacy legislation.  </a:t>
            </a:r>
          </a:p>
          <a:p>
            <a:endParaRPr lang="en-US" dirty="0"/>
          </a:p>
          <a:p>
            <a:r>
              <a:rPr lang="en-US" dirty="0"/>
              <a:t>Now, I want to be clear here.  Biometric technologies typically involve some version of artificial intelligence / advanced analytics that almost always goes hand in hand with privacy concerns.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67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with Esteban.  </a:t>
            </a:r>
            <a:r>
              <a:rPr lang="en-US" dirty="0" err="1"/>
              <a:t>ZKTeco</a:t>
            </a:r>
            <a:r>
              <a:rPr lang="en-US" dirty="0"/>
              <a:t> manufacturers a number of biometric readers and technologies.  Tell us why end-users are leading out with biometrics?  </a:t>
            </a:r>
          </a:p>
          <a:p>
            <a:endParaRPr lang="en-US" dirty="0"/>
          </a:p>
          <a:p>
            <a:r>
              <a:rPr lang="en-US" dirty="0"/>
              <a:t>Jonathan counter</a:t>
            </a:r>
          </a:p>
          <a:p>
            <a:endParaRPr lang="en-US" dirty="0"/>
          </a:p>
          <a:p>
            <a:r>
              <a:rPr lang="en-US" dirty="0"/>
              <a:t>Jon follow-up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6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Jonathan, I’ll hand this one to you to start out.  We’ve already heard some great reasons for biometrics in access control.  What are the concerns?</a:t>
            </a:r>
          </a:p>
          <a:p>
            <a:endParaRPr lang="en-US" dirty="0"/>
          </a:p>
          <a:p>
            <a:r>
              <a:rPr lang="en-US" dirty="0"/>
              <a:t>Esteban, thoughts?</a:t>
            </a:r>
          </a:p>
          <a:p>
            <a:endParaRPr lang="en-US" dirty="0"/>
          </a:p>
          <a:p>
            <a:r>
              <a:rPr lang="en-US" dirty="0"/>
              <a:t>Jon to follow-up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0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let’s talk the fun stuff.  What’s possible… but lets do so with the guardrails we just mentioned in place.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3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9084-3A07-6438-DAEB-508B4761E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437" y="2679314"/>
            <a:ext cx="9337589" cy="1655762"/>
          </a:xfr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425B9-1B88-5289-419D-E0E8AA7CB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437" y="4528794"/>
            <a:ext cx="5729417" cy="137773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29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2A3C71-76C7-9CA5-966F-DBD21A55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67" y="2580460"/>
            <a:ext cx="5729417" cy="1655762"/>
          </a:xfrm>
        </p:spPr>
        <p:txBody>
          <a:bodyPr anchor="b"/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7F2137E-466A-DCF0-D052-E7A37A19E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67" y="4429940"/>
            <a:ext cx="5729417" cy="13777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1255E4-60A0-9388-2DBE-E6EE12C073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8080" y="-627016"/>
            <a:ext cx="7735828" cy="815122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72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06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A4C8204-7259-5E26-7593-ED411EE9DD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262" y="1733738"/>
            <a:ext cx="3371584" cy="3390523"/>
          </a:xfrm>
          <a:prstGeom prst="ellipse">
            <a:avLst/>
          </a:prstGeom>
          <a:ln w="76200">
            <a:solidFill>
              <a:schemeClr val="accent4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ABF915E-D319-2BD2-76FF-268F630AA9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49915" y="981522"/>
            <a:ext cx="2592288" cy="9361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5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27B698-7650-D77D-12D6-64F07A274D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BECD9-A9BE-6970-9E71-358F71CA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249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EAST</a:t>
            </a:r>
          </a:p>
        </p:txBody>
      </p:sp>
    </p:spTree>
    <p:extLst>
      <p:ext uri="{BB962C8B-B14F-4D97-AF65-F5344CB8AC3E}">
        <p14:creationId xmlns:p14="http://schemas.microsoft.com/office/powerpoint/2010/main" val="7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9798B5-0336-9AB6-1022-00D10A06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ED8F-7F04-4695-8FE5-E8FD0A51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E2F9-E9BE-459B-0976-72F6C89C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133835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5" r:id="rId3"/>
    <p:sldLayoutId id="2147483687" r:id="rId4"/>
    <p:sldLayoutId id="2147483691" r:id="rId5"/>
    <p:sldLayoutId id="2147483690" r:id="rId6"/>
    <p:sldLayoutId id="2147483659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67D37-B230-FF8B-2454-1AE9CB81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25604-32DB-0C39-B55D-E00DACCF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1C3BF9-474D-5DF4-48B4-01C8D9667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41528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programs-projects/biometric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peech-testimony/facial-recognition-technology-frt-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ED6CE4-A24E-7C51-94C6-D917EC64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6" y="2785607"/>
            <a:ext cx="10885413" cy="1143265"/>
          </a:xfrm>
        </p:spPr>
        <p:txBody>
          <a:bodyPr/>
          <a:lstStyle/>
          <a:p>
            <a:pPr algn="ctr"/>
            <a:r>
              <a:rPr lang="en-US" b="1" dirty="0"/>
              <a:t>The Role of Face Matching and Voice Biometrics in Access Control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8994-20B5-C026-DA1E-4B690C93D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913234"/>
          </a:xfrm>
        </p:spPr>
        <p:txBody>
          <a:bodyPr/>
          <a:lstStyle/>
          <a:p>
            <a:r>
              <a:rPr lang="en-US" dirty="0"/>
              <a:t>Esteban Pastor, Senior Product Manager, </a:t>
            </a:r>
            <a:r>
              <a:rPr lang="en-US" dirty="0" err="1"/>
              <a:t>ZKTeco</a:t>
            </a:r>
            <a:r>
              <a:rPr lang="en-US" dirty="0"/>
              <a:t> USA</a:t>
            </a:r>
          </a:p>
          <a:p>
            <a:r>
              <a:rPr lang="en-US" dirty="0"/>
              <a:t>Jon Polly, Chief Solutions Officer, ProTecht Solutions Partners</a:t>
            </a:r>
          </a:p>
          <a:p>
            <a:r>
              <a:rPr lang="en-US" dirty="0"/>
              <a:t>Jonathan Lawry, Principal, </a:t>
            </a:r>
            <a:r>
              <a:rPr lang="en-US" dirty="0" err="1"/>
              <a:t>Trecerdo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8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0D5D-BBF3-E1EE-ED07-13CA5745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6DA15-63D0-0E69-9BD4-6EE100279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FRICTIONLESS FOR THE WIN</a:t>
            </a:r>
          </a:p>
        </p:txBody>
      </p:sp>
    </p:spTree>
    <p:extLst>
      <p:ext uri="{BB962C8B-B14F-4D97-AF65-F5344CB8AC3E}">
        <p14:creationId xmlns:p14="http://schemas.microsoft.com/office/powerpoint/2010/main" val="397166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9E98-6279-B3A7-6D6E-8FA5F59B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NOT FOR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BC30B-4F16-4A79-01E7-4527B65864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IS THIS JUST THE NEXT PSIM?</a:t>
            </a:r>
          </a:p>
        </p:txBody>
      </p:sp>
    </p:spTree>
    <p:extLst>
      <p:ext uri="{BB962C8B-B14F-4D97-AF65-F5344CB8AC3E}">
        <p14:creationId xmlns:p14="http://schemas.microsoft.com/office/powerpoint/2010/main" val="3640927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9909C-84CB-FDB7-09D4-91809421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1983748"/>
            <a:ext cx="7200800" cy="1143265"/>
          </a:xfrm>
        </p:spPr>
        <p:txBody>
          <a:bodyPr/>
          <a:lstStyle/>
          <a:p>
            <a:r>
              <a:rPr lang="en-US" dirty="0"/>
              <a:t>ART OF THE POSSIBLE</a:t>
            </a:r>
          </a:p>
        </p:txBody>
      </p:sp>
      <p:pic>
        <p:nvPicPr>
          <p:cNvPr id="11" name="Content Placeholder 8" descr="A picture containing text, outdoor, cloud, sky&#10;&#10;Description automatically generated">
            <a:extLst>
              <a:ext uri="{FF2B5EF4-FFF2-40B4-BE49-F238E27FC236}">
                <a16:creationId xmlns:a16="http://schemas.microsoft.com/office/drawing/2014/main" id="{3880E25A-BD6E-6DDB-4AF6-079251BBF4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5" r="-2" b="9383"/>
          <a:stretch/>
        </p:blipFill>
        <p:spPr>
          <a:xfrm>
            <a:off x="7160451" y="1541133"/>
            <a:ext cx="4806465" cy="27021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E4DD7A7-ABE2-634B-AC8A-9A320BF75A37}"/>
              </a:ext>
            </a:extLst>
          </p:cNvPr>
          <p:cNvGrpSpPr>
            <a:grpSpLocks noChangeAspect="1"/>
          </p:cNvGrpSpPr>
          <p:nvPr/>
        </p:nvGrpSpPr>
        <p:grpSpPr>
          <a:xfrm>
            <a:off x="7235166" y="482490"/>
            <a:ext cx="4731750" cy="1828800"/>
            <a:chOff x="2474572" y="244928"/>
            <a:chExt cx="6098720" cy="2357128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DF3D6173-1352-FC84-78DE-CE5E2CEDAF37}"/>
                </a:ext>
              </a:extLst>
            </p:cNvPr>
            <p:cNvSpPr/>
            <p:nvPr/>
          </p:nvSpPr>
          <p:spPr>
            <a:xfrm>
              <a:off x="3867133" y="244928"/>
              <a:ext cx="3313598" cy="2357128"/>
            </a:xfrm>
            <a:prstGeom prst="triangle">
              <a:avLst/>
            </a:prstGeom>
            <a:solidFill>
              <a:srgbClr val="FFFF00"/>
            </a:solidFill>
            <a:ln w="158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AC5BBD-6BB7-EF53-F7DF-87716E8DC813}"/>
                </a:ext>
              </a:extLst>
            </p:cNvPr>
            <p:cNvSpPr txBox="1"/>
            <p:nvPr/>
          </p:nvSpPr>
          <p:spPr>
            <a:xfrm>
              <a:off x="2474572" y="1178564"/>
              <a:ext cx="6098720" cy="1309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PRIVACY </a:t>
              </a:r>
            </a:p>
            <a:p>
              <a:pPr algn="ctr"/>
              <a:r>
                <a:rPr lang="en-US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TRUST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CONSENT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46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0C1C3A5-74D2-2709-F85F-9559B9991890}"/>
              </a:ext>
            </a:extLst>
          </p:cNvPr>
          <p:cNvSpPr txBox="1">
            <a:spLocks/>
          </p:cNvSpPr>
          <p:nvPr/>
        </p:nvSpPr>
        <p:spPr>
          <a:xfrm>
            <a:off x="1150860" y="1491686"/>
            <a:ext cx="963424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Thank you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011A41-70B9-9565-E213-AB0A0784342B}"/>
              </a:ext>
            </a:extLst>
          </p:cNvPr>
          <p:cNvCxnSpPr>
            <a:cxnSpLocks/>
          </p:cNvCxnSpPr>
          <p:nvPr/>
        </p:nvCxnSpPr>
        <p:spPr>
          <a:xfrm>
            <a:off x="5128161" y="3274858"/>
            <a:ext cx="193567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1B5C39A-B2F5-A8B1-281F-75674C7E8985}"/>
              </a:ext>
            </a:extLst>
          </p:cNvPr>
          <p:cNvSpPr txBox="1">
            <a:spLocks/>
          </p:cNvSpPr>
          <p:nvPr/>
        </p:nvSpPr>
        <p:spPr>
          <a:xfrm>
            <a:off x="1150860" y="-108514"/>
            <a:ext cx="963424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</a:rPr>
              <a:t>Q&amp;A</a:t>
            </a:r>
          </a:p>
        </p:txBody>
      </p:sp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53801931-9A30-284D-F0D3-5383F54CD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412" y="4180642"/>
            <a:ext cx="2551176" cy="2551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52B99-15CD-9555-E740-613FE7ED1128}"/>
              </a:ext>
            </a:extLst>
          </p:cNvPr>
          <p:cNvSpPr txBox="1"/>
          <p:nvPr/>
        </p:nvSpPr>
        <p:spPr>
          <a:xfrm>
            <a:off x="2936748" y="3451704"/>
            <a:ext cx="606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Please scan the QR code below to complete our survey and share your thoughts and experiences.</a:t>
            </a:r>
          </a:p>
        </p:txBody>
      </p:sp>
    </p:spTree>
    <p:extLst>
      <p:ext uri="{BB962C8B-B14F-4D97-AF65-F5344CB8AC3E}">
        <p14:creationId xmlns:p14="http://schemas.microsoft.com/office/powerpoint/2010/main" val="35753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B541-CF37-8A06-B30B-A286C234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6" y="1941343"/>
            <a:ext cx="11035859" cy="661180"/>
          </a:xfrm>
        </p:spPr>
        <p:txBody>
          <a:bodyPr/>
          <a:lstStyle/>
          <a:p>
            <a:pPr algn="ctr"/>
            <a:r>
              <a:rPr lang="en-US" dirty="0"/>
              <a:t>- DISCLAIMER -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13B6C-64BA-89AB-DFF9-B39CD3F31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6" y="2475913"/>
            <a:ext cx="10798028" cy="503237"/>
          </a:xfrm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viewpoints that our presenters make are just that…  </a:t>
            </a:r>
            <a:r>
              <a:rPr lang="en-US" sz="14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VIEWPOINTS.  </a:t>
            </a:r>
            <a:br>
              <a:rPr lang="en-US" sz="14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are not the opinions of our institutions, our clients, our friends, our family, our pets, and REALLY… maybe not even us after we get thru this panel presentation. </a:t>
            </a:r>
            <a:b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story short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identity is tough, digital transformation technology is changing every day and privacy, trust &amp; consent are critical components moving forward – we hope someone in this room just might say something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DID NOT KNOW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US" sz="1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change our minds on this topic… because NONE OF US KNOW  the final outcome of this conversation – OR how all of this is going to come out when we get on the other side!</a:t>
            </a:r>
            <a:b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you require specific guidance or expertise in any area discussed during this panel, it is advisable to consult with qualified experts. 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en-US" sz="1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To The Point Media LLC (AID2entry &amp; BIPABUZZ), ProTecht Solutions Partners, and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Wavestore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disclaim any responsibility for actions taken based on the information presented. 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information presented today is for informational purposes only and should not be considered legal advice. Please speak to your attorney to obtain legal advice for your specific legal issues. 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3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ED6CE4-A24E-7C51-94C6-D917EC64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1567705"/>
            <a:ext cx="7200800" cy="1143265"/>
          </a:xfrm>
        </p:spPr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8994-20B5-C026-DA1E-4B690C93D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266" y="2835215"/>
            <a:ext cx="4560813" cy="275638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1800" b="1" dirty="0"/>
              <a:t>Esteban Pastor</a:t>
            </a:r>
          </a:p>
          <a:p>
            <a:endParaRPr lang="en-US" sz="500" dirty="0"/>
          </a:p>
          <a:p>
            <a:pPr algn="ctr"/>
            <a:r>
              <a:rPr lang="en-US" dirty="0"/>
              <a:t>Senior Product Manager, </a:t>
            </a:r>
            <a:r>
              <a:rPr lang="en-US" dirty="0" err="1"/>
              <a:t>ZKTeco</a:t>
            </a:r>
            <a:r>
              <a:rPr lang="en-US" dirty="0"/>
              <a:t> USA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552CA7F-EE94-0418-3F25-299E4D5BABD8}"/>
              </a:ext>
            </a:extLst>
          </p:cNvPr>
          <p:cNvSpPr txBox="1">
            <a:spLocks/>
          </p:cNvSpPr>
          <p:nvPr/>
        </p:nvSpPr>
        <p:spPr>
          <a:xfrm>
            <a:off x="3815593" y="2835215"/>
            <a:ext cx="4560813" cy="2756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1800" b="1" dirty="0"/>
              <a:t>Jon Polly PSP, SICC, IC3PM</a:t>
            </a:r>
          </a:p>
          <a:p>
            <a:pPr algn="ctr"/>
            <a:endParaRPr lang="en-US" sz="500" dirty="0"/>
          </a:p>
          <a:p>
            <a:pPr algn="ctr"/>
            <a:r>
              <a:rPr lang="en-US" dirty="0"/>
              <a:t>Chief Solutions Officer, ProTecht Solutions Partners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3795E8-16FA-145D-0CD0-1A9ED7E6E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320" y="2710970"/>
            <a:ext cx="1737360" cy="17373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968BC1-5471-FC85-4B9E-26E332107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93" y="2710970"/>
            <a:ext cx="1737360" cy="173736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3FF3EC1-406F-B9D0-54D2-2491B85430CD}"/>
              </a:ext>
            </a:extLst>
          </p:cNvPr>
          <p:cNvSpPr txBox="1">
            <a:spLocks/>
          </p:cNvSpPr>
          <p:nvPr/>
        </p:nvSpPr>
        <p:spPr>
          <a:xfrm>
            <a:off x="7287920" y="2835215"/>
            <a:ext cx="4560813" cy="2756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1800" b="1" dirty="0"/>
              <a:t>Jonathan Lawry</a:t>
            </a:r>
          </a:p>
          <a:p>
            <a:pPr algn="ctr"/>
            <a:endParaRPr lang="en-US" sz="500" dirty="0"/>
          </a:p>
          <a:p>
            <a:pPr algn="ctr"/>
            <a:r>
              <a:rPr lang="en-US" dirty="0"/>
              <a:t>Principal, </a:t>
            </a:r>
            <a:r>
              <a:rPr lang="en-US" dirty="0" err="1"/>
              <a:t>Trecerdo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C1A839-EAC3-7097-5F58-6289F1014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462" y="2710970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4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675AE-E481-1094-C6BC-52C4C4018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46AFE-5758-9B62-3B81-B3FEA5BF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86" y="2780134"/>
            <a:ext cx="10866263" cy="1143265"/>
          </a:xfrm>
        </p:spPr>
        <p:txBody>
          <a:bodyPr/>
          <a:lstStyle/>
          <a:p>
            <a:pPr algn="ctr"/>
            <a:r>
              <a:rPr lang="en-US" sz="8000" dirty="0"/>
              <a:t>Poll Time!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0B1D3-D43A-B0BB-C72A-B682F72E57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8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F1B0-B971-EE42-9E21-927D328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423657"/>
            <a:ext cx="7200800" cy="1143265"/>
          </a:xfrm>
        </p:spPr>
        <p:txBody>
          <a:bodyPr/>
          <a:lstStyle/>
          <a:p>
            <a:pPr algn="ctr"/>
            <a:r>
              <a:rPr lang="en-US" dirty="0"/>
              <a:t>What Are Biometrics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B182D-744A-7CB6-E886-163FABB7B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3691129"/>
            <a:ext cx="7200900" cy="503237"/>
          </a:xfrm>
        </p:spPr>
        <p:txBody>
          <a:bodyPr/>
          <a:lstStyle/>
          <a:p>
            <a:pPr algn="ctr"/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Defining Common Terms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7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510D8-04CE-F0CD-CC15-348468A6B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9CA222-465B-1D43-CFC5-07382B1145F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98439" y="2781214"/>
            <a:ext cx="5788293" cy="3436705"/>
          </a:xfrm>
          <a:prstGeom prst="rect">
            <a:avLst/>
          </a:prstGeom>
        </p:spPr>
        <p:txBody>
          <a:bodyPr>
            <a:noAutofit/>
          </a:bodyPr>
          <a:lstStyle>
            <a:lvl1pPr marL="457235" indent="-457235" algn="l" defTabSz="121929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74" indent="-381028" algn="l" defTabSz="1219292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115" indent="-304823" algn="l" defTabSz="121929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760" indent="-304823" algn="l" defTabSz="1219292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405" indent="-304823" algn="l" defTabSz="1219292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051" indent="-304823" algn="l" defTabSz="121929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697" indent="-304823" algn="l" defTabSz="121929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343" indent="-304823" algn="l" defTabSz="121929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988" indent="-304823" algn="l" defTabSz="121929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>“Biometrics is the measurement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>of physiological characteristics like – but not limited to – fingerprint, iris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>patterns, or facial features that can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>be used to identify an individual.” </a:t>
            </a:r>
          </a:p>
          <a:p>
            <a:pPr marL="0" indent="0">
              <a:spcAft>
                <a:spcPts val="1800"/>
              </a:spcAft>
              <a:buFont typeface="Arial" pitchFamily="34" charset="0"/>
              <a:buNone/>
            </a:pPr>
            <a:r>
              <a:rPr lang="en-US" sz="1400" dirty="0">
                <a:solidFill>
                  <a:srgbClr val="FFC000"/>
                </a:solidFill>
                <a:cs typeface="Helvetica"/>
              </a:rPr>
              <a:t>Source : National Institute of Science and Technology. Information Technology Laboratory“ ITL Biometrics Overview,”  cited at </a:t>
            </a:r>
            <a:r>
              <a:rPr lang="en-US" sz="105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Biometrics | NIST</a:t>
            </a:r>
            <a:r>
              <a:rPr lang="en-US" sz="105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F58AA96-BC73-2050-6136-82FBC7DCE33C}"/>
              </a:ext>
            </a:extLst>
          </p:cNvPr>
          <p:cNvSpPr txBox="1">
            <a:spLocks/>
          </p:cNvSpPr>
          <p:nvPr/>
        </p:nvSpPr>
        <p:spPr>
          <a:xfrm>
            <a:off x="6616548" y="2781214"/>
            <a:ext cx="5846617" cy="4288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b="0" i="0" dirty="0">
                <a:solidFill>
                  <a:schemeClr val="bg1"/>
                </a:solidFill>
                <a:effectLst/>
                <a:latin typeface="+mn-lt"/>
              </a:rPr>
              <a:t>Face recognition technology compares an individual’s facial features to available images for verification or identification purposes.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” </a:t>
            </a:r>
          </a:p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C000"/>
                </a:solidFill>
                <a:latin typeface="+mn-lt"/>
                <a:cs typeface="Helvetica"/>
              </a:rPr>
              <a:t>Source : National Institute of Standards and Technology, Information Technology Laboratory“ ITL Biometrics Overview,”  cited at </a:t>
            </a:r>
            <a:r>
              <a:rPr lang="en-US" sz="1050" dirty="0">
                <a:solidFill>
                  <a:srgbClr val="FFC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Biometrics | NIST</a:t>
            </a:r>
            <a:r>
              <a:rPr lang="en-US" sz="1050" dirty="0">
                <a:solidFill>
                  <a:srgbClr val="FFC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96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D9FF6-3E4F-5294-053A-3F200934A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6F09-4A14-483C-F52F-69CD67FB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011884"/>
            <a:ext cx="11148010" cy="768250"/>
          </a:xfrm>
        </p:spPr>
        <p:txBody>
          <a:bodyPr/>
          <a:lstStyle/>
          <a:p>
            <a:r>
              <a:rPr lang="en-GB" altLang="ko-KR" sz="3200" b="1" dirty="0">
                <a:solidFill>
                  <a:srgbClr val="FFC000"/>
                </a:solidFill>
                <a:latin typeface="Roboto"/>
                <a:ea typeface="Lato"/>
              </a:rPr>
              <a:t>Matching, Identification, and Verification / Authentication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E3416-6FA3-4826-3BF0-6FFD1A66C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2101" y="2780134"/>
            <a:ext cx="3551456" cy="50323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b="0" i="0" dirty="0">
                <a:effectLst/>
              </a:rPr>
              <a:t>Identification</a:t>
            </a:r>
            <a:r>
              <a:rPr lang="en-US" sz="2400" b="0" i="0" dirty="0">
                <a:solidFill>
                  <a:schemeClr val="bg1"/>
                </a:solidFill>
                <a:effectLst/>
              </a:rPr>
              <a:t> or ‘</a:t>
            </a:r>
            <a:r>
              <a:rPr lang="en-US" sz="2400" b="0" i="0" dirty="0">
                <a:effectLst/>
              </a:rPr>
              <a:t>one-to-many</a:t>
            </a:r>
            <a:r>
              <a:rPr lang="en-US" sz="2400" b="0" i="0" dirty="0">
                <a:solidFill>
                  <a:schemeClr val="bg1"/>
                </a:solidFill>
                <a:effectLst/>
              </a:rPr>
              <a:t>’ (</a:t>
            </a:r>
            <a:r>
              <a:rPr lang="en-US" sz="2400" b="0" i="0" dirty="0">
                <a:effectLst/>
              </a:rPr>
              <a:t>1:N</a:t>
            </a:r>
            <a:r>
              <a:rPr lang="en-US" sz="2400" b="0" i="0" dirty="0">
                <a:solidFill>
                  <a:schemeClr val="bg1"/>
                </a:solidFill>
                <a:effectLst/>
              </a:rPr>
              <a:t>) search happens in real time and determines whether the person in the photo has any match in a database and can be used for identification of a person</a:t>
            </a:r>
            <a:r>
              <a:rPr lang="en-US" sz="2400" dirty="0">
                <a:solidFill>
                  <a:schemeClr val="bg1"/>
                </a:solidFill>
              </a:rPr>
              <a:t>.” </a:t>
            </a:r>
            <a:endParaRPr lang="en-US" alt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8544068-E4EF-6378-A5E4-736645D6AEC5}"/>
              </a:ext>
            </a:extLst>
          </p:cNvPr>
          <p:cNvSpPr txBox="1">
            <a:spLocks/>
          </p:cNvSpPr>
          <p:nvPr/>
        </p:nvSpPr>
        <p:spPr>
          <a:xfrm>
            <a:off x="768816" y="2780134"/>
            <a:ext cx="3015393" cy="503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dirty="0"/>
              <a:t>Matching</a:t>
            </a:r>
            <a:r>
              <a:rPr lang="en-US" sz="2400" dirty="0">
                <a:solidFill>
                  <a:schemeClr val="bg1"/>
                </a:solidFill>
              </a:rPr>
              <a:t> or ‘</a:t>
            </a:r>
            <a:r>
              <a:rPr lang="en-US" sz="2400" dirty="0"/>
              <a:t>many-to-one</a:t>
            </a:r>
            <a:r>
              <a:rPr lang="en-US" sz="2400" dirty="0">
                <a:solidFill>
                  <a:schemeClr val="bg1"/>
                </a:solidFill>
              </a:rPr>
              <a:t>’ (</a:t>
            </a:r>
            <a:r>
              <a:rPr lang="en-US" sz="2400" dirty="0"/>
              <a:t>N:1</a:t>
            </a:r>
            <a:r>
              <a:rPr lang="en-US" sz="2400" dirty="0">
                <a:solidFill>
                  <a:schemeClr val="bg1"/>
                </a:solidFill>
              </a:rPr>
              <a:t>) search matches many biometrics to a database of one.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7A6409-D585-3A41-7B06-79F429452C1C}"/>
              </a:ext>
            </a:extLst>
          </p:cNvPr>
          <p:cNvSpPr txBox="1">
            <a:spLocks/>
          </p:cNvSpPr>
          <p:nvPr/>
        </p:nvSpPr>
        <p:spPr>
          <a:xfrm>
            <a:off x="8551449" y="2780134"/>
            <a:ext cx="2943564" cy="503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dirty="0"/>
              <a:t>Verification</a:t>
            </a:r>
            <a:r>
              <a:rPr lang="en-US" sz="2400" dirty="0">
                <a:solidFill>
                  <a:schemeClr val="bg1"/>
                </a:solidFill>
              </a:rPr>
              <a:t> or ‘</a:t>
            </a:r>
            <a:r>
              <a:rPr lang="en-US" sz="2400" dirty="0"/>
              <a:t>one-to-one</a:t>
            </a:r>
            <a:r>
              <a:rPr lang="en-US" sz="2400" dirty="0">
                <a:solidFill>
                  <a:schemeClr val="bg1"/>
                </a:solidFill>
              </a:rPr>
              <a:t>’ (</a:t>
            </a:r>
            <a:r>
              <a:rPr lang="en-US" sz="2400" dirty="0"/>
              <a:t>1:1</a:t>
            </a:r>
            <a:r>
              <a:rPr lang="en-US" sz="2400" dirty="0">
                <a:solidFill>
                  <a:schemeClr val="bg1"/>
                </a:solidFill>
              </a:rPr>
              <a:t>)matching confirms a photo matches a different photo of the same person in a database and is commonly used for authentication purposes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169D7-967C-2244-A971-EDE12E87F8AC}"/>
              </a:ext>
            </a:extLst>
          </p:cNvPr>
          <p:cNvSpPr txBox="1"/>
          <p:nvPr/>
        </p:nvSpPr>
        <p:spPr>
          <a:xfrm>
            <a:off x="3784209" y="5972405"/>
            <a:ext cx="4767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100" dirty="0">
                <a:solidFill>
                  <a:srgbClr val="FFC000"/>
                </a:solidFill>
                <a:cs typeface="Arial" panose="020B0604020202020204" pitchFamily="34" charset="0"/>
              </a:rPr>
              <a:t>Source : National Institute of Standards and Technology. Information Technology Laboratory, “ Facial Recognition Technology” (Feb 2020)  cited at </a:t>
            </a:r>
            <a:r>
              <a:rPr lang="en-US" sz="1100" dirty="0">
                <a:solidFill>
                  <a:srgbClr val="FFC00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https://www.nist.gov/speech-testimony/facial-recognition-technology-frt-0</a:t>
            </a:r>
            <a:r>
              <a:rPr lang="en-US" sz="1100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095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C191B-0F24-EDBB-0122-A006692F2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CA12-74AC-CBB2-BB24-D46CE6C9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683" y="900080"/>
            <a:ext cx="4254840" cy="1143265"/>
          </a:xfrm>
        </p:spPr>
        <p:txBody>
          <a:bodyPr/>
          <a:lstStyle/>
          <a:p>
            <a:r>
              <a:rPr lang="en-US" dirty="0"/>
              <a:t>BIOMETRIC PROS AND CONS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551EC-7C9F-F58B-79E8-D459B882FB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325" y="2312065"/>
            <a:ext cx="4845684" cy="503237"/>
          </a:xfrm>
        </p:spPr>
        <p:txBody>
          <a:bodyPr/>
          <a:lstStyle/>
          <a:p>
            <a:r>
              <a:rPr lang="en-US" sz="2800" b="1" u="sng" dirty="0"/>
              <a:t>PROS</a:t>
            </a:r>
            <a:endParaRPr lang="en-US" sz="18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Relative Ease of Enrollment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Relative Ease of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Frictionless Technologies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Increasing Accuracy</a:t>
            </a:r>
          </a:p>
          <a:p>
            <a:pPr marL="565150" lvl="1" indent="-171450">
              <a:buFont typeface="Courier New" panose="02070309020205020404" pitchFamily="49" charset="0"/>
              <a:buChar char="o"/>
            </a:pPr>
            <a:r>
              <a:rPr lang="en-US" sz="1600" dirty="0"/>
              <a:t>Enhancements in Machine Learning</a:t>
            </a:r>
          </a:p>
          <a:p>
            <a:pPr marL="565150" lvl="1" indent="-171450">
              <a:buFont typeface="Courier New" panose="02070309020205020404" pitchFamily="49" charset="0"/>
              <a:buChar char="o"/>
            </a:pPr>
            <a:r>
              <a:rPr lang="en-US" sz="1600" dirty="0"/>
              <a:t>2D to 3D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Enhancements in Image Capture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Liveness Verification</a:t>
            </a: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74F361-B472-EE89-98F2-C8C9AAE79A79}"/>
              </a:ext>
            </a:extLst>
          </p:cNvPr>
          <p:cNvSpPr txBox="1">
            <a:spLocks/>
          </p:cNvSpPr>
          <p:nvPr/>
        </p:nvSpPr>
        <p:spPr>
          <a:xfrm>
            <a:off x="6578992" y="2312066"/>
            <a:ext cx="4845684" cy="503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/>
              <a:t>CONS</a:t>
            </a:r>
            <a:endParaRPr lang="en-US" sz="20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Accuracy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Bias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Personal Identifiable Information Concerns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Expectation(s) of Privacy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Tracking / </a:t>
            </a:r>
            <a:r>
              <a:rPr lang="en-US" sz="1600" dirty="0" err="1"/>
              <a:t>Geoslavery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Regulatory Mandates (BIPA, CUBI, EU AI Act)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Acceptable Failure Rates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3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C70224-2B74-2A05-3622-0B6FAA09A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" y="1976512"/>
            <a:ext cx="8328074" cy="46845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23EB5A-47D6-843B-DC72-6091F3EE2057}"/>
              </a:ext>
            </a:extLst>
          </p:cNvPr>
          <p:cNvSpPr txBox="1"/>
          <p:nvPr/>
        </p:nvSpPr>
        <p:spPr>
          <a:xfrm>
            <a:off x="9495692" y="2588455"/>
            <a:ext cx="1899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Used with permission from IAPP.ORG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8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364EED3B10D4D9E558B83D77EB8E7" ma:contentTypeVersion="15" ma:contentTypeDescription="Create a new document." ma:contentTypeScope="" ma:versionID="25ad23a6e86f54fbe9d305bbfce74b0d">
  <xsd:schema xmlns:xsd="http://www.w3.org/2001/XMLSchema" xmlns:xs="http://www.w3.org/2001/XMLSchema" xmlns:p="http://schemas.microsoft.com/office/2006/metadata/properties" xmlns:ns2="3f3ae2f8-ee4c-486b-9f52-cfe2b9d6c57c" xmlns:ns3="205e6434-0814-40a8-9c4d-fb239fc2d4a8" targetNamespace="http://schemas.microsoft.com/office/2006/metadata/properties" ma:root="true" ma:fieldsID="df1c3e0ee518c5b123f4041ae883ffb3" ns2:_="" ns3:_="">
    <xsd:import namespace="3f3ae2f8-ee4c-486b-9f52-cfe2b9d6c57c"/>
    <xsd:import namespace="205e6434-0814-40a8-9c4d-fb239fc2d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ae2f8-ee4c-486b-9f52-cfe2b9d6c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e6434-0814-40a8-9c4d-fb239fc2d4a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edc49a-5027-4d3e-b104-dd2020c761a4}" ma:internalName="TaxCatchAll" ma:showField="CatchAllData" ma:web="205e6434-0814-40a8-9c4d-fb239fc2d4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3ae2f8-ee4c-486b-9f52-cfe2b9d6c57c">
      <Terms xmlns="http://schemas.microsoft.com/office/infopath/2007/PartnerControls"/>
    </lcf76f155ced4ddcb4097134ff3c332f>
    <TaxCatchAll xmlns="205e6434-0814-40a8-9c4d-fb239fc2d4a8" xsi:nil="true"/>
  </documentManagement>
</p:properties>
</file>

<file path=customXml/itemProps1.xml><?xml version="1.0" encoding="utf-8"?>
<ds:datastoreItem xmlns:ds="http://schemas.openxmlformats.org/officeDocument/2006/customXml" ds:itemID="{293C0778-0F45-4118-A453-C4445FBAF72D}"/>
</file>

<file path=customXml/itemProps2.xml><?xml version="1.0" encoding="utf-8"?>
<ds:datastoreItem xmlns:ds="http://schemas.openxmlformats.org/officeDocument/2006/customXml" ds:itemID="{4CDD8F5A-9383-4063-A831-A0230CB128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B61F49-CDF6-456B-B537-AD233770390A}">
  <ds:schemaRefs>
    <ds:schemaRef ds:uri="205e6434-0814-40a8-9c4d-fb239fc2d4a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3f3ae2f8-ee4c-486b-9f52-cfe2b9d6c57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1073</Words>
  <Application>Microsoft Office PowerPoint</Application>
  <PresentationFormat>Widescreen</PresentationFormat>
  <Paragraphs>123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Courier New</vt:lpstr>
      <vt:lpstr>Helvetica</vt:lpstr>
      <vt:lpstr>Lato</vt:lpstr>
      <vt:lpstr>Roboto</vt:lpstr>
      <vt:lpstr>Office Theme</vt:lpstr>
      <vt:lpstr>Custom Design</vt:lpstr>
      <vt:lpstr>The Role of Face Matching and Voice Biometrics in Access Control</vt:lpstr>
      <vt:lpstr>- DISCLAIMER -</vt:lpstr>
      <vt:lpstr>Presenters</vt:lpstr>
      <vt:lpstr>Poll Time!</vt:lpstr>
      <vt:lpstr>What Are Biometrics</vt:lpstr>
      <vt:lpstr>PowerPoint Presentation</vt:lpstr>
      <vt:lpstr>Matching, Identification, and Verification / Authentication</vt:lpstr>
      <vt:lpstr>BIOMETRIC PROS AND CONS</vt:lpstr>
      <vt:lpstr>PowerPoint Presentation</vt:lpstr>
      <vt:lpstr>Reasons FOR Discussion</vt:lpstr>
      <vt:lpstr>Reasons NOT FOR Discussion</vt:lpstr>
      <vt:lpstr>ART OF THE POSSIBLE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Ferrer, Mayu (RX-MNL)</dc:creator>
  <cp:lastModifiedBy>Jon Polly</cp:lastModifiedBy>
  <cp:revision>11</cp:revision>
  <dcterms:created xsi:type="dcterms:W3CDTF">2024-05-24T13:59:25Z</dcterms:created>
  <dcterms:modified xsi:type="dcterms:W3CDTF">2024-11-13T21:36:29Z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0x010100AE1364EED3B10D4D9E558B83D77EB8E7</vt:lpwstr>
  </property>
</Properties>
</file>