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1C_54816295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5"/>
    <p:sldMasterId id="2147483666" r:id="rId6"/>
  </p:sldMasterIdLst>
  <p:notesMasterIdLst>
    <p:notesMasterId r:id="rId23"/>
  </p:notesMasterIdLst>
  <p:sldIdLst>
    <p:sldId id="276" r:id="rId7"/>
    <p:sldId id="279" r:id="rId8"/>
    <p:sldId id="280" r:id="rId9"/>
    <p:sldId id="281" r:id="rId10"/>
    <p:sldId id="282" r:id="rId11"/>
    <p:sldId id="283" r:id="rId12"/>
    <p:sldId id="285" r:id="rId13"/>
    <p:sldId id="287" r:id="rId14"/>
    <p:sldId id="284" r:id="rId15"/>
    <p:sldId id="288" r:id="rId16"/>
    <p:sldId id="289" r:id="rId17"/>
    <p:sldId id="290" r:id="rId18"/>
    <p:sldId id="274" r:id="rId19"/>
    <p:sldId id="272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A8E3A9-7423-F8CB-1233-E7035D8A8879}" name="Joe Hinrichs" initials="JH" userId="S::jhinrichs@bailiwick.com::2c4d53bc-8fac-42b3-9756-da8bba4ae17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bie Cummins" initials="BC" lastIdx="1" clrIdx="0">
    <p:extLst>
      <p:ext uri="{19B8F6BF-5375-455C-9EA6-DF929625EA0E}">
        <p15:presenceInfo xmlns:p15="http://schemas.microsoft.com/office/powerpoint/2012/main" userId="SCUMMINS@BAILIWICK.COM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46"/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00FB4-77AB-409F-9C16-7F57420AE082}" v="2" dt="2024-11-05T22:07:56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36" autoAdjust="0"/>
  </p:normalViewPr>
  <p:slideViewPr>
    <p:cSldViewPr snapToGrid="0">
      <p:cViewPr varScale="1">
        <p:scale>
          <a:sx n="100" d="100"/>
          <a:sy n="100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30" Type="http://schemas.microsoft.com/office/2015/10/relationships/revisionInfo" Target="revisionInfo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Hinrichs" userId="2c4d53bc-8fac-42b3-9756-da8bba4ae171" providerId="ADAL" clId="{70400FB4-77AB-409F-9C16-7F57420AE082}"/>
    <pc:docChg chg="custSel modSld">
      <pc:chgData name="Joe Hinrichs" userId="2c4d53bc-8fac-42b3-9756-da8bba4ae171" providerId="ADAL" clId="{70400FB4-77AB-409F-9C16-7F57420AE082}" dt="2024-11-08T21:02:43.873" v="1182" actId="1076"/>
      <pc:docMkLst>
        <pc:docMk/>
      </pc:docMkLst>
      <pc:sldChg chg="delSp modSp mod delAnim modNotesTx">
        <pc:chgData name="Joe Hinrichs" userId="2c4d53bc-8fac-42b3-9756-da8bba4ae171" providerId="ADAL" clId="{70400FB4-77AB-409F-9C16-7F57420AE082}" dt="2024-11-05T22:32:48.177" v="990" actId="20577"/>
        <pc:sldMkLst>
          <pc:docMk/>
          <pc:sldMk cId="3778493528" sldId="279"/>
        </pc:sldMkLst>
        <pc:spChg chg="mod">
          <ac:chgData name="Joe Hinrichs" userId="2c4d53bc-8fac-42b3-9756-da8bba4ae171" providerId="ADAL" clId="{70400FB4-77AB-409F-9C16-7F57420AE082}" dt="2024-11-05T22:32:48.177" v="990" actId="20577"/>
          <ac:spMkLst>
            <pc:docMk/>
            <pc:sldMk cId="3778493528" sldId="279"/>
            <ac:spMk id="2" creationId="{2501C3D0-B3AE-080B-6AC4-34B8CD89C854}"/>
          </ac:spMkLst>
        </pc:spChg>
        <pc:spChg chg="mod">
          <ac:chgData name="Joe Hinrichs" userId="2c4d53bc-8fac-42b3-9756-da8bba4ae171" providerId="ADAL" clId="{70400FB4-77AB-409F-9C16-7F57420AE082}" dt="2024-11-05T22:18:29.145" v="461" actId="20577"/>
          <ac:spMkLst>
            <pc:docMk/>
            <pc:sldMk cId="3778493528" sldId="279"/>
            <ac:spMk id="4" creationId="{A2448436-2BB8-0CC3-1A4C-9C8753CFEE41}"/>
          </ac:spMkLst>
        </pc:spChg>
        <pc:spChg chg="del">
          <ac:chgData name="Joe Hinrichs" userId="2c4d53bc-8fac-42b3-9756-da8bba4ae171" providerId="ADAL" clId="{70400FB4-77AB-409F-9C16-7F57420AE082}" dt="2024-11-05T22:17:35.345" v="425" actId="478"/>
          <ac:spMkLst>
            <pc:docMk/>
            <pc:sldMk cId="3778493528" sldId="279"/>
            <ac:spMk id="6" creationId="{7292AFA1-D785-B3B4-0F14-904A38D3C48C}"/>
          </ac:spMkLst>
        </pc:spChg>
        <pc:picChg chg="del">
          <ac:chgData name="Joe Hinrichs" userId="2c4d53bc-8fac-42b3-9756-da8bba4ae171" providerId="ADAL" clId="{70400FB4-77AB-409F-9C16-7F57420AE082}" dt="2024-11-05T22:17:22.409" v="424" actId="478"/>
          <ac:picMkLst>
            <pc:docMk/>
            <pc:sldMk cId="3778493528" sldId="279"/>
            <ac:picMk id="5" creationId="{30DCD5BA-F733-7274-4BF5-5AB4EF1630B4}"/>
          </ac:picMkLst>
        </pc:picChg>
      </pc:sldChg>
      <pc:sldChg chg="modNotesTx">
        <pc:chgData name="Joe Hinrichs" userId="2c4d53bc-8fac-42b3-9756-da8bba4ae171" providerId="ADAL" clId="{70400FB4-77AB-409F-9C16-7F57420AE082}" dt="2024-11-05T22:05:57.581" v="422" actId="33524"/>
        <pc:sldMkLst>
          <pc:docMk/>
          <pc:sldMk cId="2062901658" sldId="280"/>
        </pc:sldMkLst>
      </pc:sldChg>
      <pc:sldChg chg="addSp modSp mod">
        <pc:chgData name="Joe Hinrichs" userId="2c4d53bc-8fac-42b3-9756-da8bba4ae171" providerId="ADAL" clId="{70400FB4-77AB-409F-9C16-7F57420AE082}" dt="2024-11-08T21:02:43.873" v="1182" actId="1076"/>
        <pc:sldMkLst>
          <pc:docMk/>
          <pc:sldMk cId="1417765525" sldId="284"/>
        </pc:sldMkLst>
        <pc:picChg chg="add mod">
          <ac:chgData name="Joe Hinrichs" userId="2c4d53bc-8fac-42b3-9756-da8bba4ae171" providerId="ADAL" clId="{70400FB4-77AB-409F-9C16-7F57420AE082}" dt="2024-11-08T21:02:43.873" v="1182" actId="1076"/>
          <ac:picMkLst>
            <pc:docMk/>
            <pc:sldMk cId="1417765525" sldId="284"/>
            <ac:picMk id="8" creationId="{3E986A07-0287-6C05-12BA-3EBE7A103113}"/>
          </ac:picMkLst>
        </pc:picChg>
      </pc:sldChg>
      <pc:sldChg chg="modNotesTx">
        <pc:chgData name="Joe Hinrichs" userId="2c4d53bc-8fac-42b3-9756-da8bba4ae171" providerId="ADAL" clId="{70400FB4-77AB-409F-9C16-7F57420AE082}" dt="2024-11-05T22:07:49.616" v="423" actId="313"/>
        <pc:sldMkLst>
          <pc:docMk/>
          <pc:sldMk cId="2646545340" sldId="289"/>
        </pc:sldMkLst>
      </pc:sldChg>
      <pc:sldChg chg="modNotesTx">
        <pc:chgData name="Joe Hinrichs" userId="2c4d53bc-8fac-42b3-9756-da8bba4ae171" providerId="ADAL" clId="{70400FB4-77AB-409F-9C16-7F57420AE082}" dt="2024-11-06T21:57:37.369" v="1176" actId="20577"/>
        <pc:sldMkLst>
          <pc:docMk/>
          <pc:sldMk cId="3746959865" sldId="290"/>
        </pc:sldMkLst>
      </pc:sldChg>
    </pc:docChg>
  </pc:docChgLst>
</pc:chgInfo>
</file>

<file path=ppt/comments/modernComment_11C_548162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6C562E-09EC-4865-8F1A-0E175C917852}" authorId="{E5C68837-0CD2-F2AD-4BFE-1B73063F67B6}" status="resolved" created="2024-10-31T18:14:31.844" complete="100000">
    <pc:sldMkLst xmlns:pc="http://schemas.microsoft.com/office/powerpoint/2013/main/command">
      <pc:docMk/>
      <pc:sldMk cId="1417765525" sldId="284"/>
    </pc:sldMkLst>
    <p188:replyLst>
      <p188:reply id="{F1A195A0-99C0-431C-933D-B6E617A6FAC0}" authorId="{E5C68837-0CD2-F2AD-4BFE-1B73063F67B6}" created="2024-10-31T18:15:38.361">
        <p188:txBody>
          <a:bodyPr/>
          <a:lstStyle/>
          <a:p>
            <a:r>
              <a:rPr lang="en-US"/>
              <a:t>Joe: do you still have the .gif from the launch? That might be a good fit here.</a:t>
            </a:r>
          </a:p>
        </p188:txBody>
      </p188:reply>
      <p188:reply id="{543ED9BB-9584-4755-8377-12F414A2A84D}" authorId="{799F2776-358B-F48A-061B-6AC7BB09869E}" created="2024-10-31T18:23:15.512">
        <p188:txBody>
          <a:bodyPr/>
          <a:lstStyle/>
          <a:p>
            <a:r>
              <a:rPr lang="en-US"/>
              <a:t>Added!</a:t>
            </a:r>
          </a:p>
        </p188:txBody>
      </p188:reply>
    </p188:replyLst>
    <p188:txBody>
      <a:bodyPr/>
      <a:lstStyle/>
      <a:p>
        <a:r>
          <a:rPr lang="en-US"/>
          <a:t>Do you have a video of how we developed the lock for this client?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spent most of my career innovating with technologies to support everything form start-ups to Fortune 500 clients. </a:t>
            </a:r>
          </a:p>
          <a:p>
            <a:r>
              <a:rPr lang="en-US" dirty="0"/>
              <a:t>My company has performed 100’s of successful Loss Prevention solutions nationwide for the industries we serve:</a:t>
            </a:r>
          </a:p>
          <a:p>
            <a:r>
              <a:rPr lang="en-US" dirty="0"/>
              <a:t>Retail, Hospitality, Quick Serve and Casual Restaurants, Logistics, Convenience Store, to name a few.</a:t>
            </a:r>
          </a:p>
          <a:p>
            <a:r>
              <a:rPr lang="en-US" dirty="0"/>
              <a:t>The convergence of IT and Security is real.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4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/>
              </a:rPr>
              <a:t>Dynamic surveillance coverage</a:t>
            </a:r>
          </a:p>
          <a:p>
            <a:r>
              <a:rPr lang="en-US" dirty="0">
                <a:latin typeface="Calibri"/>
              </a:rPr>
              <a:t>Personal safety</a:t>
            </a:r>
          </a:p>
          <a:p>
            <a:r>
              <a:rPr lang="en-US" dirty="0">
                <a:latin typeface="Calibri"/>
              </a:rPr>
              <a:t>External and Internal theft deterrent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6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Experience – A common pitfall is assuming you can “Do It Yourself”.  Or hire deployments by area or region and expect that everything will tie together nicely.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57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partner with our Clients to understand their specific challenges and work on programs to address them.</a:t>
            </a:r>
          </a:p>
          <a:p>
            <a:r>
              <a:rPr lang="en-US" dirty="0"/>
              <a:t>Many retailers are struggling to keep their stores stocked due to shelf swiping. So, they are locking up display cabinets.</a:t>
            </a:r>
          </a:p>
          <a:p>
            <a:r>
              <a:rPr lang="en-US" dirty="0"/>
              <a:t>In California, theft under $950 is considered a misdemeanor and typically not tried. It can be dangerous to attempt to intervene.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Customers expect the same or similar experience at all like Banners</a:t>
            </a:r>
          </a:p>
          <a:p>
            <a:r>
              <a:rPr lang="en-US"/>
              <a:t>Different threats like: Personal Harm, ORC, Shrink, Property. -  Impacts to People, Property &amp; Assets </a:t>
            </a:r>
          </a:p>
          <a:p>
            <a:r>
              <a:rPr lang="en-US"/>
              <a:t>Local regulations always need to be considered and researched prior to a rollout to avoid setbacks</a:t>
            </a:r>
          </a:p>
          <a:p>
            <a:r>
              <a:rPr lang="en-US"/>
              <a:t>End game should make for a better or “unchanged” experience for customers and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Rolling out at scale requires consistency.</a:t>
            </a:r>
          </a:p>
          <a:p>
            <a:r>
              <a:rPr lang="en-US" dirty="0"/>
              <a:t>Need to appropriately track any hardware or software</a:t>
            </a:r>
          </a:p>
          <a:p>
            <a:r>
              <a:rPr lang="en-US" dirty="0"/>
              <a:t>We prefer to unbox, setup and test every item to ensure expected results</a:t>
            </a:r>
          </a:p>
          <a:p>
            <a:r>
              <a:rPr lang="en-US" dirty="0"/>
              <a:t>Then we kit it all together in a logical configuration to make it easy for the onsite tech to effectively and efficiently do their work</a:t>
            </a:r>
          </a:p>
          <a:p>
            <a:r>
              <a:rPr lang="en-US" dirty="0"/>
              <a:t>We avoid drop shipping because you miss the config and testing confirmation to validate all is working prior to install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Security Strategies are like insurance.  True value isn’t known until needed.  </a:t>
            </a:r>
            <a:endParaRPr lang="en-US"/>
          </a:p>
          <a:p>
            <a:r>
              <a:rPr lang="en-US" dirty="0"/>
              <a:t>Measure shrink. </a:t>
            </a:r>
          </a:p>
          <a:p>
            <a:r>
              <a:rPr lang="en-US" dirty="0"/>
              <a:t>Create a case utilizing video evidence.  </a:t>
            </a:r>
          </a:p>
          <a:p>
            <a:r>
              <a:rPr lang="en-US" dirty="0"/>
              <a:t>Send an automated notification based upon defined business rules.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Site surveys are important especially if cameras are involved.  Creation of a shot guide to ensure consistent capture of an area based upon a defined floorplan.  Take into account angels, lighting, environment (rain/snow) protection depending upon indoor/outdoor scenarios.  Training includes communications to the employees about what is being installed, why and the benefits expected.  If this is to combat shrunk, just knowing that a location is surveilling or monitoring the store will reduce shrink.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12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safety cases.  Register theft.  Inventory shrink. – define measurable elements to track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4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Commercial grade ADA approved handle</a:t>
            </a:r>
            <a:endParaRPr lang="en-US" dirty="0"/>
          </a:p>
          <a:p>
            <a:r>
              <a:rPr lang="en-US" dirty="0">
                <a:latin typeface="Calibri"/>
              </a:rPr>
              <a:t>Can be opened with a Scanner or Smart phone</a:t>
            </a:r>
            <a:endParaRPr lang="en-US" dirty="0">
              <a:latin typeface="Aptos"/>
            </a:endParaRPr>
          </a:p>
          <a:p>
            <a:r>
              <a:rPr lang="en-US" dirty="0">
                <a:latin typeface="Calibri"/>
              </a:rPr>
              <a:t>Visual LED indicator that the door is unlocked</a:t>
            </a:r>
            <a:endParaRPr lang="en-US" dirty="0">
              <a:latin typeface="Aptos"/>
            </a:endParaRPr>
          </a:p>
          <a:p>
            <a:r>
              <a:rPr lang="en-US" dirty="0">
                <a:latin typeface="Calibri"/>
              </a:rPr>
              <a:t>Audit trail of who opened the door and for how long it was opened</a:t>
            </a:r>
            <a:endParaRPr lang="en-US" dirty="0">
              <a:latin typeface="Aptos"/>
            </a:endParaRPr>
          </a:p>
          <a:p>
            <a:r>
              <a:rPr lang="en-US" dirty="0">
                <a:latin typeface="Calibri"/>
              </a:rPr>
              <a:t>Can tie open request to camera to capture a visual of what occurred during that open sequence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Smart App to operate the safe</a:t>
            </a:r>
            <a:endParaRPr lang="en-US" dirty="0"/>
          </a:p>
          <a:p>
            <a:r>
              <a:rPr lang="en-US" dirty="0">
                <a:latin typeface="Calibri"/>
              </a:rPr>
              <a:t>Business rule triggers with visual confirmation</a:t>
            </a:r>
            <a:endParaRPr lang="en-US" dirty="0"/>
          </a:p>
          <a:p>
            <a:r>
              <a:rPr lang="en-US" dirty="0">
                <a:latin typeface="Calibri"/>
              </a:rPr>
              <a:t>Safety training for company best practices</a:t>
            </a:r>
          </a:p>
          <a:p>
            <a:r>
              <a:rPr lang="en-US" dirty="0">
                <a:latin typeface="Calibri"/>
              </a:rPr>
              <a:t>Validation of drops,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5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27B698-7650-D77D-12D6-64F07A274D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85" r:id="rId3"/>
    <p:sldLayoutId id="2147483687" r:id="rId4"/>
    <p:sldLayoutId id="2147483691" r:id="rId5"/>
    <p:sldLayoutId id="2147483690" r:id="rId6"/>
    <p:sldLayoutId id="2147483695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18/10/relationships/comments" Target="../comments/modernComment_11C_54816295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6" y="2785607"/>
            <a:ext cx="11072647" cy="1143265"/>
          </a:xfrm>
        </p:spPr>
        <p:txBody>
          <a:bodyPr/>
          <a:lstStyle/>
          <a:p>
            <a:r>
              <a:rPr lang="en-US"/>
              <a:t>Lessons Learned Deploying Large Scale Loss Prevention Solutions Across Multiple Sites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Joe Hinrichs, Vice President of IT and Product Development, Bailiwick, An </a:t>
            </a:r>
            <a:r>
              <a:rPr lang="en-US" err="1"/>
              <a:t>ePlus</a:t>
            </a:r>
            <a:r>
              <a:rPr lang="en-US"/>
              <a:t> Technology, inc. Company</a:t>
            </a:r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72A3E18-A699-5CA2-1F40-2C9BBF23A6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096" y="1279882"/>
            <a:ext cx="11861494" cy="669274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 Safes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keys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audit tracking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 confirmation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61938-0DF5-2E54-DD3B-D20BCA893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" y="3216925"/>
            <a:ext cx="6379437" cy="281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1491E0-4350-AEEF-C256-94B7CD83FB7B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F2954-8F61-02B8-5A0A-D61F5D958DEF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Real World Examples</a:t>
            </a:r>
          </a:p>
          <a:p>
            <a:r>
              <a:rPr lang="en-US" sz="2400">
                <a:solidFill>
                  <a:schemeClr val="bg1"/>
                </a:solidFill>
              </a:rPr>
              <a:t>Smart Safes Protect your Assets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7E488-C4BC-1B36-3C34-4D12B9DF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196" y="594847"/>
            <a:ext cx="4752298" cy="332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94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C7F009-8A79-F1D4-7424-D72CB1DDCF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21" y="1312274"/>
            <a:ext cx="8126819" cy="68580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Body camera deployment </a:t>
            </a:r>
          </a:p>
          <a:p>
            <a:r>
              <a:rPr lang="en-US">
                <a:latin typeface="Arial"/>
                <a:cs typeface="Arial"/>
              </a:rPr>
              <a:t>Integration center critical for accurate device configuration deployment speed </a:t>
            </a:r>
            <a:endParaRPr lang="en-US"/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BDE79-1878-AFEB-2241-7E9ABD21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46" y="2810372"/>
            <a:ext cx="3851466" cy="3398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2D0E12-5792-906D-2426-0620C09CB473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97906-489C-EF99-78B0-71A42FE31DB6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Real World Examples</a:t>
            </a:r>
          </a:p>
          <a:p>
            <a:r>
              <a:rPr lang="en-US" sz="2400">
                <a:solidFill>
                  <a:schemeClr val="bg1"/>
                </a:solidFill>
              </a:rPr>
              <a:t>Body Cameras Deployed in Record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257F1-6DFE-C3CA-8C04-D1B6834F9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26" y="360931"/>
            <a:ext cx="4141406" cy="353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5F889-9529-DE57-B698-6E0071C5D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278" y="2615333"/>
            <a:ext cx="3129396" cy="35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4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EEF46F2-35F5-683A-5AE6-C05A22187A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263" y="1535255"/>
            <a:ext cx="11288617" cy="34514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loss prevention deployment requires significant planning</a:t>
            </a:r>
            <a:endParaRPr lang="en-US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you open to new and evolving technologies?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the loss prevention solutions increase efficiency (or not reduce the user experience)?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you assuming that one size fits all?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 – do you have the right people or partners to deliver?</a:t>
            </a:r>
          </a:p>
          <a:p>
            <a:r>
              <a:rPr lang="en-US" dirty="0">
                <a:latin typeface="Arial"/>
                <a:cs typeface="Arial"/>
              </a:rPr>
              <a:t>Have you determined how a successful outcome should look? </a:t>
            </a:r>
            <a:endParaRPr lang="en-US" dirty="0"/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871BC7-D999-FE13-38DF-4192F0DB46EF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63760-9334-8D0B-0521-47E3205FE454}"/>
              </a:ext>
            </a:extLst>
          </p:cNvPr>
          <p:cNvSpPr txBox="1"/>
          <p:nvPr/>
        </p:nvSpPr>
        <p:spPr>
          <a:xfrm>
            <a:off x="592608" y="-5317"/>
            <a:ext cx="667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Food for Thought</a:t>
            </a:r>
          </a:p>
        </p:txBody>
      </p:sp>
    </p:spTree>
    <p:extLst>
      <p:ext uri="{BB962C8B-B14F-4D97-AF65-F5344CB8AC3E}">
        <p14:creationId xmlns:p14="http://schemas.microsoft.com/office/powerpoint/2010/main" val="374695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1B5C39A-B2F5-A8B1-281F-75674C7E8985}"/>
              </a:ext>
            </a:extLst>
          </p:cNvPr>
          <p:cNvSpPr txBox="1">
            <a:spLocks/>
          </p:cNvSpPr>
          <p:nvPr/>
        </p:nvSpPr>
        <p:spPr>
          <a:xfrm>
            <a:off x="1150860" y="-108514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Follow up with Joe Hinrichs at jhinrichs@bailiwick.com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D1DF6B-F402-6511-13EB-42727AEDB967}"/>
              </a:ext>
            </a:extLst>
          </p:cNvPr>
          <p:cNvSpPr txBox="1"/>
          <p:nvPr/>
        </p:nvSpPr>
        <p:spPr>
          <a:xfrm>
            <a:off x="7943895" y="4144818"/>
            <a:ext cx="31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Connect with Bailiwick</a:t>
            </a:r>
          </a:p>
        </p:txBody>
      </p:sp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46C5994C-9245-36BF-B7D7-410AEC6A0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787" y="4559631"/>
            <a:ext cx="3184916" cy="7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F1B0-B971-EE42-9E21-927D3280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182D-744A-7CB6-E886-163FABB7B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73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AC1E-53FC-0CCE-A29F-736537FE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8B189-4A37-33B5-86B5-7E3CEBB728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Who is Bailiwick?</a:t>
            </a:r>
          </a:p>
        </p:txBody>
      </p:sp>
    </p:spTree>
    <p:extLst>
      <p:ext uri="{BB962C8B-B14F-4D97-AF65-F5344CB8AC3E}">
        <p14:creationId xmlns:p14="http://schemas.microsoft.com/office/powerpoint/2010/main" val="312132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501C3D0-B3AE-080B-6AC4-34B8CD89C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875" y="848131"/>
            <a:ext cx="11538761" cy="6858000"/>
          </a:xfrm>
        </p:spPr>
        <p:txBody>
          <a:bodyPr>
            <a:norm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Joe Hinrichs</a:t>
            </a:r>
          </a:p>
          <a:p>
            <a:pPr lvl="2"/>
            <a:r>
              <a:rPr lang="en-US" dirty="0">
                <a:latin typeface="Arial"/>
                <a:cs typeface="Arial"/>
              </a:rPr>
              <a:t>VP IT &amp; Product Development at Bailiwick, An ePlus Technologies, inc. Company</a:t>
            </a:r>
          </a:p>
          <a:p>
            <a:pPr lvl="3"/>
            <a:r>
              <a:rPr lang="en-US" dirty="0">
                <a:latin typeface="Arial"/>
                <a:cs typeface="Arial"/>
              </a:rPr>
              <a:t>Technology innovator for more than 25 years</a:t>
            </a:r>
          </a:p>
          <a:p>
            <a:pPr lvl="1"/>
            <a:r>
              <a:rPr lang="en-US" dirty="0">
                <a:latin typeface="Arial"/>
                <a:cs typeface="Arial"/>
              </a:rPr>
              <a:t>Focus of this session is how to successfully deploy LP solutions across multiple sites</a:t>
            </a:r>
          </a:p>
          <a:p>
            <a:pPr lvl="2"/>
            <a:r>
              <a:rPr lang="en-US" dirty="0">
                <a:latin typeface="Arial"/>
                <a:cs typeface="Arial"/>
              </a:rPr>
              <a:t>Challenges</a:t>
            </a:r>
          </a:p>
          <a:p>
            <a:pPr lvl="2"/>
            <a:r>
              <a:rPr lang="en-US" dirty="0">
                <a:latin typeface="Arial"/>
                <a:cs typeface="Arial"/>
              </a:rPr>
              <a:t>Strategy</a:t>
            </a:r>
          </a:p>
          <a:p>
            <a:pPr lvl="2"/>
            <a:r>
              <a:rPr lang="en-US" dirty="0">
                <a:latin typeface="Arial"/>
                <a:cs typeface="Arial"/>
              </a:rPr>
              <a:t>Implementation</a:t>
            </a:r>
          </a:p>
          <a:p>
            <a:pPr lvl="2"/>
            <a:r>
              <a:rPr lang="en-US" dirty="0">
                <a:latin typeface="Arial"/>
                <a:cs typeface="Arial"/>
              </a:rPr>
              <a:t>Data Analytics</a:t>
            </a:r>
          </a:p>
          <a:p>
            <a:pPr lvl="2"/>
            <a:r>
              <a:rPr lang="en-US" dirty="0">
                <a:latin typeface="Arial"/>
                <a:cs typeface="Arial"/>
              </a:rPr>
              <a:t>Use Cases</a:t>
            </a:r>
          </a:p>
          <a:p>
            <a:pPr lvl="2"/>
            <a:endParaRPr lang="en-US" dirty="0">
              <a:latin typeface="Arial"/>
              <a:cs typeface="Arial"/>
            </a:endParaRPr>
          </a:p>
          <a:p>
            <a:pPr lvl="2"/>
            <a:endParaRPr lang="en-US" sz="1600" dirty="0">
              <a:latin typeface="Arial"/>
              <a:cs typeface="Arial"/>
            </a:endParaRPr>
          </a:p>
          <a:p>
            <a:pPr lvl="1"/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920FC-20D3-ADD5-3FAE-19E57C5EB277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48436-2BB8-0CC3-1A4C-9C8753CFEE41}"/>
              </a:ext>
            </a:extLst>
          </p:cNvPr>
          <p:cNvSpPr txBox="1"/>
          <p:nvPr/>
        </p:nvSpPr>
        <p:spPr>
          <a:xfrm>
            <a:off x="510363" y="185240"/>
            <a:ext cx="667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7849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F59B0EC-05E3-C591-1AF8-FA202E11F9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34040" y="867746"/>
            <a:ext cx="12001500" cy="68580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aspects of loss prevention strategies deployed for Fortune 500 clients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Unique challenges 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importance of consistency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measure success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0AB15-02D8-E1CE-7228-94F4D7B75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56" y="1883983"/>
            <a:ext cx="4682052" cy="438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76BD0-E3A5-CE6D-AB87-820F78952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17" y="3223571"/>
            <a:ext cx="4165160" cy="276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1A3662-36D9-25EB-47D6-C4B0282928B6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7CDDA-9779-FB14-8B99-6E12B0193C99}"/>
              </a:ext>
            </a:extLst>
          </p:cNvPr>
          <p:cNvSpPr txBox="1"/>
          <p:nvPr/>
        </p:nvSpPr>
        <p:spPr>
          <a:xfrm>
            <a:off x="510363" y="185240"/>
            <a:ext cx="667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What to Listen for</a:t>
            </a:r>
          </a:p>
        </p:txBody>
      </p:sp>
    </p:spTree>
    <p:extLst>
      <p:ext uri="{BB962C8B-B14F-4D97-AF65-F5344CB8AC3E}">
        <p14:creationId xmlns:p14="http://schemas.microsoft.com/office/powerpoint/2010/main" val="206290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8C7894F-814F-5236-F5CA-10422C0317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058" y="786809"/>
            <a:ext cx="12001500" cy="68580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or improve experience for client’s customers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Adjusting for different threats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Consistent deployment with inconsistent local regulations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Efforts should improve operational efficiencies, not negatively impact them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3D2AD-AFB8-E925-A038-596FE39DC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51" y="3052525"/>
            <a:ext cx="4834361" cy="270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9CE6F-494C-D49C-88B0-782DB9F4A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627" y="3050284"/>
            <a:ext cx="3377248" cy="271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ED67F3-CE38-522B-754F-5995A799B8DB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7F7D0-C00C-6F42-615D-4136CC117E7A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Key Challenges</a:t>
            </a:r>
          </a:p>
          <a:p>
            <a:r>
              <a:rPr lang="en-US" sz="2400">
                <a:solidFill>
                  <a:schemeClr val="bg1"/>
                </a:solidFill>
              </a:rPr>
              <a:t>Facing Multi-Site Deployments</a:t>
            </a:r>
          </a:p>
        </p:txBody>
      </p:sp>
    </p:spTree>
    <p:extLst>
      <p:ext uri="{BB962C8B-B14F-4D97-AF65-F5344CB8AC3E}">
        <p14:creationId xmlns:p14="http://schemas.microsoft.com/office/powerpoint/2010/main" val="46091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7DD3D7F-423F-B38D-ED15-17F5D4CB5B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67138" y="978195"/>
            <a:ext cx="12016878" cy="68580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large corporations create successful distribution operations to stock shelves and supply operations, these same distribution channels are not conducive to technology deployment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 Integration Centers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components of a successful Integration Center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Inventory management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Device Configuration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Kitting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row of cell phones on a table&#10;&#10;Description automatically generated">
            <a:extLst>
              <a:ext uri="{FF2B5EF4-FFF2-40B4-BE49-F238E27FC236}">
                <a16:creationId xmlns:a16="http://schemas.microsoft.com/office/drawing/2014/main" id="{5FF96099-C401-C5A0-6FBB-99A15B77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046" y="2550011"/>
            <a:ext cx="2785776" cy="3714368"/>
          </a:xfrm>
          <a:prstGeom prst="rect">
            <a:avLst/>
          </a:prstGeom>
        </p:spPr>
      </p:pic>
      <p:pic>
        <p:nvPicPr>
          <p:cNvPr id="8" name="Picture 7" descr="A warehouse with boxes on pallets&#10;&#10;Description automatically generated">
            <a:extLst>
              <a:ext uri="{FF2B5EF4-FFF2-40B4-BE49-F238E27FC236}">
                <a16:creationId xmlns:a16="http://schemas.microsoft.com/office/drawing/2014/main" id="{AE44BF99-FFEF-9210-0EBE-6C95D04A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643" y="4093933"/>
            <a:ext cx="3414210" cy="2276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B40FC-EB73-C996-3C54-79B8E23948AB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C8397-C119-6B25-8598-0B2B251D64B3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Integration Center</a:t>
            </a:r>
          </a:p>
          <a:p>
            <a:r>
              <a:rPr lang="en-US" sz="2400">
                <a:solidFill>
                  <a:schemeClr val="bg1"/>
                </a:solidFill>
              </a:rPr>
              <a:t>Don’t Miss this Critical Success Driver</a:t>
            </a:r>
          </a:p>
        </p:txBody>
      </p:sp>
    </p:spTree>
    <p:extLst>
      <p:ext uri="{BB962C8B-B14F-4D97-AF65-F5344CB8AC3E}">
        <p14:creationId xmlns:p14="http://schemas.microsoft.com/office/powerpoint/2010/main" val="205289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EF0FEF1-B6C3-4127-A000-92375003CC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277" y="992117"/>
            <a:ext cx="4443470" cy="68580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Conduct risk assessments</a:t>
            </a:r>
          </a:p>
          <a:p>
            <a:pPr lvl="1"/>
            <a:r>
              <a:rPr lang="en-US" dirty="0">
                <a:latin typeface="Arial"/>
                <a:cs typeface="Arial"/>
              </a:rPr>
              <a:t>Set clear objectives      and KPIs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Budgeting and Resource Allocation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clear and realistic timeframes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00B45C3A-3151-7E09-34C1-F5C5F683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100" y="1421275"/>
            <a:ext cx="7026355" cy="434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FC5D94-C7F2-FDDB-719C-4B34271798AC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45EA3-90C0-EB05-7D38-6C9796D1F15F}"/>
              </a:ext>
            </a:extLst>
          </p:cNvPr>
          <p:cNvSpPr txBox="1"/>
          <p:nvPr/>
        </p:nvSpPr>
        <p:spPr>
          <a:xfrm>
            <a:off x="592607" y="3863"/>
            <a:ext cx="1151612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Strategy Development</a:t>
            </a:r>
          </a:p>
          <a:p>
            <a:r>
              <a:rPr lang="en-US" sz="2400">
                <a:solidFill>
                  <a:schemeClr val="bg1"/>
                </a:solidFill>
              </a:rPr>
              <a:t>Plan the endgame before you start so you can </a:t>
            </a:r>
            <a:r>
              <a:rPr lang="en-US" sz="2400" i="1">
                <a:solidFill>
                  <a:schemeClr val="bg1"/>
                </a:solidFill>
              </a:rPr>
              <a:t>exceed</a:t>
            </a:r>
            <a:r>
              <a:rPr lang="en-US" sz="2400">
                <a:solidFill>
                  <a:schemeClr val="bg1"/>
                </a:solidFill>
              </a:rPr>
              <a:t> expectations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5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64E35C-0245-4E24-2708-12651E772A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93135"/>
            <a:ext cx="11991975" cy="6858000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Site surveys and needs assessments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Customize solutions for different sites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Training and ongoing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F447B-08A4-18B3-7242-5CA315BA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79" y="2665368"/>
            <a:ext cx="6167913" cy="3459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E901A8-25AA-B172-1E1A-AC869EA6B82D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A5AB8-3152-548A-38C2-02F5BCB1D174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Implementation Phase</a:t>
            </a:r>
          </a:p>
          <a:p>
            <a:r>
              <a:rPr lang="en-US" sz="2400">
                <a:solidFill>
                  <a:schemeClr val="bg1"/>
                </a:solidFill>
              </a:rPr>
              <a:t>It all Matters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A910F-28D6-E3EF-C42B-1C8F73430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027" y="434937"/>
            <a:ext cx="4402617" cy="56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23DE6DB-C91E-C4BB-A8A8-73C64A6398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1403" y="1020726"/>
            <a:ext cx="5494204" cy="6858000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Defining Success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Key performance indicators for  loss prevention 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Measuring effectiveness and ROI </a:t>
            </a:r>
          </a:p>
          <a:p>
            <a:pPr marL="457200" lvl="1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Data Analysis 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Utilizing data analytics for continuous improvement 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Reporting and communicating results to stakeholders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0523-1429-6933-D46E-A68A44C2D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564" y="1467913"/>
            <a:ext cx="3945322" cy="223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31251-80DD-4C5C-5602-0C0B42C79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854" y="3965938"/>
            <a:ext cx="4610743" cy="226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0F8DEB-F776-6220-1316-A8651FA65096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F891E-AACE-6B32-FF16-E30ADEBBB075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Storytelling with Data</a:t>
            </a:r>
          </a:p>
          <a:p>
            <a:r>
              <a:rPr lang="en-US" sz="2400">
                <a:solidFill>
                  <a:schemeClr val="bg1"/>
                </a:solidFill>
              </a:rPr>
              <a:t>Data Analytics help Define Success</a:t>
            </a:r>
          </a:p>
        </p:txBody>
      </p:sp>
    </p:spTree>
    <p:extLst>
      <p:ext uri="{BB962C8B-B14F-4D97-AF65-F5344CB8AC3E}">
        <p14:creationId xmlns:p14="http://schemas.microsoft.com/office/powerpoint/2010/main" val="25229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935D49A-CF9E-01A1-EE6C-7F6D67C05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068" y="1335782"/>
            <a:ext cx="4979624" cy="2978728"/>
          </a:xfrm>
        </p:spPr>
        <p:txBody>
          <a:bodyPr>
            <a:norm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Digital Smart Lock Displays to secure high-theft inventory</a:t>
            </a:r>
          </a:p>
          <a:p>
            <a:pPr marL="457200" lvl="1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67E80F-347C-5A46-6157-8748DCA0B5C5}"/>
              </a:ext>
            </a:extLst>
          </p:cNvPr>
          <p:cNvSpPr/>
          <p:nvPr/>
        </p:nvSpPr>
        <p:spPr>
          <a:xfrm>
            <a:off x="0" y="0"/>
            <a:ext cx="12192000" cy="1201479"/>
          </a:xfrm>
          <a:prstGeom prst="rect">
            <a:avLst/>
          </a:prstGeom>
          <a:solidFill>
            <a:srgbClr val="0017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F8946-D757-9896-72EC-EF0B28B8042E}"/>
              </a:ext>
            </a:extLst>
          </p:cNvPr>
          <p:cNvSpPr txBox="1"/>
          <p:nvPr/>
        </p:nvSpPr>
        <p:spPr>
          <a:xfrm>
            <a:off x="592608" y="-5317"/>
            <a:ext cx="667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Real World Examples</a:t>
            </a:r>
          </a:p>
          <a:p>
            <a:r>
              <a:rPr lang="en-US" sz="2400">
                <a:solidFill>
                  <a:schemeClr val="bg1"/>
                </a:solidFill>
              </a:rPr>
              <a:t>Are Digital Smart Locks a Fit</a:t>
            </a:r>
          </a:p>
        </p:txBody>
      </p:sp>
      <p:pic>
        <p:nvPicPr>
          <p:cNvPr id="5" name="switchtech.v2.2021.05.03-1">
            <a:hlinkClick r:id="" action="ppaction://media"/>
            <a:extLst>
              <a:ext uri="{FF2B5EF4-FFF2-40B4-BE49-F238E27FC236}">
                <a16:creationId xmlns:a16="http://schemas.microsoft.com/office/drawing/2014/main" id="{6E0E077F-9DC6-78AA-F505-D11F6A1B4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9701" y="2929371"/>
            <a:ext cx="3176609" cy="3176609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9629" y="1339894"/>
            <a:ext cx="3581400" cy="4776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86A07-0287-6C05-12BA-3EBE7A103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729" y="3429000"/>
            <a:ext cx="1226004" cy="25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B53A101-A750-4A21-9DA3-9B27A59B5A6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D7A8EF-B3D0-4FF0-ACAC-2FAD614933E7}"/>
</file>

<file path=customXml/itemProps2.xml><?xml version="1.0" encoding="utf-8"?>
<ds:datastoreItem xmlns:ds="http://schemas.openxmlformats.org/officeDocument/2006/customXml" ds:itemID="{3BB61F49-CDF6-456B-B537-AD233770390A}">
  <ds:schemaRefs>
    <ds:schemaRef ds:uri="http://schemas.microsoft.com/office/2006/metadata/properties"/>
    <ds:schemaRef ds:uri="http://schemas.microsoft.com/office/infopath/2007/PartnerControls"/>
    <ds:schemaRef ds:uri="27d33eb5-f656-4e8b-8e9d-1b7759349d3d"/>
  </ds:schemaRefs>
</ds:datastoreItem>
</file>

<file path=customXml/itemProps3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B032483-2DC8-4BDD-98AA-28AB9BFC572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973</Words>
  <Application>Microsoft Office PowerPoint</Application>
  <PresentationFormat>Widescreen</PresentationFormat>
  <Paragraphs>140</Paragraphs>
  <Slides>16</Slides>
  <Notes>12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Lato</vt:lpstr>
      <vt:lpstr>Office Theme</vt:lpstr>
      <vt:lpstr>Custom Design</vt:lpstr>
      <vt:lpstr>Lessons Learned Deploying Large Scale Loss Prevention Solutions Across Multiple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Introduction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Joe Hinrichs</cp:lastModifiedBy>
  <cp:revision>8</cp:revision>
  <dcterms:created xsi:type="dcterms:W3CDTF">2024-05-24T13:59:25Z</dcterms:created>
  <dcterms:modified xsi:type="dcterms:W3CDTF">2024-11-08T21:02:52Z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  <property fmtid="{D5CDD505-2E9C-101B-9397-08002B2CF9AE}" pid="4" name="_dlc_DocIdItemGuid">
    <vt:lpwstr>1f9c9126-15ed-452f-aee1-3355c4a0a31c</vt:lpwstr>
  </property>
</Properties>
</file>