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6" r:id="rId5"/>
  </p:sldMasterIdLst>
  <p:notesMasterIdLst>
    <p:notesMasterId r:id="rId10"/>
  </p:notesMasterIdLst>
  <p:sldIdLst>
    <p:sldId id="276" r:id="rId6"/>
    <p:sldId id="272" r:id="rId7"/>
    <p:sldId id="277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A800"/>
    <a:srgbClr val="00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27754-7982-FB40-8AF5-0CF6C2E3025B}" type="datetimeFigureOut"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FE9A9-1DB0-B64D-883C-974DBCF9C20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9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FE9A9-1DB0-B64D-883C-974DBCF9C2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3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D9084-3A07-6438-DAEB-508B4761E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437" y="2679314"/>
            <a:ext cx="9337589" cy="1655762"/>
          </a:xfr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425B9-1B88-5289-419D-E0E8AA7CB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7437" y="4528794"/>
            <a:ext cx="5729417" cy="137773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29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12A3C71-76C7-9CA5-966F-DBD21A55F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167" y="2580460"/>
            <a:ext cx="5729417" cy="1655762"/>
          </a:xfrm>
        </p:spPr>
        <p:txBody>
          <a:bodyPr anchor="b"/>
          <a:lstStyle>
            <a:lvl1pPr algn="l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7F2137E-466A-DCF0-D052-E7A37A19E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167" y="4429940"/>
            <a:ext cx="5729417" cy="137773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41255E4-60A0-9388-2DBE-E6EE12C073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8080" y="-627016"/>
            <a:ext cx="7735828" cy="815122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0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872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806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8A4C8204-7259-5E26-7593-ED411EE9DD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61262" y="1733738"/>
            <a:ext cx="3371584" cy="3390523"/>
          </a:xfrm>
          <a:prstGeom prst="ellipse">
            <a:avLst/>
          </a:prstGeom>
          <a:ln w="76200">
            <a:solidFill>
              <a:schemeClr val="accent4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3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98339F-37CD-021A-9484-2C6E52C1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87" y="2785607"/>
            <a:ext cx="7200800" cy="1143265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7E1A-2D94-EAAB-56D1-4E7FDB3D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87" y="4077866"/>
            <a:ext cx="7200900" cy="50323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>
              <a:buNone/>
              <a:defRPr sz="1200" i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ABF915E-D319-2BD2-76FF-268F630AA9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49915" y="981522"/>
            <a:ext cx="2592288" cy="9361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5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F27B698-7650-D77D-12D6-64F07A274D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3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BECD9-A9BE-6970-9E71-358F71CA6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4249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&lt;#&gt;   ISC EAST</a:t>
            </a:r>
          </a:p>
        </p:txBody>
      </p:sp>
    </p:spTree>
    <p:extLst>
      <p:ext uri="{BB962C8B-B14F-4D97-AF65-F5344CB8AC3E}">
        <p14:creationId xmlns:p14="http://schemas.microsoft.com/office/powerpoint/2010/main" val="77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9798B5-0336-9AB6-1022-00D10A06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1ED8F-7F04-4695-8FE5-E8FD0A51D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5E2F9-E9BE-459B-0976-72F6C89C1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0719" y="64607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&lt;#&gt;   ISC EVENTS</a:t>
            </a:r>
          </a:p>
        </p:txBody>
      </p:sp>
    </p:spTree>
    <p:extLst>
      <p:ext uri="{BB962C8B-B14F-4D97-AF65-F5344CB8AC3E}">
        <p14:creationId xmlns:p14="http://schemas.microsoft.com/office/powerpoint/2010/main" val="133835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85" r:id="rId3"/>
    <p:sldLayoutId id="2147483687" r:id="rId4"/>
    <p:sldLayoutId id="2147483691" r:id="rId5"/>
    <p:sldLayoutId id="2147483690" r:id="rId6"/>
    <p:sldLayoutId id="2147483659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67D37-B230-FF8B-2454-1AE9CB81B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25604-32DB-0C39-B55D-E00DACCFB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01C3BF9-474D-5DF4-48B4-01C8D9667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0719" y="64607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&lt;#&gt;   ISC EVENTS</a:t>
            </a:r>
          </a:p>
        </p:txBody>
      </p:sp>
    </p:spTree>
    <p:extLst>
      <p:ext uri="{BB962C8B-B14F-4D97-AF65-F5344CB8AC3E}">
        <p14:creationId xmlns:p14="http://schemas.microsoft.com/office/powerpoint/2010/main" val="41528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ED6CE4-A24E-7C51-94C6-D917EC64C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Hiring and Retaining Young Talent Within the Security Industry</a:t>
            </a:r>
          </a:p>
        </p:txBody>
      </p:sp>
    </p:spTree>
    <p:extLst>
      <p:ext uri="{BB962C8B-B14F-4D97-AF65-F5344CB8AC3E}">
        <p14:creationId xmlns:p14="http://schemas.microsoft.com/office/powerpoint/2010/main" val="4069080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8994-20B5-C026-DA1E-4B690C93DA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9731" y="4676466"/>
            <a:ext cx="2376151" cy="503237"/>
          </a:xfrm>
        </p:spPr>
        <p:txBody>
          <a:bodyPr/>
          <a:lstStyle/>
          <a:p>
            <a:pPr algn="ctr"/>
            <a:r>
              <a:rPr lang="en-US" sz="1400" dirty="0"/>
              <a:t>Alejandra Palacios, Data Scientist</a:t>
            </a:r>
          </a:p>
          <a:p>
            <a:pPr algn="ctr"/>
            <a:r>
              <a:rPr lang="en-US" sz="1400" dirty="0"/>
              <a:t>ADRM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D3B3310-2E8E-A154-3F8A-E729E1CC2C94}"/>
              </a:ext>
            </a:extLst>
          </p:cNvPr>
          <p:cNvSpPr>
            <a:spLocks noChangeAspect="1"/>
          </p:cNvSpPr>
          <p:nvPr/>
        </p:nvSpPr>
        <p:spPr>
          <a:xfrm>
            <a:off x="4091745" y="2675131"/>
            <a:ext cx="1645920" cy="164592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24890C-1ACA-1457-D6AB-CB3EE41E512A}"/>
              </a:ext>
            </a:extLst>
          </p:cNvPr>
          <p:cNvSpPr>
            <a:spLocks noChangeAspect="1"/>
          </p:cNvSpPr>
          <p:nvPr/>
        </p:nvSpPr>
        <p:spPr>
          <a:xfrm>
            <a:off x="6624173" y="2700531"/>
            <a:ext cx="1645920" cy="164592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137FED-7AF0-AA3D-0B1B-35A5F5FB10D5}"/>
              </a:ext>
            </a:extLst>
          </p:cNvPr>
          <p:cNvSpPr>
            <a:spLocks noChangeAspect="1"/>
          </p:cNvSpPr>
          <p:nvPr/>
        </p:nvSpPr>
        <p:spPr>
          <a:xfrm>
            <a:off x="1559317" y="2751330"/>
            <a:ext cx="1645920" cy="164592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A64867E-4259-01B4-9EA3-E21408E921AA}"/>
              </a:ext>
            </a:extLst>
          </p:cNvPr>
          <p:cNvSpPr>
            <a:spLocks noChangeAspect="1"/>
          </p:cNvSpPr>
          <p:nvPr/>
        </p:nvSpPr>
        <p:spPr>
          <a:xfrm>
            <a:off x="9156601" y="2725931"/>
            <a:ext cx="1645920" cy="164592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6288FD7-7956-E885-34DC-882758876540}"/>
              </a:ext>
            </a:extLst>
          </p:cNvPr>
          <p:cNvSpPr txBox="1">
            <a:spLocks/>
          </p:cNvSpPr>
          <p:nvPr/>
        </p:nvSpPr>
        <p:spPr>
          <a:xfrm>
            <a:off x="3905767" y="4707889"/>
            <a:ext cx="2376151" cy="503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Spencer Hall, Business Success Specialist</a:t>
            </a:r>
          </a:p>
          <a:p>
            <a:pPr algn="ctr"/>
            <a:r>
              <a:rPr lang="en-US" sz="1400" dirty="0"/>
              <a:t>ADRM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27423D2-56E7-881A-456E-E06B4AE5854C}"/>
              </a:ext>
            </a:extLst>
          </p:cNvPr>
          <p:cNvSpPr txBox="1">
            <a:spLocks/>
          </p:cNvSpPr>
          <p:nvPr/>
        </p:nvSpPr>
        <p:spPr>
          <a:xfrm>
            <a:off x="6501803" y="4739313"/>
            <a:ext cx="2376151" cy="503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Miranda Gaines, VP, Talent and Culture</a:t>
            </a:r>
          </a:p>
          <a:p>
            <a:pPr algn="ctr"/>
            <a:r>
              <a:rPr lang="en-US" sz="1400" dirty="0"/>
              <a:t>ADRM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04A080F-A4E2-BD1D-B96C-50FCC9ADAA37}"/>
              </a:ext>
            </a:extLst>
          </p:cNvPr>
          <p:cNvSpPr txBox="1">
            <a:spLocks/>
          </p:cNvSpPr>
          <p:nvPr/>
        </p:nvSpPr>
        <p:spPr>
          <a:xfrm>
            <a:off x="9097840" y="4758165"/>
            <a:ext cx="2376151" cy="503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0982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21965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948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4393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Elaine Palome, Head of HR, Americas</a:t>
            </a:r>
          </a:p>
          <a:p>
            <a:pPr algn="ctr"/>
            <a:r>
              <a:rPr lang="en-US" sz="1400" dirty="0"/>
              <a:t>Axis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488649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268B8-E7CE-8ADC-4C14-3C1AD32A0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6AC22B-4EBF-78C5-326B-C9C251DBA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130" y="2209799"/>
            <a:ext cx="265524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31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0C1C3A5-74D2-2709-F85F-9559B9991890}"/>
              </a:ext>
            </a:extLst>
          </p:cNvPr>
          <p:cNvSpPr txBox="1">
            <a:spLocks/>
          </p:cNvSpPr>
          <p:nvPr/>
        </p:nvSpPr>
        <p:spPr>
          <a:xfrm>
            <a:off x="1150860" y="1491686"/>
            <a:ext cx="9634248" cy="1600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/>
              <a:t>Thank you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011A41-70B9-9565-E213-AB0A0784342B}"/>
              </a:ext>
            </a:extLst>
          </p:cNvPr>
          <p:cNvCxnSpPr>
            <a:cxnSpLocks/>
          </p:cNvCxnSpPr>
          <p:nvPr/>
        </p:nvCxnSpPr>
        <p:spPr>
          <a:xfrm>
            <a:off x="5128161" y="3274858"/>
            <a:ext cx="193567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B1B5C39A-B2F5-A8B1-281F-75674C7E8985}"/>
              </a:ext>
            </a:extLst>
          </p:cNvPr>
          <p:cNvSpPr txBox="1">
            <a:spLocks/>
          </p:cNvSpPr>
          <p:nvPr/>
        </p:nvSpPr>
        <p:spPr>
          <a:xfrm>
            <a:off x="1150860" y="-108514"/>
            <a:ext cx="9634248" cy="1600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chemeClr val="bg1"/>
                </a:solidFill>
              </a:rPr>
              <a:t>Q&amp;A</a:t>
            </a:r>
          </a:p>
        </p:txBody>
      </p:sp>
      <p:pic>
        <p:nvPicPr>
          <p:cNvPr id="6" name="Picture 5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53801931-9A30-284D-F0D3-5383F54CD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412" y="4180642"/>
            <a:ext cx="2551176" cy="25511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952B99-15CD-9555-E740-613FE7ED1128}"/>
              </a:ext>
            </a:extLst>
          </p:cNvPr>
          <p:cNvSpPr txBox="1"/>
          <p:nvPr/>
        </p:nvSpPr>
        <p:spPr>
          <a:xfrm>
            <a:off x="2936748" y="3451704"/>
            <a:ext cx="606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Please scan the QR code below to complete our survey and share your thoughts and experiences.</a:t>
            </a:r>
          </a:p>
        </p:txBody>
      </p:sp>
    </p:spTree>
    <p:extLst>
      <p:ext uri="{BB962C8B-B14F-4D97-AF65-F5344CB8AC3E}">
        <p14:creationId xmlns:p14="http://schemas.microsoft.com/office/powerpoint/2010/main" val="357535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C Colors">
      <a:dk1>
        <a:srgbClr val="0B1A3B"/>
      </a:dk1>
      <a:lt1>
        <a:srgbClr val="FFFFFF"/>
      </a:lt1>
      <a:dk2>
        <a:srgbClr val="000000"/>
      </a:dk2>
      <a:lt2>
        <a:srgbClr val="B3C8D6"/>
      </a:lt2>
      <a:accent1>
        <a:srgbClr val="EBB50E"/>
      </a:accent1>
      <a:accent2>
        <a:srgbClr val="58111F"/>
      </a:accent2>
      <a:accent3>
        <a:srgbClr val="981B34"/>
      </a:accent3>
      <a:accent4>
        <a:srgbClr val="378FAF"/>
      </a:accent4>
      <a:accent5>
        <a:srgbClr val="41687B"/>
      </a:accent5>
      <a:accent6>
        <a:srgbClr val="58111F"/>
      </a:accent6>
      <a:hlink>
        <a:srgbClr val="EBB50E"/>
      </a:hlink>
      <a:folHlink>
        <a:srgbClr val="378FA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ISC Colors">
      <a:dk1>
        <a:srgbClr val="0B1A3B"/>
      </a:dk1>
      <a:lt1>
        <a:srgbClr val="FFFFFF"/>
      </a:lt1>
      <a:dk2>
        <a:srgbClr val="000000"/>
      </a:dk2>
      <a:lt2>
        <a:srgbClr val="B3C8D6"/>
      </a:lt2>
      <a:accent1>
        <a:srgbClr val="EBB50E"/>
      </a:accent1>
      <a:accent2>
        <a:srgbClr val="58111F"/>
      </a:accent2>
      <a:accent3>
        <a:srgbClr val="981B34"/>
      </a:accent3>
      <a:accent4>
        <a:srgbClr val="378FAF"/>
      </a:accent4>
      <a:accent5>
        <a:srgbClr val="41687B"/>
      </a:accent5>
      <a:accent6>
        <a:srgbClr val="58111F"/>
      </a:accent6>
      <a:hlink>
        <a:srgbClr val="EBB50E"/>
      </a:hlink>
      <a:folHlink>
        <a:srgbClr val="378FA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3ae2f8-ee4c-486b-9f52-cfe2b9d6c57c">
      <Terms xmlns="http://schemas.microsoft.com/office/infopath/2007/PartnerControls"/>
    </lcf76f155ced4ddcb4097134ff3c332f>
    <TaxCatchAll xmlns="205e6434-0814-40a8-9c4d-fb239fc2d4a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1364EED3B10D4D9E558B83D77EB8E7" ma:contentTypeVersion="15" ma:contentTypeDescription="Create a new document." ma:contentTypeScope="" ma:versionID="25ad23a6e86f54fbe9d305bbfce74b0d">
  <xsd:schema xmlns:xsd="http://www.w3.org/2001/XMLSchema" xmlns:xs="http://www.w3.org/2001/XMLSchema" xmlns:p="http://schemas.microsoft.com/office/2006/metadata/properties" xmlns:ns2="3f3ae2f8-ee4c-486b-9f52-cfe2b9d6c57c" xmlns:ns3="205e6434-0814-40a8-9c4d-fb239fc2d4a8" targetNamespace="http://schemas.microsoft.com/office/2006/metadata/properties" ma:root="true" ma:fieldsID="df1c3e0ee518c5b123f4041ae883ffb3" ns2:_="" ns3:_="">
    <xsd:import namespace="3f3ae2f8-ee4c-486b-9f52-cfe2b9d6c57c"/>
    <xsd:import namespace="205e6434-0814-40a8-9c4d-fb239fc2d4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ae2f8-ee4c-486b-9f52-cfe2b9d6c5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2763e4d-7885-4cd8-8534-835ebc0ec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e6434-0814-40a8-9c4d-fb239fc2d4a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cedc49a-5027-4d3e-b104-dd2020c761a4}" ma:internalName="TaxCatchAll" ma:showField="CatchAllData" ma:web="205e6434-0814-40a8-9c4d-fb239fc2d4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B61F49-CDF6-456B-B537-AD233770390A}">
  <ds:schemaRefs>
    <ds:schemaRef ds:uri="205e6434-0814-40a8-9c4d-fb239fc2d4a8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3f3ae2f8-ee4c-486b-9f52-cfe2b9d6c57c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2FF9404-70A8-43CC-9686-38731C39DC98}"/>
</file>

<file path=customXml/itemProps3.xml><?xml version="1.0" encoding="utf-8"?>
<ds:datastoreItem xmlns:ds="http://schemas.openxmlformats.org/officeDocument/2006/customXml" ds:itemID="{4CDD8F5A-9383-4063-A831-A0230CB128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6159</TotalTime>
  <Words>65</Words>
  <Application>Microsoft Office PowerPoint</Application>
  <PresentationFormat>Widescreen</PresentationFormat>
  <Paragraphs>14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Lato</vt:lpstr>
      <vt:lpstr>Office Theme</vt:lpstr>
      <vt:lpstr>Custom Design</vt:lpstr>
      <vt:lpstr>Hiring and Retaining Young Talent Within the Security Industry</vt:lpstr>
      <vt:lpstr>PowerPoint Presentation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Ferrer, Mayu (RX-MNL)</dc:creator>
  <cp:lastModifiedBy>Elaine Palome</cp:lastModifiedBy>
  <cp:revision>6</cp:revision>
  <dcterms:created xsi:type="dcterms:W3CDTF">2024-05-24T13:59:25Z</dcterms:created>
  <dcterms:modified xsi:type="dcterms:W3CDTF">2024-10-21T15:23:40Z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0x010100AE1364EED3B10D4D9E558B83D77EB8E7</vt:lpwstr>
  </property>
</Properties>
</file>