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9"/>
  </p:notesMasterIdLst>
  <p:sldIdLst>
    <p:sldId id="276" r:id="rId6"/>
    <p:sldId id="272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94"/>
  </p:normalViewPr>
  <p:slideViewPr>
    <p:cSldViewPr snapToGrid="0">
      <p:cViewPr varScale="1">
        <p:scale>
          <a:sx n="66" d="100"/>
          <a:sy n="66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754-7982-FB40-8AF5-0CF6C2E3025B}" type="datetimeFigureOut"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E9A9-1DB0-B64D-883C-974DBCF9C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2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9084-3A07-6438-DAEB-508B4761E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437" y="2679314"/>
            <a:ext cx="9337589" cy="1655762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425B9-1B88-5289-419D-E0E8AA7CB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437" y="4528794"/>
            <a:ext cx="5729417" cy="137773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29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2A3C71-76C7-9CA5-966F-DBD21A55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67" y="2580460"/>
            <a:ext cx="5729417" cy="1655762"/>
          </a:xfrm>
        </p:spPr>
        <p:txBody>
          <a:bodyPr anchor="b"/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2137E-466A-DCF0-D052-E7A37A19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67" y="4429940"/>
            <a:ext cx="5729417" cy="13777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255E4-60A0-9388-2DBE-E6EE12C07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8080" y="-627016"/>
            <a:ext cx="7735828" cy="815122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62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6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A4C8204-7259-5E26-7593-ED411EE9DD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262" y="1733738"/>
            <a:ext cx="3371584" cy="3390523"/>
          </a:xfrm>
          <a:prstGeom prst="ellipse">
            <a:avLst/>
          </a:prstGeom>
          <a:ln w="76200">
            <a:solidFill>
              <a:schemeClr val="accent4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ABF915E-D319-2BD2-76FF-268F630AA9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49915" y="981522"/>
            <a:ext cx="2592288" cy="9361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665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27B698-7650-D77D-12D6-64F07A274D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9893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ECD9-A9BE-6970-9E71-358F71CA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249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EAST</a:t>
            </a:r>
          </a:p>
        </p:txBody>
      </p:sp>
    </p:spTree>
    <p:extLst>
      <p:ext uri="{BB962C8B-B14F-4D97-AF65-F5344CB8AC3E}">
        <p14:creationId xmlns:p14="http://schemas.microsoft.com/office/powerpoint/2010/main" val="7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798B5-0336-9AB6-1022-00D10A06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ED8F-7F04-4695-8FE5-E8FD0A51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E2F9-E9BE-459B-0976-72F6C89C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133835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5" r:id="rId3"/>
    <p:sldLayoutId id="2147483687" r:id="rId4"/>
    <p:sldLayoutId id="2147483691" r:id="rId5"/>
    <p:sldLayoutId id="2147483690" r:id="rId6"/>
    <p:sldLayoutId id="2147483659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67D37-B230-FF8B-2454-1AE9CB81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25604-32DB-0C39-B55D-E00DACCF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1C3BF9-474D-5DF4-48B4-01C8D9667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4152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D6CE4-A24E-7C51-94C6-D917EC64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87" y="3021627"/>
            <a:ext cx="10312389" cy="1952709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Combating Labor Shortages in Physical Security: Attraction, Selection, and Engagement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8994-20B5-C026-DA1E-4B690C93D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887" y="4817649"/>
            <a:ext cx="7200900" cy="503237"/>
          </a:xfrm>
        </p:spPr>
        <p:txBody>
          <a:bodyPr/>
          <a:lstStyle/>
          <a:p>
            <a:r>
              <a:rPr lang="en-US" sz="2000" dirty="0"/>
              <a:t>Brooke Erickson, Chris Staniforth, Victoria Hayes, Lori Hudnall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46BD997F-490D-BE49-1A28-11A1D28F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809051"/>
            <a:ext cx="1555458" cy="3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8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miling at camera&#10;&#10;Description automatically generated">
            <a:extLst>
              <a:ext uri="{FF2B5EF4-FFF2-40B4-BE49-F238E27FC236}">
                <a16:creationId xmlns:a16="http://schemas.microsoft.com/office/drawing/2014/main" id="{BE83C846-E158-0CC6-6D16-D0C7D58DE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73" b="33195"/>
          <a:stretch/>
        </p:blipFill>
        <p:spPr>
          <a:xfrm>
            <a:off x="8887024" y="2307031"/>
            <a:ext cx="1908883" cy="1752905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person with blonde hair smiling&#10;&#10;Description automatically generated">
            <a:extLst>
              <a:ext uri="{FF2B5EF4-FFF2-40B4-BE49-F238E27FC236}">
                <a16:creationId xmlns:a16="http://schemas.microsoft.com/office/drawing/2014/main" id="{AC49A29B-7BC4-95C2-12D4-4A9F5ABDA3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844"/>
          <a:stretch/>
        </p:blipFill>
        <p:spPr>
          <a:xfrm>
            <a:off x="3304976" y="2307032"/>
            <a:ext cx="1956088" cy="1752904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erson in a red blouse&#10;&#10;Description automatically generated">
            <a:extLst>
              <a:ext uri="{FF2B5EF4-FFF2-40B4-BE49-F238E27FC236}">
                <a16:creationId xmlns:a16="http://schemas.microsoft.com/office/drawing/2014/main" id="{8D8D578F-3309-E4BC-8B99-F31962AA2C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11" b="14035"/>
          <a:stretch/>
        </p:blipFill>
        <p:spPr>
          <a:xfrm>
            <a:off x="511066" y="2307032"/>
            <a:ext cx="1956088" cy="1752904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A2E503AC-9644-A14B-7851-4C8E708652E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069" b="6318"/>
          <a:stretch/>
        </p:blipFill>
        <p:spPr>
          <a:xfrm>
            <a:off x="6096000" y="2307032"/>
            <a:ext cx="1956088" cy="1752904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EEE448-7E0E-4414-51F2-4F18C94A2575}"/>
              </a:ext>
            </a:extLst>
          </p:cNvPr>
          <p:cNvSpPr txBox="1"/>
          <p:nvPr/>
        </p:nvSpPr>
        <p:spPr>
          <a:xfrm>
            <a:off x="3304976" y="4284345"/>
            <a:ext cx="2110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Victoria Hayes </a:t>
            </a:r>
          </a:p>
          <a:p>
            <a:r>
              <a:rPr lang="en-US" dirty="0">
                <a:solidFill>
                  <a:schemeClr val="bg1"/>
                </a:solidFill>
              </a:rPr>
              <a:t>HR Director</a:t>
            </a:r>
          </a:p>
          <a:p>
            <a:r>
              <a:rPr lang="en-US" dirty="0">
                <a:solidFill>
                  <a:schemeClr val="bg1"/>
                </a:solidFill>
              </a:rPr>
              <a:t>HID Global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3D304-5A19-25E2-125C-C3B7C119C500}"/>
              </a:ext>
            </a:extLst>
          </p:cNvPr>
          <p:cNvSpPr txBox="1"/>
          <p:nvPr/>
        </p:nvSpPr>
        <p:spPr>
          <a:xfrm>
            <a:off x="422644" y="4284345"/>
            <a:ext cx="2575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Brooke Erickson</a:t>
            </a:r>
          </a:p>
          <a:p>
            <a:r>
              <a:rPr lang="en-US" dirty="0">
                <a:solidFill>
                  <a:schemeClr val="bg1"/>
                </a:solidFill>
              </a:rPr>
              <a:t>Director of Learning &amp; Development</a:t>
            </a:r>
          </a:p>
          <a:p>
            <a:r>
              <a:rPr lang="en-US" dirty="0">
                <a:solidFill>
                  <a:schemeClr val="bg1"/>
                </a:solidFill>
              </a:rPr>
              <a:t>PSA Security Network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C93D6E-C4B6-B87F-F586-5AC89F54403C}"/>
              </a:ext>
            </a:extLst>
          </p:cNvPr>
          <p:cNvSpPr txBox="1"/>
          <p:nvPr/>
        </p:nvSpPr>
        <p:spPr>
          <a:xfrm>
            <a:off x="6091492" y="4284345"/>
            <a:ext cx="2284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Chris Staniforth</a:t>
            </a:r>
          </a:p>
          <a:p>
            <a:r>
              <a:rPr lang="en-US" dirty="0">
                <a:solidFill>
                  <a:schemeClr val="bg1"/>
                </a:solidFill>
              </a:rPr>
              <a:t>President</a:t>
            </a:r>
          </a:p>
          <a:p>
            <a:r>
              <a:rPr lang="en-US" dirty="0">
                <a:solidFill>
                  <a:schemeClr val="bg1"/>
                </a:solidFill>
              </a:rPr>
              <a:t>ALC Consulting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3BCAAC-6B71-6477-041B-0FE9EBCFC857}"/>
              </a:ext>
            </a:extLst>
          </p:cNvPr>
          <p:cNvSpPr txBox="1"/>
          <p:nvPr/>
        </p:nvSpPr>
        <p:spPr>
          <a:xfrm>
            <a:off x="8887024" y="4284344"/>
            <a:ext cx="2966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Lori Hudnall</a:t>
            </a:r>
          </a:p>
          <a:p>
            <a:r>
              <a:rPr lang="en-US" dirty="0">
                <a:solidFill>
                  <a:schemeClr val="bg1"/>
                </a:solidFill>
              </a:rPr>
              <a:t>Vice President, Human Resources</a:t>
            </a:r>
          </a:p>
          <a:p>
            <a:r>
              <a:rPr lang="en-US" dirty="0">
                <a:solidFill>
                  <a:schemeClr val="bg1"/>
                </a:solidFill>
              </a:rPr>
              <a:t>Sage Integration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46BD997F-490D-BE49-1A28-11A1D28F4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383" y="5789114"/>
            <a:ext cx="1555458" cy="3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4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0C1C3A5-74D2-2709-F85F-9559B9991890}"/>
              </a:ext>
            </a:extLst>
          </p:cNvPr>
          <p:cNvSpPr txBox="1">
            <a:spLocks/>
          </p:cNvSpPr>
          <p:nvPr/>
        </p:nvSpPr>
        <p:spPr>
          <a:xfrm>
            <a:off x="1150860" y="1491686"/>
            <a:ext cx="9634248" cy="117835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011A41-70B9-9565-E213-AB0A0784342B}"/>
              </a:ext>
            </a:extLst>
          </p:cNvPr>
          <p:cNvCxnSpPr>
            <a:cxnSpLocks/>
          </p:cNvCxnSpPr>
          <p:nvPr/>
        </p:nvCxnSpPr>
        <p:spPr>
          <a:xfrm>
            <a:off x="5128161" y="2915040"/>
            <a:ext cx="193567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1B5C39A-B2F5-A8B1-281F-75674C7E8985}"/>
              </a:ext>
            </a:extLst>
          </p:cNvPr>
          <p:cNvSpPr txBox="1">
            <a:spLocks/>
          </p:cNvSpPr>
          <p:nvPr/>
        </p:nvSpPr>
        <p:spPr>
          <a:xfrm>
            <a:off x="1150860" y="-108514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3801931-9A30-284D-F0D3-5383F54C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322" y="3915062"/>
            <a:ext cx="2467356" cy="24673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52B99-15CD-9555-E740-613FE7ED1128}"/>
              </a:ext>
            </a:extLst>
          </p:cNvPr>
          <p:cNvSpPr txBox="1"/>
          <p:nvPr/>
        </p:nvSpPr>
        <p:spPr>
          <a:xfrm>
            <a:off x="2936748" y="3091886"/>
            <a:ext cx="6062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Please scan the QR code below to complete our survey and share your thoughts and experiences.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46BD997F-490D-BE49-1A28-11A1D28F4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607" y="5999426"/>
            <a:ext cx="1555458" cy="3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5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364EED3B10D4D9E558B83D77EB8E7" ma:contentTypeVersion="15" ma:contentTypeDescription="Create a new document." ma:contentTypeScope="" ma:versionID="25ad23a6e86f54fbe9d305bbfce74b0d">
  <xsd:schema xmlns:xsd="http://www.w3.org/2001/XMLSchema" xmlns:xs="http://www.w3.org/2001/XMLSchema" xmlns:p="http://schemas.microsoft.com/office/2006/metadata/properties" xmlns:ns2="3f3ae2f8-ee4c-486b-9f52-cfe2b9d6c57c" xmlns:ns3="205e6434-0814-40a8-9c4d-fb239fc2d4a8" targetNamespace="http://schemas.microsoft.com/office/2006/metadata/properties" ma:root="true" ma:fieldsID="df1c3e0ee518c5b123f4041ae883ffb3" ns2:_="" ns3:_="">
    <xsd:import namespace="3f3ae2f8-ee4c-486b-9f52-cfe2b9d6c57c"/>
    <xsd:import namespace="205e6434-0814-40a8-9c4d-fb239fc2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e2f8-ee4c-486b-9f52-cfe2b9d6c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e6434-0814-40a8-9c4d-fb239fc2d4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edc49a-5027-4d3e-b104-dd2020c761a4}" ma:internalName="TaxCatchAll" ma:showField="CatchAllData" ma:web="205e6434-0814-40a8-9c4d-fb239fc2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ae2f8-ee4c-486b-9f52-cfe2b9d6c57c">
      <Terms xmlns="http://schemas.microsoft.com/office/infopath/2007/PartnerControls"/>
    </lcf76f155ced4ddcb4097134ff3c332f>
    <TaxCatchAll xmlns="205e6434-0814-40a8-9c4d-fb239fc2d4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E7F469-F6C2-436B-829E-CD67275E4523}"/>
</file>

<file path=customXml/itemProps2.xml><?xml version="1.0" encoding="utf-8"?>
<ds:datastoreItem xmlns:ds="http://schemas.openxmlformats.org/officeDocument/2006/customXml" ds:itemID="{3BB61F49-CDF6-456B-B537-AD233770390A}">
  <ds:schemaRefs>
    <ds:schemaRef ds:uri="2224316d-f3bb-4f62-a609-cd4c730f876e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f0ae201-7492-43ee-9d86-831a137f626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CDD8F5A-9383-4063-A831-A0230CB12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Agile Leadership Slide Deck</Template>
  <TotalTime>452</TotalTime>
  <Words>80</Words>
  <Application>Microsoft Office PowerPoint</Application>
  <PresentationFormat>Widescreen</PresentationFormat>
  <Paragraphs>19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Lato</vt:lpstr>
      <vt:lpstr>Office Theme</vt:lpstr>
      <vt:lpstr>Custom Design</vt:lpstr>
      <vt:lpstr> Combating Labor Shortages in Physical Security: Attraction, Selection, and Engagement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O'Sullivan</dc:creator>
  <cp:lastModifiedBy>Mary O'Sullivan</cp:lastModifiedBy>
  <cp:revision>7</cp:revision>
  <dcterms:created xsi:type="dcterms:W3CDTF">2024-11-06T19:28:04Z</dcterms:created>
  <dcterms:modified xsi:type="dcterms:W3CDTF">2024-11-08T18:10:36Z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0x010100AE1364EED3B10D4D9E558B83D77EB8E7</vt:lpwstr>
  </property>
</Properties>
</file>