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6" r:id="rId5"/>
  </p:sldMasterIdLst>
  <p:notesMasterIdLst>
    <p:notesMasterId r:id="rId38"/>
  </p:notesMasterIdLst>
  <p:sldIdLst>
    <p:sldId id="276" r:id="rId6"/>
    <p:sldId id="259" r:id="rId7"/>
    <p:sldId id="257" r:id="rId8"/>
    <p:sldId id="264" r:id="rId9"/>
    <p:sldId id="260" r:id="rId10"/>
    <p:sldId id="261" r:id="rId11"/>
    <p:sldId id="262" r:id="rId12"/>
    <p:sldId id="291" r:id="rId13"/>
    <p:sldId id="263" r:id="rId14"/>
    <p:sldId id="265" r:id="rId15"/>
    <p:sldId id="278" r:id="rId16"/>
    <p:sldId id="266" r:id="rId17"/>
    <p:sldId id="267" r:id="rId18"/>
    <p:sldId id="269" r:id="rId19"/>
    <p:sldId id="273" r:id="rId20"/>
    <p:sldId id="279" r:id="rId21"/>
    <p:sldId id="280" r:id="rId22"/>
    <p:sldId id="271" r:id="rId23"/>
    <p:sldId id="27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9" r:id="rId32"/>
    <p:sldId id="288" r:id="rId33"/>
    <p:sldId id="290" r:id="rId34"/>
    <p:sldId id="274" r:id="rId35"/>
    <p:sldId id="272" r:id="rId36"/>
    <p:sldId id="27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97" d="100"/>
          <a:sy n="97" d="100"/>
        </p:scale>
        <p:origin x="9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nard Scaglione" userId="8defdd7b-d3c6-4b6c-8feb-e041542630d8" providerId="ADAL" clId="{37A19268-9BCD-4150-8245-62E41B203AB0}"/>
    <pc:docChg chg="modSld">
      <pc:chgData name="Bernard Scaglione" userId="8defdd7b-d3c6-4b6c-8feb-e041542630d8" providerId="ADAL" clId="{37A19268-9BCD-4150-8245-62E41B203AB0}" dt="2024-10-22T13:29:06.868" v="0" actId="1076"/>
      <pc:docMkLst>
        <pc:docMk/>
      </pc:docMkLst>
      <pc:sldChg chg="modSp mod">
        <pc:chgData name="Bernard Scaglione" userId="8defdd7b-d3c6-4b6c-8feb-e041542630d8" providerId="ADAL" clId="{37A19268-9BCD-4150-8245-62E41B203AB0}" dt="2024-10-22T13:29:06.868" v="0" actId="1076"/>
        <pc:sldMkLst>
          <pc:docMk/>
          <pc:sldMk cId="4069080296" sldId="276"/>
        </pc:sldMkLst>
        <pc:spChg chg="mod">
          <ac:chgData name="Bernard Scaglione" userId="8defdd7b-d3c6-4b6c-8feb-e041542630d8" providerId="ADAL" clId="{37A19268-9BCD-4150-8245-62E41B203AB0}" dt="2024-10-22T13:29:06.868" v="0" actId="1076"/>
          <ac:spMkLst>
            <pc:docMk/>
            <pc:sldMk cId="4069080296" sldId="276"/>
            <ac:spMk id="4" creationId="{03ED6CE4-A24E-7C51-94C6-D917EC64C3F0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14T16:27:33.073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1733 28,'-4'0,"-6"0,-14 0,-20 0,-16-5,-2-1,5 1,9 0,7 2,7 1,4 1,0 1,-1 0,2 0,-8 0,-6 0,0 0,3 1,4-1,4 0,2 0,3 0,2 0,0 0,0 0,1 0,-1 0,0 0,-9 0,-3 0,-8 0,-5 0,-2 0,2 0,7 0,5 0,5 0,4 0,3 0,1 0,1 0,-9 0,-3 0,-4 0,-3 0,-4 0,2 0,9 0,10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27754-7982-FB40-8AF5-0CF6C2E3025B}" type="datetimeFigureOut"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1FE9A9-1DB0-B64D-883C-974DBCF9C20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97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FE9A9-1DB0-B64D-883C-974DBCF9C2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38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D9084-3A07-6438-DAEB-508B4761EB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7437" y="2679314"/>
            <a:ext cx="9337589" cy="1655762"/>
          </a:xfrm>
        </p:spPr>
        <p:txBody>
          <a:bodyPr anchor="b"/>
          <a:lstStyle>
            <a:lvl1pPr algn="l"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A425B9-1B88-5289-419D-E0E8AA7CB1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7437" y="4528794"/>
            <a:ext cx="5729417" cy="13777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296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2A3C71-76C7-9CA5-966F-DBD21A55FA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167" y="2580460"/>
            <a:ext cx="5729417" cy="1655762"/>
          </a:xfrm>
        </p:spPr>
        <p:txBody>
          <a:bodyPr anchor="b"/>
          <a:lstStyle>
            <a:lvl1pPr algn="l"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7F2137E-466A-DCF0-D052-E7A37A19EC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167" y="4429940"/>
            <a:ext cx="5729417" cy="137773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41255E4-60A0-9388-2DBE-E6EE12C073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98080" y="-627016"/>
            <a:ext cx="7735828" cy="815122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03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98339F-37CD-021A-9484-2C6E52C12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87" y="2785607"/>
            <a:ext cx="7200800" cy="1143265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347E1A-2D94-EAAB-56D1-4E7FDB3DEC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987" y="4077866"/>
            <a:ext cx="7200900" cy="503237"/>
          </a:xfrm>
        </p:spPr>
        <p:txBody>
          <a:bodyPr>
            <a:noAutofit/>
          </a:bodyPr>
          <a:lstStyle>
            <a:lvl1pPr marL="0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09829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219658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9486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439314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8723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98339F-37CD-021A-9484-2C6E52C12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87" y="2785607"/>
            <a:ext cx="7200800" cy="1143265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347E1A-2D94-EAAB-56D1-4E7FDB3DEC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987" y="4077866"/>
            <a:ext cx="7200900" cy="503237"/>
          </a:xfrm>
        </p:spPr>
        <p:txBody>
          <a:bodyPr>
            <a:noAutofit/>
          </a:bodyPr>
          <a:lstStyle>
            <a:lvl1pPr marL="0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09829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219658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9486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439314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806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98339F-37CD-021A-9484-2C6E52C12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87" y="2785607"/>
            <a:ext cx="7200800" cy="1143265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347E1A-2D94-EAAB-56D1-4E7FDB3DEC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987" y="4077866"/>
            <a:ext cx="7200900" cy="503237"/>
          </a:xfrm>
        </p:spPr>
        <p:txBody>
          <a:bodyPr>
            <a:noAutofit/>
          </a:bodyPr>
          <a:lstStyle>
            <a:lvl1pPr marL="0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09829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219658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9486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439314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8A4C8204-7259-5E26-7593-ED411EE9DD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61262" y="1733738"/>
            <a:ext cx="3371584" cy="3390523"/>
          </a:xfrm>
          <a:prstGeom prst="ellipse">
            <a:avLst/>
          </a:prstGeom>
          <a:ln w="76200">
            <a:solidFill>
              <a:schemeClr val="accent4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434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98339F-37CD-021A-9484-2C6E52C12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87" y="2785607"/>
            <a:ext cx="7200800" cy="1143265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347E1A-2D94-EAAB-56D1-4E7FDB3DEC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987" y="4077866"/>
            <a:ext cx="7200900" cy="503237"/>
          </a:xfrm>
        </p:spPr>
        <p:txBody>
          <a:bodyPr>
            <a:noAutofit/>
          </a:bodyPr>
          <a:lstStyle>
            <a:lvl1pPr marL="0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09829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219658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9486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439314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EABF915E-D319-2BD2-76FF-268F630AA92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49915" y="981522"/>
            <a:ext cx="2592288" cy="93610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657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F27B698-7650-D77D-12D6-64F07A274D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3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A1F5EB2-07CA-C628-8767-A316918612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476770" y="6424617"/>
            <a:ext cx="2953539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r">
              <a:defRPr/>
            </a:pPr>
            <a:r>
              <a:rPr lang="en-US" sz="800" b="1" dirty="0">
                <a:solidFill>
                  <a:schemeClr val="tx1"/>
                </a:solidFill>
              </a:rPr>
              <a:t>ISC WEST 2024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34A301-6796-353C-4B75-F0C14675F2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9661" y="6424617"/>
            <a:ext cx="666928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eaLnBrk="1" hangingPunct="1">
              <a:defRPr/>
            </a:pPr>
            <a:fld id="{FFF1A63A-3C88-468D-9DE5-EDAF1F8ED471}" type="slidenum">
              <a:rPr lang="en-GB" sz="800" b="1" smtClean="0">
                <a:solidFill>
                  <a:schemeClr val="tx1"/>
                </a:solidFill>
                <a:latin typeface="+mn-lt"/>
              </a:rPr>
              <a:pPr algn="ctr" eaLnBrk="1" hangingPunct="1">
                <a:defRPr/>
              </a:pPr>
              <a:t>‹#›</a:t>
            </a:fld>
            <a:endParaRPr lang="en-GB" sz="8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898915E-1AF0-04B2-A5FD-0B5EB9CCEB35}"/>
              </a:ext>
            </a:extLst>
          </p:cNvPr>
          <p:cNvCxnSpPr>
            <a:cxnSpLocks/>
          </p:cNvCxnSpPr>
          <p:nvPr userDrawn="1"/>
        </p:nvCxnSpPr>
        <p:spPr>
          <a:xfrm>
            <a:off x="1603863" y="6564922"/>
            <a:ext cx="5312752" cy="0"/>
          </a:xfrm>
          <a:prstGeom prst="line">
            <a:avLst/>
          </a:prstGeom>
          <a:ln w="12700">
            <a:solidFill>
              <a:srgbClr val="0391B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489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BECD9-A9BE-6970-9E71-358F71CA66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249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b="0"/>
              <a:t>&lt;#&gt;   ISC EAST</a:t>
            </a:r>
          </a:p>
        </p:txBody>
      </p:sp>
    </p:spTree>
    <p:extLst>
      <p:ext uri="{BB962C8B-B14F-4D97-AF65-F5344CB8AC3E}">
        <p14:creationId xmlns:p14="http://schemas.microsoft.com/office/powerpoint/2010/main" val="775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9798B5-0336-9AB6-1022-00D10A069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1ED8F-7F04-4695-8FE5-E8FD0A51D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5E2F9-E9BE-459B-0976-72F6C89C1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0719" y="646078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b="0"/>
              <a:t>&lt;#&gt;   ISC EVENTS</a:t>
            </a:r>
          </a:p>
        </p:txBody>
      </p:sp>
    </p:spTree>
    <p:extLst>
      <p:ext uri="{BB962C8B-B14F-4D97-AF65-F5344CB8AC3E}">
        <p14:creationId xmlns:p14="http://schemas.microsoft.com/office/powerpoint/2010/main" val="1338358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85" r:id="rId3"/>
    <p:sldLayoutId id="2147483687" r:id="rId4"/>
    <p:sldLayoutId id="2147483691" r:id="rId5"/>
    <p:sldLayoutId id="2147483690" r:id="rId6"/>
    <p:sldLayoutId id="2147483659" r:id="rId7"/>
    <p:sldLayoutId id="2147483692" r:id="rId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867D37-B230-FF8B-2454-1AE9CB81B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E25604-32DB-0C39-B55D-E00DACCFB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01C3BF9-474D-5DF4-48B4-01C8D9667E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0719" y="646078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b="0"/>
              <a:t>&lt;#&gt;   ISC EVENTS</a:t>
            </a:r>
          </a:p>
        </p:txBody>
      </p:sp>
    </p:spTree>
    <p:extLst>
      <p:ext uri="{BB962C8B-B14F-4D97-AF65-F5344CB8AC3E}">
        <p14:creationId xmlns:p14="http://schemas.microsoft.com/office/powerpoint/2010/main" val="41528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bscaglione@ceramiassociates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openxmlformats.org/officeDocument/2006/relationships/hyperlink" Target="mailto:David.larose@garda.com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ED6CE4-A24E-7C51-94C6-D917EC64C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86" y="2490639"/>
            <a:ext cx="9004797" cy="1143265"/>
          </a:xfrm>
        </p:spPr>
        <p:txBody>
          <a:bodyPr/>
          <a:lstStyle/>
          <a:p>
            <a:r>
              <a:rPr lang="en-US" dirty="0"/>
              <a:t>Dealing with Today’s Active Shooter / Assailant Workshop Session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C38994-20B5-C026-DA1E-4B690C93DA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986" y="4077866"/>
            <a:ext cx="10458693" cy="140853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David LaRose, MSCJ, CHPA, CPP.   Healthcare National Director, GardaWorld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Bernard Scaglione, CHPA, CPP, CHSP.  Associate Principal, </a:t>
            </a:r>
            <a:r>
              <a:rPr kumimoji="0" lang="en-US" altLang="ko-K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Cerami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&amp; Associates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080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A98D0159-A5CE-66CE-B30D-C3C07873EA05}"/>
              </a:ext>
            </a:extLst>
          </p:cNvPr>
          <p:cNvSpPr txBox="1">
            <a:spLocks noChangeArrowheads="1"/>
          </p:cNvSpPr>
          <p:nvPr/>
        </p:nvSpPr>
        <p:spPr>
          <a:xfrm>
            <a:off x="648628" y="593812"/>
            <a:ext cx="6322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spcBef>
                <a:spcPct val="0"/>
              </a:spcBef>
              <a:defRPr/>
            </a:pPr>
            <a:r>
              <a:rPr lang="en-GB" altLang="ko-KR" sz="3200" b="1" dirty="0">
                <a:solidFill>
                  <a:srgbClr val="09193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WEAPONS OF CHOICE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55EC94D4-7DCA-3533-80B8-9A712870FF06}"/>
              </a:ext>
            </a:extLst>
          </p:cNvPr>
          <p:cNvSpPr txBox="1">
            <a:spLocks noChangeArrowheads="1"/>
          </p:cNvSpPr>
          <p:nvPr/>
        </p:nvSpPr>
        <p:spPr>
          <a:xfrm>
            <a:off x="856707" y="1488521"/>
            <a:ext cx="9646324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20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80% of active shooters use guns </a:t>
            </a:r>
          </a:p>
          <a:p>
            <a:pPr marL="285750" indent="-285750" latinLnBrk="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7B8898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     </a:t>
            </a: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72.9% handguns</a:t>
            </a:r>
          </a:p>
          <a:p>
            <a:pPr marL="285750" indent="-285750" latinLnBrk="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     18.5% rifles</a:t>
            </a:r>
          </a:p>
          <a:p>
            <a:pPr marL="285750" indent="-285750" latinLnBrk="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      8.6% shotguns</a:t>
            </a:r>
          </a:p>
          <a:p>
            <a:pPr latinLnBrk="0">
              <a:lnSpc>
                <a:spcPct val="20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20% of armed assailants use other deadly means  </a:t>
            </a:r>
          </a:p>
          <a:p>
            <a:pPr marL="285750" indent="-285750" latinLnBrk="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Baseball bats</a:t>
            </a:r>
          </a:p>
          <a:p>
            <a:pPr marL="285750" indent="-285750" latinLnBrk="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Knives, swords</a:t>
            </a:r>
          </a:p>
          <a:p>
            <a:pPr marL="285750" indent="-285750" latinLnBrk="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Hatchet </a:t>
            </a:r>
          </a:p>
          <a:p>
            <a:pPr marL="285750" indent="-285750" latinLnBrk="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Box cutters</a:t>
            </a:r>
          </a:p>
          <a:p>
            <a:pPr marL="285750" indent="-285750" latinLnBrk="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Vehicles </a:t>
            </a:r>
            <a:endParaRPr lang="en-US" sz="1600" dirty="0">
              <a:effectLst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425817-2E4E-B6BD-D2C6-FD60A6AB62A7}"/>
              </a:ext>
            </a:extLst>
          </p:cNvPr>
          <p:cNvSpPr txBox="1"/>
          <p:nvPr/>
        </p:nvSpPr>
        <p:spPr>
          <a:xfrm>
            <a:off x="169717" y="6292776"/>
            <a:ext cx="452574" cy="423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71368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A98D0159-A5CE-66CE-B30D-C3C07873EA05}"/>
              </a:ext>
            </a:extLst>
          </p:cNvPr>
          <p:cNvSpPr txBox="1">
            <a:spLocks noChangeArrowheads="1"/>
          </p:cNvSpPr>
          <p:nvPr/>
        </p:nvSpPr>
        <p:spPr>
          <a:xfrm>
            <a:off x="648628" y="593812"/>
            <a:ext cx="6322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spcBef>
                <a:spcPct val="0"/>
              </a:spcBef>
              <a:defRPr/>
            </a:pPr>
            <a:r>
              <a:rPr lang="en-GB" altLang="ko-KR" sz="3200" b="1" dirty="0">
                <a:solidFill>
                  <a:srgbClr val="09193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WEAPONS OF CHOICE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55EC94D4-7DCA-3533-80B8-9A712870FF06}"/>
              </a:ext>
            </a:extLst>
          </p:cNvPr>
          <p:cNvSpPr txBox="1">
            <a:spLocks noChangeArrowheads="1"/>
          </p:cNvSpPr>
          <p:nvPr/>
        </p:nvSpPr>
        <p:spPr>
          <a:xfrm>
            <a:off x="856707" y="1488521"/>
            <a:ext cx="9646324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20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80% of active shooters use guns </a:t>
            </a:r>
          </a:p>
          <a:p>
            <a:pPr marL="285750" indent="-285750" latinLnBrk="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7B8898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     </a:t>
            </a: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72.9% handguns</a:t>
            </a:r>
          </a:p>
          <a:p>
            <a:pPr marL="285750" indent="-285750" latinLnBrk="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     18.5% rifles</a:t>
            </a:r>
          </a:p>
          <a:p>
            <a:pPr marL="285750" indent="-285750" latinLnBrk="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      8.6% shotguns</a:t>
            </a:r>
          </a:p>
          <a:p>
            <a:pPr latinLnBrk="0">
              <a:lnSpc>
                <a:spcPct val="20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20% of armed assailants use other deadly means  </a:t>
            </a:r>
          </a:p>
          <a:p>
            <a:pPr marL="285750" indent="-285750" latinLnBrk="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Baseball bats</a:t>
            </a:r>
          </a:p>
          <a:p>
            <a:pPr marL="285750" indent="-285750" latinLnBrk="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Knives, swords</a:t>
            </a:r>
          </a:p>
          <a:p>
            <a:pPr marL="285750" indent="-285750" latinLnBrk="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Hatchet </a:t>
            </a:r>
          </a:p>
          <a:p>
            <a:pPr marL="285750" indent="-285750" latinLnBrk="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Box cutters</a:t>
            </a:r>
          </a:p>
          <a:p>
            <a:pPr marL="285750" indent="-285750" latinLnBrk="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Vehicles </a:t>
            </a:r>
            <a:endParaRPr lang="en-US" sz="1600" dirty="0">
              <a:effectLst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425817-2E4E-B6BD-D2C6-FD60A6AB62A7}"/>
              </a:ext>
            </a:extLst>
          </p:cNvPr>
          <p:cNvSpPr txBox="1"/>
          <p:nvPr/>
        </p:nvSpPr>
        <p:spPr>
          <a:xfrm>
            <a:off x="169717" y="6292776"/>
            <a:ext cx="452574" cy="423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346859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59777A3B-5C9B-395D-71ED-D9E86197F3BC}"/>
              </a:ext>
            </a:extLst>
          </p:cNvPr>
          <p:cNvSpPr txBox="1">
            <a:spLocks noChangeArrowheads="1"/>
          </p:cNvSpPr>
          <p:nvPr/>
        </p:nvSpPr>
        <p:spPr>
          <a:xfrm>
            <a:off x="502983" y="553959"/>
            <a:ext cx="6322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spcBef>
                <a:spcPct val="0"/>
              </a:spcBef>
              <a:defRPr/>
            </a:pPr>
            <a:r>
              <a:rPr lang="en-GB" altLang="ko-KR" sz="3200" b="1" dirty="0">
                <a:solidFill>
                  <a:srgbClr val="09193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REALITY OF THESE ATTACKS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EB32BFC2-68D2-20A7-B277-4118FE71E3E3}"/>
              </a:ext>
            </a:extLst>
          </p:cNvPr>
          <p:cNvSpPr txBox="1">
            <a:spLocks noChangeArrowheads="1"/>
          </p:cNvSpPr>
          <p:nvPr/>
        </p:nvSpPr>
        <p:spPr>
          <a:xfrm>
            <a:off x="502983" y="1688506"/>
            <a:ext cx="4780522" cy="2381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latinLnBrk="0">
              <a:buFont typeface="Wingdings" panose="05000000000000000000" pitchFamily="2" charset="2"/>
              <a:buChar char="ü"/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Average response time by law  enforcement is </a:t>
            </a:r>
            <a:r>
              <a:rPr lang="en-US" b="1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3 minutes</a:t>
            </a:r>
          </a:p>
          <a:p>
            <a:pPr marL="285750" indent="-285750" latinLnBrk="0">
              <a:lnSpc>
                <a:spcPct val="20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Average shooting lasts </a:t>
            </a:r>
            <a:r>
              <a:rPr lang="en-US" b="1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12 minutes</a:t>
            </a:r>
          </a:p>
          <a:p>
            <a:pPr marL="285750" indent="-285750" latinLnBrk="0">
              <a:buFont typeface="Wingdings" panose="05000000000000000000" pitchFamily="2" charset="2"/>
              <a:buChar char="ü"/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Planned Parenthood shooting lasted - </a:t>
            </a:r>
            <a:r>
              <a:rPr lang="en-US" b="1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5:14</a:t>
            </a: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hours</a:t>
            </a:r>
          </a:p>
          <a:p>
            <a:pPr marL="285750" indent="-285750" latinLnBrk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Washington Navy Yard – </a:t>
            </a:r>
            <a:r>
              <a:rPr lang="en-US" b="1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1:09 hours</a:t>
            </a:r>
            <a:endParaRPr lang="en-US" sz="1600" b="1" dirty="0">
              <a:effectLst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7C2CA4-C74D-21B7-F282-89588A2BB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742" y="1847545"/>
            <a:ext cx="5841417" cy="1826100"/>
          </a:xfrm>
          <a:prstGeom prst="rect">
            <a:avLst/>
          </a:prstGeom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AEE07A64-F964-ED43-BB1A-A431850F998B}"/>
              </a:ext>
            </a:extLst>
          </p:cNvPr>
          <p:cNvSpPr txBox="1">
            <a:spLocks noChangeArrowheads="1"/>
          </p:cNvSpPr>
          <p:nvPr/>
        </p:nvSpPr>
        <p:spPr>
          <a:xfrm>
            <a:off x="502983" y="4382456"/>
            <a:ext cx="9646324" cy="1673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200000"/>
              </a:lnSpc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How long does it take to completely search your business?</a:t>
            </a:r>
          </a:p>
          <a:p>
            <a:pPr latinLnBrk="0">
              <a:lnSpc>
                <a:spcPct val="200000"/>
              </a:lnSpc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What are you doing to protect yourself and those around you for 12 minutes?</a:t>
            </a:r>
          </a:p>
          <a:p>
            <a:pPr latinLnBrk="0">
              <a:lnSpc>
                <a:spcPct val="200000"/>
              </a:lnSpc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What are you doing to protect yourself and those around you for hours?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D33FA4-870A-F9F5-E3DA-AA431B169757}"/>
              </a:ext>
            </a:extLst>
          </p:cNvPr>
          <p:cNvSpPr txBox="1"/>
          <p:nvPr/>
        </p:nvSpPr>
        <p:spPr>
          <a:xfrm>
            <a:off x="169717" y="6292776"/>
            <a:ext cx="452574" cy="423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B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D92C9E9-6138-EE49-1D5F-71B3A97DF6B6}"/>
                  </a:ext>
                </a:extLst>
              </p14:cNvPr>
              <p14:cNvContentPartPr/>
              <p14:nvPr/>
            </p14:nvContentPartPr>
            <p14:xfrm>
              <a:off x="875520" y="6546456"/>
              <a:ext cx="624240" cy="10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D92C9E9-6138-EE49-1D5F-71B3A97DF6B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6520" y="6492816"/>
                <a:ext cx="641880" cy="11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35092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C3F645A2-9B03-67D8-9C7D-B3E3A044ABC6}"/>
              </a:ext>
            </a:extLst>
          </p:cNvPr>
          <p:cNvSpPr txBox="1">
            <a:spLocks noChangeArrowheads="1"/>
          </p:cNvSpPr>
          <p:nvPr/>
        </p:nvSpPr>
        <p:spPr>
          <a:xfrm>
            <a:off x="649316" y="393813"/>
            <a:ext cx="7599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spcBef>
                <a:spcPct val="0"/>
              </a:spcBef>
              <a:defRPr/>
            </a:pPr>
            <a:r>
              <a:rPr lang="en-GB" altLang="ko-KR" sz="3200" b="1" dirty="0">
                <a:solidFill>
                  <a:srgbClr val="09193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PLAN FOR DIFFERENT SCENARIOS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6A7ED2F5-0606-1475-F503-D3AA89BA5FD1}"/>
              </a:ext>
            </a:extLst>
          </p:cNvPr>
          <p:cNvSpPr txBox="1">
            <a:spLocks noChangeArrowheads="1"/>
          </p:cNvSpPr>
          <p:nvPr/>
        </p:nvSpPr>
        <p:spPr>
          <a:xfrm>
            <a:off x="715305" y="1563936"/>
            <a:ext cx="3922683" cy="3467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latinLnBrk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Attack a Co-Worker		</a:t>
            </a:r>
          </a:p>
          <a:p>
            <a:pPr marL="285750" indent="-285750" latinLnBrk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Attack a former or current spouse	</a:t>
            </a:r>
          </a:p>
          <a:p>
            <a:pPr marL="285750" indent="-285750" latinLnBrk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Attack a former or current manager	</a:t>
            </a:r>
          </a:p>
          <a:p>
            <a:pPr marL="285750" indent="-285750" latinLnBrk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Attack anyone who works there	</a:t>
            </a:r>
          </a:p>
          <a:p>
            <a:pPr marL="285750" indent="-285750" latinLnBrk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Crash vehicle into building	</a:t>
            </a:r>
          </a:p>
          <a:p>
            <a:pPr marL="285750" indent="-285750" latinLnBrk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Shoot way in 		</a:t>
            </a:r>
          </a:p>
          <a:p>
            <a:pPr marL="285750" indent="-285750" latinLnBrk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Police chase subject to the business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213F9190-5AD3-ADC5-7FE0-2A5D26CADA4E}"/>
              </a:ext>
            </a:extLst>
          </p:cNvPr>
          <p:cNvSpPr txBox="1">
            <a:spLocks noChangeArrowheads="1"/>
          </p:cNvSpPr>
          <p:nvPr/>
        </p:nvSpPr>
        <p:spPr>
          <a:xfrm>
            <a:off x="5665949" y="1695192"/>
            <a:ext cx="4580987" cy="3467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latinLnBrk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Suicide after Attack</a:t>
            </a:r>
          </a:p>
          <a:p>
            <a:pPr marL="285750" indent="-285750" latinLnBrk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Suicide without attacking anyone</a:t>
            </a:r>
          </a:p>
          <a:p>
            <a:pPr marL="285750" indent="-285750" latinLnBrk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Walk off when done</a:t>
            </a:r>
          </a:p>
          <a:p>
            <a:pPr marL="285750" indent="-285750" latinLnBrk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Barricade/Hostages</a:t>
            </a:r>
          </a:p>
          <a:p>
            <a:pPr marL="285750" indent="-285750" latinLnBrk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Surrender/arrest</a:t>
            </a:r>
          </a:p>
          <a:p>
            <a:pPr marL="285750" indent="-285750" latinLnBrk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IED’s or firebombs</a:t>
            </a:r>
          </a:p>
          <a:p>
            <a:pPr marL="285750" indent="-285750" latinLnBrk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Employee is attacked while working at home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78E40A-96A5-E5B9-2428-1658512D5164}"/>
              </a:ext>
            </a:extLst>
          </p:cNvPr>
          <p:cNvSpPr txBox="1"/>
          <p:nvPr/>
        </p:nvSpPr>
        <p:spPr>
          <a:xfrm>
            <a:off x="169717" y="6292776"/>
            <a:ext cx="452574" cy="423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90108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974C0685-74D5-1843-14A9-B7F2D6A0F0C9}"/>
              </a:ext>
            </a:extLst>
          </p:cNvPr>
          <p:cNvSpPr txBox="1">
            <a:spLocks noChangeArrowheads="1"/>
          </p:cNvSpPr>
          <p:nvPr/>
        </p:nvSpPr>
        <p:spPr>
          <a:xfrm>
            <a:off x="658743" y="591776"/>
            <a:ext cx="6322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spcBef>
                <a:spcPct val="0"/>
              </a:spcBef>
              <a:defRPr/>
            </a:pPr>
            <a:r>
              <a:rPr lang="en-GB" altLang="ko-KR" sz="3200" b="1" dirty="0">
                <a:solidFill>
                  <a:srgbClr val="09193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OPTIONS FOR SURVIVAL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35CE26D1-B414-9C20-20E9-ECCD030C5DA8}"/>
              </a:ext>
            </a:extLst>
          </p:cNvPr>
          <p:cNvSpPr txBox="1">
            <a:spLocks noChangeArrowheads="1"/>
          </p:cNvSpPr>
          <p:nvPr/>
        </p:nvSpPr>
        <p:spPr>
          <a:xfrm>
            <a:off x="875559" y="1590374"/>
            <a:ext cx="9646324" cy="4443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latinLnBrk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b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Run, Hide, Fight </a:t>
            </a:r>
            <a:r>
              <a:rPr lang="en-US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(</a:t>
            </a: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City of Houston) </a:t>
            </a:r>
            <a:r>
              <a:rPr lang="en-US" i="1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Preferred by DHS</a:t>
            </a:r>
          </a:p>
          <a:p>
            <a:pPr marL="285750" indent="-285750" latinLnBrk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Avoid</a:t>
            </a: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 Deny, Defend (ADD)</a:t>
            </a:r>
          </a:p>
          <a:p>
            <a:pPr marL="285750" indent="-285750" latinLnBrk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Alert, Lockdown, Inform, Counter, Evacuate (ALICE)</a:t>
            </a:r>
          </a:p>
          <a:p>
            <a:pPr marL="285750" indent="-285750" latinLnBrk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Accept, Assess, Act, Alert (4 A’s)</a:t>
            </a:r>
          </a:p>
          <a:p>
            <a:pPr marL="285750" indent="-285750" latinLnBrk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Educate, Evade, Escape, Engage (4 E’s)</a:t>
            </a:r>
          </a:p>
          <a:p>
            <a:pPr marL="285750" indent="-285750" latinLnBrk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Avoid, Barricade, Counter (ABC’s)</a:t>
            </a:r>
          </a:p>
          <a:p>
            <a:pPr marL="285750" indent="-285750" latinLnBrk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Civilian Response to Active Shooter Events (CRASE)</a:t>
            </a:r>
          </a:p>
          <a:p>
            <a:pPr marL="285750" indent="-285750" latinLnBrk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Secure, Preserve, Fight (Newest in Healthcare)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EC743A-22DB-75D1-A441-4B45AA082C54}"/>
              </a:ext>
            </a:extLst>
          </p:cNvPr>
          <p:cNvSpPr txBox="1"/>
          <p:nvPr/>
        </p:nvSpPr>
        <p:spPr>
          <a:xfrm>
            <a:off x="169717" y="6292776"/>
            <a:ext cx="452574" cy="423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18246C-6B0C-B960-CE7A-948FAACF9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030" y="824102"/>
            <a:ext cx="3762900" cy="245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24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974C0685-74D5-1843-14A9-B7F2D6A0F0C9}"/>
              </a:ext>
            </a:extLst>
          </p:cNvPr>
          <p:cNvSpPr txBox="1">
            <a:spLocks noChangeArrowheads="1"/>
          </p:cNvSpPr>
          <p:nvPr/>
        </p:nvSpPr>
        <p:spPr>
          <a:xfrm>
            <a:off x="592755" y="544641"/>
            <a:ext cx="6322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spcBef>
                <a:spcPct val="0"/>
              </a:spcBef>
              <a:defRPr/>
            </a:pPr>
            <a:r>
              <a:rPr lang="en-GB" altLang="ko-KR" sz="3200" b="1" dirty="0">
                <a:solidFill>
                  <a:srgbClr val="09193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CAN YOU OR CAN’T YOU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35CE26D1-B414-9C20-20E9-ECCD030C5DA8}"/>
              </a:ext>
            </a:extLst>
          </p:cNvPr>
          <p:cNvSpPr txBox="1">
            <a:spLocks noChangeArrowheads="1"/>
          </p:cNvSpPr>
          <p:nvPr/>
        </p:nvSpPr>
        <p:spPr>
          <a:xfrm>
            <a:off x="847280" y="1695192"/>
            <a:ext cx="9646324" cy="3643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latinLnBrk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Can a nurse leave their patients?</a:t>
            </a:r>
          </a:p>
          <a:p>
            <a:pPr marL="285750" indent="-285750" latinLnBrk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Can a teacher leave their students?</a:t>
            </a:r>
          </a:p>
          <a:p>
            <a:pPr marL="285750" indent="-285750" latinLnBrk="0">
              <a:lnSpc>
                <a:spcPct val="20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Can a security officers leave their post?</a:t>
            </a:r>
          </a:p>
          <a:p>
            <a:pPr marL="285750" indent="-285750" latinLnBrk="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Can an employee leave the guests right in front of them, who look  to the employee for guidance and assistance?</a:t>
            </a:r>
          </a:p>
          <a:p>
            <a:pPr marL="285750" indent="-285750" latinLnBrk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Can the 12.6% of the US population who are severely handicapped – run, hide or fight?</a:t>
            </a:r>
          </a:p>
          <a:p>
            <a:pPr marL="285750" indent="-285750" latinLnBrk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Can we protect employees working from home?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F20628-945D-C901-3444-9648CF7CB68F}"/>
              </a:ext>
            </a:extLst>
          </p:cNvPr>
          <p:cNvSpPr txBox="1"/>
          <p:nvPr/>
        </p:nvSpPr>
        <p:spPr>
          <a:xfrm>
            <a:off x="169717" y="6292776"/>
            <a:ext cx="452574" cy="423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07EBDD-7D4D-5E8B-8B3B-EDBB2834F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3526" y="544641"/>
            <a:ext cx="2211994" cy="205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395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884D4-AC62-1EF7-A2CB-32EB2DD59F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DRILLS OR EXERCISES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E17895-82FF-0521-B85A-28DF43F1B0BF}"/>
              </a:ext>
            </a:extLst>
          </p:cNvPr>
          <p:cNvSpPr txBox="1"/>
          <p:nvPr/>
        </p:nvSpPr>
        <p:spPr>
          <a:xfrm>
            <a:off x="264967" y="6073701"/>
            <a:ext cx="452574" cy="423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cs typeface="Arial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435310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974C0685-74D5-1843-14A9-B7F2D6A0F0C9}"/>
              </a:ext>
            </a:extLst>
          </p:cNvPr>
          <p:cNvSpPr txBox="1">
            <a:spLocks noChangeArrowheads="1"/>
          </p:cNvSpPr>
          <p:nvPr/>
        </p:nvSpPr>
        <p:spPr>
          <a:xfrm>
            <a:off x="837853" y="676616"/>
            <a:ext cx="6322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spcBef>
                <a:spcPct val="0"/>
              </a:spcBef>
              <a:defRPr/>
            </a:pPr>
            <a:r>
              <a:rPr lang="en-GB" altLang="ko-KR" sz="3200" b="1" dirty="0">
                <a:solidFill>
                  <a:srgbClr val="09193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DRILLS OR EXERCISES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35CE26D1-B414-9C20-20E9-ECCD030C5DA8}"/>
              </a:ext>
            </a:extLst>
          </p:cNvPr>
          <p:cNvSpPr txBox="1">
            <a:spLocks noChangeArrowheads="1"/>
          </p:cNvSpPr>
          <p:nvPr/>
        </p:nvSpPr>
        <p:spPr>
          <a:xfrm>
            <a:off x="770476" y="1768052"/>
            <a:ext cx="9646324" cy="3080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200000"/>
              </a:lnSpc>
            </a:pPr>
            <a:r>
              <a:rPr lang="en-US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What are the do’s and don’t</a:t>
            </a:r>
            <a:r>
              <a:rPr lang="en-US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 to exercising your plan?</a:t>
            </a:r>
          </a:p>
          <a:p>
            <a:pPr latinLnBrk="0">
              <a:lnSpc>
                <a:spcPct val="200000"/>
              </a:lnSpc>
            </a:pPr>
            <a:r>
              <a:rPr lang="en-US" sz="2000" b="1" dirty="0">
                <a:solidFill>
                  <a:schemeClr val="accent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</a:p>
          <a:p>
            <a:pPr marL="285750" indent="-285750" latinLnBrk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Controlled Environment</a:t>
            </a:r>
          </a:p>
          <a:p>
            <a:pPr marL="285750" indent="-285750" latinLnBrk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Discuss the Plan</a:t>
            </a:r>
          </a:p>
          <a:p>
            <a:pPr marL="285750" indent="-285750" latinLnBrk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Educated Staff on Survival Options</a:t>
            </a:r>
            <a:endParaRPr lang="en-US" sz="1600" b="1" dirty="0">
              <a:effectLst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A0E8A4-E2B8-CCE8-35FE-8753A7E72845}"/>
              </a:ext>
            </a:extLst>
          </p:cNvPr>
          <p:cNvSpPr txBox="1"/>
          <p:nvPr/>
        </p:nvSpPr>
        <p:spPr>
          <a:xfrm>
            <a:off x="169717" y="6292776"/>
            <a:ext cx="452574" cy="423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0073C7-A1C1-7389-DA04-0384F231C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311" y="1036526"/>
            <a:ext cx="4078734" cy="266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98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FF8188-6213-F6AC-28A1-41AB7A911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8" y="69497"/>
            <a:ext cx="4064391" cy="3464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404CDF-8DBA-E51E-FB2C-2D432B8E8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894" y="476252"/>
            <a:ext cx="3097491" cy="2756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2B9D6C-7B41-8075-906A-3FC1FDE67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7385" y="152399"/>
            <a:ext cx="3437785" cy="3529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E08E12-5BF7-3256-2325-DBBDFE134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856" y="3533777"/>
            <a:ext cx="3848994" cy="29527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ACC8B4-6867-FDCE-4B0F-8EA1E73FF6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4755" y="3533777"/>
            <a:ext cx="3310415" cy="2651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050851-2F66-B758-90FA-FBEFF2F4CB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1814" y="3429000"/>
            <a:ext cx="3652941" cy="29527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E1BBCB-E945-70D7-D695-C073BC181061}"/>
              </a:ext>
            </a:extLst>
          </p:cNvPr>
          <p:cNvSpPr txBox="1"/>
          <p:nvPr/>
        </p:nvSpPr>
        <p:spPr>
          <a:xfrm>
            <a:off x="169717" y="6292776"/>
            <a:ext cx="452574" cy="423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151891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974C0685-74D5-1843-14A9-B7F2D6A0F0C9}"/>
              </a:ext>
            </a:extLst>
          </p:cNvPr>
          <p:cNvSpPr txBox="1">
            <a:spLocks noChangeArrowheads="1"/>
          </p:cNvSpPr>
          <p:nvPr/>
        </p:nvSpPr>
        <p:spPr>
          <a:xfrm>
            <a:off x="1199921" y="229464"/>
            <a:ext cx="10266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spcBef>
                <a:spcPct val="0"/>
              </a:spcBef>
              <a:defRPr/>
            </a:pPr>
            <a:r>
              <a:rPr lang="en-GB" altLang="ko-KR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SHOULD ACTIVE SHOOTER DRILLS BE CONDUCTED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D3C363-7E4E-1F7A-1D44-0D25851E4049}"/>
              </a:ext>
            </a:extLst>
          </p:cNvPr>
          <p:cNvSpPr txBox="1"/>
          <p:nvPr/>
        </p:nvSpPr>
        <p:spPr>
          <a:xfrm>
            <a:off x="169717" y="6292776"/>
            <a:ext cx="452574" cy="423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cs typeface="Arial" pitchFamily="34" charset="0"/>
              </a:rPr>
              <a:t>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B55BD5-149C-2181-25FB-36B458361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179" y="947391"/>
            <a:ext cx="5693141" cy="496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38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48DEA8E8-CEEB-0484-F097-F6E9D8899F13}"/>
              </a:ext>
            </a:extLst>
          </p:cNvPr>
          <p:cNvSpPr txBox="1">
            <a:spLocks noChangeArrowheads="1"/>
          </p:cNvSpPr>
          <p:nvPr/>
        </p:nvSpPr>
        <p:spPr>
          <a:xfrm>
            <a:off x="631657" y="336309"/>
            <a:ext cx="6322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spcBef>
                <a:spcPct val="0"/>
              </a:spcBef>
              <a:defRPr/>
            </a:pPr>
            <a:r>
              <a:rPr lang="en-GB" altLang="ko-KR" sz="3200" b="1" dirty="0">
                <a:solidFill>
                  <a:srgbClr val="09193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LEARNING OBJECTIVES</a:t>
            </a:r>
          </a:p>
        </p:txBody>
      </p:sp>
      <p:cxnSp>
        <p:nvCxnSpPr>
          <p:cNvPr id="6" name="Straight Connector 15">
            <a:extLst>
              <a:ext uri="{FF2B5EF4-FFF2-40B4-BE49-F238E27FC236}">
                <a16:creationId xmlns:a16="http://schemas.microsoft.com/office/drawing/2014/main" id="{7A542268-264D-F549-AC7B-F3565F0D28AD}"/>
              </a:ext>
            </a:extLst>
          </p:cNvPr>
          <p:cNvCxnSpPr>
            <a:cxnSpLocks/>
          </p:cNvCxnSpPr>
          <p:nvPr/>
        </p:nvCxnSpPr>
        <p:spPr>
          <a:xfrm>
            <a:off x="631657" y="1230924"/>
            <a:ext cx="0" cy="640919"/>
          </a:xfrm>
          <a:prstGeom prst="line">
            <a:avLst/>
          </a:prstGeom>
          <a:ln w="57150">
            <a:solidFill>
              <a:srgbClr val="EBA9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648CB85-D139-45C9-D44F-13E129E4E78A}"/>
              </a:ext>
            </a:extLst>
          </p:cNvPr>
          <p:cNvSpPr txBox="1"/>
          <p:nvPr/>
        </p:nvSpPr>
        <p:spPr>
          <a:xfrm>
            <a:off x="169717" y="6292776"/>
            <a:ext cx="452574" cy="423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8F1524-75B0-FAF1-E383-DCF1B1797E88}"/>
              </a:ext>
            </a:extLst>
          </p:cNvPr>
          <p:cNvSpPr txBox="1"/>
          <p:nvPr/>
        </p:nvSpPr>
        <p:spPr>
          <a:xfrm>
            <a:off x="1024128" y="1230924"/>
            <a:ext cx="774725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Understand how businesses, employees, and individuals should respond to specific incidents, while recognizing the 'duty of care' obligations that can expose companies to liability for inaction, poor decision-making, or insufficient training.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Analyze the “run, hide, fight” method and its effectiveness in different scenarios, considering potential liability risks.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Examine various active assailant scenarios to improve planning and response strategies.</a:t>
            </a:r>
          </a:p>
        </p:txBody>
      </p:sp>
    </p:spTree>
    <p:extLst>
      <p:ext uri="{BB962C8B-B14F-4D97-AF65-F5344CB8AC3E}">
        <p14:creationId xmlns:p14="http://schemas.microsoft.com/office/powerpoint/2010/main" val="1770258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974C0685-74D5-1843-14A9-B7F2D6A0F0C9}"/>
              </a:ext>
            </a:extLst>
          </p:cNvPr>
          <p:cNvSpPr txBox="1">
            <a:spLocks noChangeArrowheads="1"/>
          </p:cNvSpPr>
          <p:nvPr/>
        </p:nvSpPr>
        <p:spPr>
          <a:xfrm>
            <a:off x="592755" y="544641"/>
            <a:ext cx="6322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spcBef>
                <a:spcPct val="0"/>
              </a:spcBef>
              <a:defRPr/>
            </a:pPr>
            <a:r>
              <a:rPr lang="en-GB" altLang="ko-KR" sz="3200" b="1" dirty="0">
                <a:solidFill>
                  <a:srgbClr val="09193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TRAINING PROGRESSION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048DDA-778B-A393-28D7-5044922BC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9416"/>
            <a:ext cx="11125199" cy="50113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4C4DF58-1F13-BC44-D97D-5E4BFABA5664}"/>
              </a:ext>
            </a:extLst>
          </p:cNvPr>
          <p:cNvSpPr/>
          <p:nvPr/>
        </p:nvSpPr>
        <p:spPr>
          <a:xfrm>
            <a:off x="2076450" y="1476375"/>
            <a:ext cx="413385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309033-4EEE-3F83-CA9A-22AA1621B830}"/>
              </a:ext>
            </a:extLst>
          </p:cNvPr>
          <p:cNvSpPr txBox="1"/>
          <p:nvPr/>
        </p:nvSpPr>
        <p:spPr>
          <a:xfrm>
            <a:off x="169717" y="6292776"/>
            <a:ext cx="452574" cy="423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9299643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974C0685-74D5-1843-14A9-B7F2D6A0F0C9}"/>
              </a:ext>
            </a:extLst>
          </p:cNvPr>
          <p:cNvSpPr txBox="1">
            <a:spLocks noChangeArrowheads="1"/>
          </p:cNvSpPr>
          <p:nvPr/>
        </p:nvSpPr>
        <p:spPr>
          <a:xfrm>
            <a:off x="592755" y="544641"/>
            <a:ext cx="6322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spcBef>
                <a:spcPct val="0"/>
              </a:spcBef>
              <a:defRPr/>
            </a:pPr>
            <a:r>
              <a:rPr lang="en-GB" altLang="ko-KR" sz="3200" b="1" dirty="0">
                <a:solidFill>
                  <a:srgbClr val="09193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CONDUCTING AN ACTUAL DRILL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B211F7E8-F9BA-3A13-480D-A0CC3330DB58}"/>
              </a:ext>
            </a:extLst>
          </p:cNvPr>
          <p:cNvSpPr txBox="1">
            <a:spLocks noChangeArrowheads="1"/>
          </p:cNvSpPr>
          <p:nvPr/>
        </p:nvSpPr>
        <p:spPr>
          <a:xfrm>
            <a:off x="856707" y="2061150"/>
            <a:ext cx="9646324" cy="3080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latinLnBrk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Can you safely control the environment?  </a:t>
            </a:r>
          </a:p>
          <a:p>
            <a:pPr marL="285750" indent="-285750" latinLnBrk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Simulated or actual training weapons involved? </a:t>
            </a:r>
          </a:p>
          <a:p>
            <a:pPr marL="285750" indent="-285750" latinLnBrk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Firing of simulation weapons?  </a:t>
            </a:r>
          </a:p>
          <a:p>
            <a:pPr marL="285750" indent="-285750" latinLnBrk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Safety officers clearly identified controlling the exercise?</a:t>
            </a:r>
          </a:p>
          <a:p>
            <a:pPr marL="285750" indent="-285750" latinLnBrk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Internal / external confusion…social media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E6B5EF-534E-0314-4599-582D832FBE01}"/>
              </a:ext>
            </a:extLst>
          </p:cNvPr>
          <p:cNvSpPr txBox="1"/>
          <p:nvPr/>
        </p:nvSpPr>
        <p:spPr>
          <a:xfrm>
            <a:off x="169717" y="6292776"/>
            <a:ext cx="452574" cy="423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67255B-3446-A1FD-E20B-E68DC5247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7113" y="1147444"/>
            <a:ext cx="3110846" cy="260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31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974C0685-74D5-1843-14A9-B7F2D6A0F0C9}"/>
              </a:ext>
            </a:extLst>
          </p:cNvPr>
          <p:cNvSpPr txBox="1">
            <a:spLocks noChangeArrowheads="1"/>
          </p:cNvSpPr>
          <p:nvPr/>
        </p:nvSpPr>
        <p:spPr>
          <a:xfrm>
            <a:off x="592755" y="544641"/>
            <a:ext cx="6322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spcBef>
                <a:spcPct val="0"/>
              </a:spcBef>
              <a:defRPr/>
            </a:pPr>
            <a:r>
              <a:rPr lang="en-GB" altLang="ko-KR" sz="3200" b="1" dirty="0">
                <a:solidFill>
                  <a:srgbClr val="09193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WORKSHOP #1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C4DF58-1F13-BC44-D97D-5E4BFABA5664}"/>
              </a:ext>
            </a:extLst>
          </p:cNvPr>
          <p:cNvSpPr/>
          <p:nvPr/>
        </p:nvSpPr>
        <p:spPr>
          <a:xfrm>
            <a:off x="2076450" y="1476375"/>
            <a:ext cx="413385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EF2429-EB01-25BC-CD33-F7E96A18F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66" y="1351820"/>
            <a:ext cx="7492633" cy="4029805"/>
          </a:xfrm>
          <a:prstGeom prst="rect">
            <a:avLst/>
          </a:prstGeom>
        </p:spPr>
      </p:pic>
      <p:sp>
        <p:nvSpPr>
          <p:cNvPr id="6" name="Rectangle 12">
            <a:extLst>
              <a:ext uri="{FF2B5EF4-FFF2-40B4-BE49-F238E27FC236}">
                <a16:creationId xmlns:a16="http://schemas.microsoft.com/office/drawing/2014/main" id="{CE1B359C-6F70-1DDC-2E15-89FD85795F0B}"/>
              </a:ext>
            </a:extLst>
          </p:cNvPr>
          <p:cNvSpPr txBox="1">
            <a:spLocks noChangeArrowheads="1"/>
          </p:cNvSpPr>
          <p:nvPr/>
        </p:nvSpPr>
        <p:spPr>
          <a:xfrm>
            <a:off x="2611663" y="5604029"/>
            <a:ext cx="6322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spcBef>
                <a:spcPct val="0"/>
              </a:spcBef>
              <a:defRPr/>
            </a:pPr>
            <a:r>
              <a:rPr lang="en-GB" altLang="ko-KR" sz="3200" b="1" i="1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What Would You Do?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D6BBC4-C9AB-F082-1013-B801D0FC2837}"/>
              </a:ext>
            </a:extLst>
          </p:cNvPr>
          <p:cNvSpPr txBox="1"/>
          <p:nvPr/>
        </p:nvSpPr>
        <p:spPr>
          <a:xfrm>
            <a:off x="169717" y="6292776"/>
            <a:ext cx="452574" cy="423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7393247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974C0685-74D5-1843-14A9-B7F2D6A0F0C9}"/>
              </a:ext>
            </a:extLst>
          </p:cNvPr>
          <p:cNvSpPr txBox="1">
            <a:spLocks noChangeArrowheads="1"/>
          </p:cNvSpPr>
          <p:nvPr/>
        </p:nvSpPr>
        <p:spPr>
          <a:xfrm>
            <a:off x="592755" y="544641"/>
            <a:ext cx="6322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spcBef>
                <a:spcPct val="0"/>
              </a:spcBef>
              <a:defRPr/>
            </a:pPr>
            <a:r>
              <a:rPr lang="en-GB" altLang="ko-KR" sz="3200" b="1" dirty="0">
                <a:solidFill>
                  <a:srgbClr val="09193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SENARIO #1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27D3473B-9BB1-177C-7032-E9B530D5D9FE}"/>
              </a:ext>
            </a:extLst>
          </p:cNvPr>
          <p:cNvSpPr txBox="1">
            <a:spLocks noChangeArrowheads="1"/>
          </p:cNvSpPr>
          <p:nvPr/>
        </p:nvSpPr>
        <p:spPr>
          <a:xfrm>
            <a:off x="762439" y="1995162"/>
            <a:ext cx="9646324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200000"/>
              </a:lnSpc>
            </a:pPr>
            <a:r>
              <a:rPr lang="en-US" sz="2400" b="1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Today you are the </a:t>
            </a:r>
            <a:r>
              <a:rPr lang="en-US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security director for a company that occupies </a:t>
            </a:r>
            <a:r>
              <a:rPr lang="en-US" sz="2400" b="1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 high rise building in New York. Building is 52 stories with over 20,000 people who work within the building.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0ABDB6-A498-17E3-D18D-DED0DAC59486}"/>
              </a:ext>
            </a:extLst>
          </p:cNvPr>
          <p:cNvSpPr txBox="1"/>
          <p:nvPr/>
        </p:nvSpPr>
        <p:spPr>
          <a:xfrm>
            <a:off x="169717" y="6292776"/>
            <a:ext cx="452574" cy="423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2449762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974C0685-74D5-1843-14A9-B7F2D6A0F0C9}"/>
              </a:ext>
            </a:extLst>
          </p:cNvPr>
          <p:cNvSpPr txBox="1">
            <a:spLocks noChangeArrowheads="1"/>
          </p:cNvSpPr>
          <p:nvPr/>
        </p:nvSpPr>
        <p:spPr>
          <a:xfrm>
            <a:off x="592755" y="544641"/>
            <a:ext cx="6322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spcBef>
                <a:spcPct val="0"/>
              </a:spcBef>
              <a:defRPr/>
            </a:pPr>
            <a:r>
              <a:rPr lang="en-GB" altLang="ko-KR" sz="3200" b="1" dirty="0">
                <a:solidFill>
                  <a:srgbClr val="09193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SENARIO #1- QUESTIONS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27D3473B-9BB1-177C-7032-E9B530D5D9FE}"/>
              </a:ext>
            </a:extLst>
          </p:cNvPr>
          <p:cNvSpPr txBox="1">
            <a:spLocks noChangeArrowheads="1"/>
          </p:cNvSpPr>
          <p:nvPr/>
        </p:nvSpPr>
        <p:spPr>
          <a:xfrm>
            <a:off x="705876" y="1878519"/>
            <a:ext cx="9646324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latinLnBrk="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What preparations should the property have in place to handle an active shooting?</a:t>
            </a:r>
          </a:p>
          <a:p>
            <a:pPr latinLnBrk="0">
              <a:lnSpc>
                <a:spcPct val="150000"/>
              </a:lnSpc>
            </a:pPr>
            <a:r>
              <a:rPr lang="en-US" sz="20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30EF5F-D804-BB47-F61C-CB9ACE8915EC}"/>
              </a:ext>
            </a:extLst>
          </p:cNvPr>
          <p:cNvSpPr txBox="1"/>
          <p:nvPr/>
        </p:nvSpPr>
        <p:spPr>
          <a:xfrm>
            <a:off x="705876" y="2990418"/>
            <a:ext cx="9465646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latinLnBrk="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Do employees have a “duty of care” to help all employees, customers and contractors under emergency situations?</a:t>
            </a:r>
            <a:r>
              <a:rPr lang="en-US" sz="2000" dirty="0">
                <a:solidFill>
                  <a:srgbClr val="7B8898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80171E-1647-4992-C348-8B478CE3B2BB}"/>
              </a:ext>
            </a:extLst>
          </p:cNvPr>
          <p:cNvSpPr txBox="1"/>
          <p:nvPr/>
        </p:nvSpPr>
        <p:spPr>
          <a:xfrm>
            <a:off x="705876" y="4556358"/>
            <a:ext cx="9021451" cy="967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How would you notify law enforcement of an event? What processes would you put in place for this notification?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64E641-6D27-536D-EB6B-5926BC87AEE7}"/>
              </a:ext>
            </a:extLst>
          </p:cNvPr>
          <p:cNvSpPr txBox="1"/>
          <p:nvPr/>
        </p:nvSpPr>
        <p:spPr>
          <a:xfrm>
            <a:off x="169717" y="6292776"/>
            <a:ext cx="452574" cy="423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12360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974C0685-74D5-1843-14A9-B7F2D6A0F0C9}"/>
              </a:ext>
            </a:extLst>
          </p:cNvPr>
          <p:cNvSpPr txBox="1">
            <a:spLocks noChangeArrowheads="1"/>
          </p:cNvSpPr>
          <p:nvPr/>
        </p:nvSpPr>
        <p:spPr>
          <a:xfrm>
            <a:off x="592755" y="544641"/>
            <a:ext cx="6322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spcBef>
                <a:spcPct val="0"/>
              </a:spcBef>
              <a:defRPr/>
            </a:pPr>
            <a:r>
              <a:rPr lang="en-GB" altLang="ko-KR" sz="3200" b="1" dirty="0">
                <a:solidFill>
                  <a:srgbClr val="09193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SENARIO #2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1128BC-9A58-7901-EC42-3DEB4674C413}"/>
              </a:ext>
            </a:extLst>
          </p:cNvPr>
          <p:cNvSpPr txBox="1"/>
          <p:nvPr/>
        </p:nvSpPr>
        <p:spPr>
          <a:xfrm>
            <a:off x="2661613" y="5163141"/>
            <a:ext cx="5021118" cy="7546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i="1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What Message Do You Send?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6D4029-0AA0-4118-5563-CDD4C0CC0A3C}"/>
              </a:ext>
            </a:extLst>
          </p:cNvPr>
          <p:cNvSpPr txBox="1"/>
          <p:nvPr/>
        </p:nvSpPr>
        <p:spPr>
          <a:xfrm>
            <a:off x="169717" y="6292776"/>
            <a:ext cx="452574" cy="423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802E5C-A406-2E96-8961-B2F265172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264" y="1523479"/>
            <a:ext cx="6540520" cy="333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85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974C0685-74D5-1843-14A9-B7F2D6A0F0C9}"/>
              </a:ext>
            </a:extLst>
          </p:cNvPr>
          <p:cNvSpPr txBox="1">
            <a:spLocks noChangeArrowheads="1"/>
          </p:cNvSpPr>
          <p:nvPr/>
        </p:nvSpPr>
        <p:spPr>
          <a:xfrm>
            <a:off x="592755" y="587379"/>
            <a:ext cx="6322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spcBef>
                <a:spcPct val="0"/>
              </a:spcBef>
              <a:defRPr/>
            </a:pPr>
            <a:r>
              <a:rPr lang="en-GB" altLang="ko-KR" sz="3200" b="1" dirty="0">
                <a:solidFill>
                  <a:srgbClr val="09193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SENARIO #2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AB0E16DB-6319-4241-766D-3CD55DA7A35E}"/>
              </a:ext>
            </a:extLst>
          </p:cNvPr>
          <p:cNvSpPr txBox="1">
            <a:spLocks noChangeArrowheads="1"/>
          </p:cNvSpPr>
          <p:nvPr/>
        </p:nvSpPr>
        <p:spPr>
          <a:xfrm>
            <a:off x="901198" y="1419982"/>
            <a:ext cx="9646324" cy="3541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sz="2000" b="1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You are the Manager On Duty (MOD) of this building, what message would you send over the PA system to all employees, guests, contractors, and vendors right now if a middle-aged white male has just fired two shots to the left, two shots to the right, two shots at the main entrance of this building…he is wearing a red shirt and black hat?</a:t>
            </a:r>
          </a:p>
          <a:p>
            <a:pPr latinLnBrk="0">
              <a:lnSpc>
                <a:spcPct val="200000"/>
              </a:lnSpc>
            </a:pPr>
            <a:endParaRPr lang="en-US" sz="2000" dirty="0">
              <a:solidFill>
                <a:srgbClr val="7B8898"/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latinLnBrk="0">
              <a:lnSpc>
                <a:spcPct val="200000"/>
              </a:lnSpc>
            </a:pPr>
            <a:r>
              <a:rPr lang="en-US" sz="2000" b="1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Develop the exact message that would be released.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F592C1-7073-3C26-501B-3F789E11CF82}"/>
              </a:ext>
            </a:extLst>
          </p:cNvPr>
          <p:cNvSpPr txBox="1"/>
          <p:nvPr/>
        </p:nvSpPr>
        <p:spPr>
          <a:xfrm>
            <a:off x="2830596" y="5429052"/>
            <a:ext cx="6890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YOU HAVE 30 SECONDS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FA016D-46B4-9B8A-081C-DA1E6B3CC8ED}"/>
              </a:ext>
            </a:extLst>
          </p:cNvPr>
          <p:cNvSpPr txBox="1"/>
          <p:nvPr/>
        </p:nvSpPr>
        <p:spPr>
          <a:xfrm>
            <a:off x="169717" y="6292776"/>
            <a:ext cx="452574" cy="423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794476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974C0685-74D5-1843-14A9-B7F2D6A0F0C9}"/>
              </a:ext>
            </a:extLst>
          </p:cNvPr>
          <p:cNvSpPr txBox="1">
            <a:spLocks noChangeArrowheads="1"/>
          </p:cNvSpPr>
          <p:nvPr/>
        </p:nvSpPr>
        <p:spPr>
          <a:xfrm>
            <a:off x="592755" y="587379"/>
            <a:ext cx="6322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spcBef>
                <a:spcPct val="0"/>
              </a:spcBef>
              <a:defRPr/>
            </a:pPr>
            <a:r>
              <a:rPr lang="en-GB" altLang="ko-KR" sz="3200" b="1" dirty="0">
                <a:solidFill>
                  <a:srgbClr val="09193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MESSAGE DID YOU SEND?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AB0E16DB-6319-4241-766D-3CD55DA7A35E}"/>
              </a:ext>
            </a:extLst>
          </p:cNvPr>
          <p:cNvSpPr txBox="1">
            <a:spLocks noChangeArrowheads="1"/>
          </p:cNvSpPr>
          <p:nvPr/>
        </p:nvSpPr>
        <p:spPr>
          <a:xfrm>
            <a:off x="753012" y="1389730"/>
            <a:ext cx="96463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sz="20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Message over how many systems or platforms.</a:t>
            </a:r>
          </a:p>
          <a:p>
            <a:pPr latinLnBrk="0">
              <a:lnSpc>
                <a:spcPct val="150000"/>
              </a:lnSpc>
            </a:pPr>
            <a:endParaRPr lang="en-US" dirty="0">
              <a:effectLst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latinLnBrk="0">
              <a:lnSpc>
                <a:spcPct val="150000"/>
              </a:lnSpc>
            </a:pPr>
            <a:r>
              <a:rPr lang="en-US" sz="20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Message Content:</a:t>
            </a:r>
          </a:p>
          <a:p>
            <a:pPr marL="285750" indent="-285750" latinLnBrk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Code Silver</a:t>
            </a:r>
          </a:p>
          <a:p>
            <a:pPr marL="285750" indent="-285750" latinLnBrk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Lockdown</a:t>
            </a:r>
          </a:p>
          <a:p>
            <a:pPr marL="285750" indent="-285750" latinLnBrk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Evacuate or Run</a:t>
            </a:r>
          </a:p>
          <a:p>
            <a:pPr marL="285750" indent="-285750" latinLnBrk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No message</a:t>
            </a:r>
          </a:p>
          <a:p>
            <a:pPr latinLnBrk="0">
              <a:lnSpc>
                <a:spcPct val="150000"/>
              </a:lnSpc>
            </a:pPr>
            <a:endParaRPr lang="en-US" dirty="0">
              <a:effectLst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latinLnBrk="0">
              <a:lnSpc>
                <a:spcPct val="150000"/>
              </a:lnSpc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What about people from foreign countries?</a:t>
            </a:r>
          </a:p>
          <a:p>
            <a:pPr latinLnBrk="0">
              <a:lnSpc>
                <a:spcPct val="150000"/>
              </a:lnSpc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How will people be helped who didn’t hear the message?</a:t>
            </a:r>
          </a:p>
          <a:p>
            <a:pPr latinLnBrk="0">
              <a:lnSpc>
                <a:spcPct val="150000"/>
              </a:lnSpc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What about 12.6 % of the US population that is severely handicapped? </a:t>
            </a:r>
            <a:endParaRPr lang="en-US" sz="1600" dirty="0">
              <a:effectLst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58F86D-B5F0-F647-86F2-776508BD6E82}"/>
              </a:ext>
            </a:extLst>
          </p:cNvPr>
          <p:cNvSpPr txBox="1"/>
          <p:nvPr/>
        </p:nvSpPr>
        <p:spPr>
          <a:xfrm>
            <a:off x="169717" y="6292776"/>
            <a:ext cx="452574" cy="423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35287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974C0685-74D5-1843-14A9-B7F2D6A0F0C9}"/>
              </a:ext>
            </a:extLst>
          </p:cNvPr>
          <p:cNvSpPr txBox="1">
            <a:spLocks noChangeArrowheads="1"/>
          </p:cNvSpPr>
          <p:nvPr/>
        </p:nvSpPr>
        <p:spPr>
          <a:xfrm>
            <a:off x="592755" y="587379"/>
            <a:ext cx="7250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spcBef>
                <a:spcPct val="0"/>
              </a:spcBef>
              <a:defRPr/>
            </a:pPr>
            <a:r>
              <a:rPr lang="en-GB" altLang="ko-KR" sz="3200" b="1" dirty="0">
                <a:solidFill>
                  <a:srgbClr val="09193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YOUR MESSAGE SHOULD BE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AB0E16DB-6319-4241-766D-3CD55DA7A35E}"/>
              </a:ext>
            </a:extLst>
          </p:cNvPr>
          <p:cNvSpPr txBox="1">
            <a:spLocks noChangeArrowheads="1"/>
          </p:cNvSpPr>
          <p:nvPr/>
        </p:nvSpPr>
        <p:spPr>
          <a:xfrm>
            <a:off x="687025" y="1889351"/>
            <a:ext cx="4695680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latinLnBrk="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Relevant</a:t>
            </a:r>
          </a:p>
          <a:p>
            <a:pPr marL="285750" indent="-285750" latinLnBrk="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2000" dirty="0">
              <a:effectLst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85750" indent="-285750" latinLnBrk="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Effective Warning:</a:t>
            </a:r>
          </a:p>
          <a:p>
            <a:pPr latinLnBrk="0">
              <a:lnSpc>
                <a:spcPct val="150000"/>
              </a:lnSpc>
            </a:pPr>
            <a:endParaRPr lang="en-US" sz="2000" dirty="0">
              <a:effectLst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Clarity to recipients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Details of the emergency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Urgency of the message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Exact location of the threat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Directions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Timely updates</a:t>
            </a:r>
            <a:endParaRPr lang="en-US" sz="1600" dirty="0">
              <a:effectLst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868990-5324-5745-0648-B70DCC3D0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823" y="1459821"/>
            <a:ext cx="1749704" cy="39383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3F4C72-2473-1866-E570-707A0524B586}"/>
              </a:ext>
            </a:extLst>
          </p:cNvPr>
          <p:cNvSpPr txBox="1"/>
          <p:nvPr/>
        </p:nvSpPr>
        <p:spPr>
          <a:xfrm>
            <a:off x="169717" y="6292776"/>
            <a:ext cx="452574" cy="423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5038134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974C0685-74D5-1843-14A9-B7F2D6A0F0C9}"/>
              </a:ext>
            </a:extLst>
          </p:cNvPr>
          <p:cNvSpPr txBox="1">
            <a:spLocks noChangeArrowheads="1"/>
          </p:cNvSpPr>
          <p:nvPr/>
        </p:nvSpPr>
        <p:spPr>
          <a:xfrm>
            <a:off x="592755" y="587379"/>
            <a:ext cx="6322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spcBef>
                <a:spcPct val="0"/>
              </a:spcBef>
              <a:defRPr/>
            </a:pPr>
            <a:r>
              <a:rPr lang="en-GB" altLang="ko-KR" sz="3200" b="1" dirty="0">
                <a:solidFill>
                  <a:srgbClr val="09193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STOP THE BLEED CAMPAIGN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AB0E16DB-6319-4241-766D-3CD55DA7A35E}"/>
              </a:ext>
            </a:extLst>
          </p:cNvPr>
          <p:cNvSpPr txBox="1">
            <a:spLocks noChangeArrowheads="1"/>
          </p:cNvSpPr>
          <p:nvPr/>
        </p:nvSpPr>
        <p:spPr>
          <a:xfrm>
            <a:off x="592755" y="1931154"/>
            <a:ext cx="6185117" cy="2995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Stop the Bleed is a national awareness campaign and </a:t>
            </a:r>
          </a:p>
          <a:p>
            <a:pPr latinLnBrk="0">
              <a:lnSpc>
                <a:spcPct val="150000"/>
              </a:lnSpc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call-to-action. Stop the Bleed is intended to cultivate </a:t>
            </a:r>
          </a:p>
          <a:p>
            <a:pPr latinLnBrk="0">
              <a:lnSpc>
                <a:spcPct val="150000"/>
              </a:lnSpc>
            </a:pPr>
            <a:r>
              <a:rPr lang="en-US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grassroots efforts that encourage bystanders to become trained, equipped, and empowered to help   in a bleeding emergency before professional help arrives.</a:t>
            </a:r>
          </a:p>
          <a:p>
            <a:pPr latinLnBrk="0">
              <a:lnSpc>
                <a:spcPct val="150000"/>
              </a:lnSpc>
            </a:pPr>
            <a:endParaRPr lang="en-US" dirty="0">
              <a:effectLst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latinLnBrk="0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https://www.dhs.gov/stopthebleed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447246-5AC4-9D2C-8EA7-8ABF1B622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185" y="1360106"/>
            <a:ext cx="3310415" cy="42919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470F0E-F01D-479C-CAB5-3D7461C6F46D}"/>
              </a:ext>
            </a:extLst>
          </p:cNvPr>
          <p:cNvSpPr txBox="1"/>
          <p:nvPr/>
        </p:nvSpPr>
        <p:spPr>
          <a:xfrm>
            <a:off x="169717" y="6292776"/>
            <a:ext cx="452574" cy="423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822543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48DEA8E8-CEEB-0484-F097-F6E9D8899F13}"/>
              </a:ext>
            </a:extLst>
          </p:cNvPr>
          <p:cNvSpPr txBox="1">
            <a:spLocks noChangeArrowheads="1"/>
          </p:cNvSpPr>
          <p:nvPr/>
        </p:nvSpPr>
        <p:spPr>
          <a:xfrm>
            <a:off x="631657" y="420113"/>
            <a:ext cx="6322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spcBef>
                <a:spcPct val="0"/>
              </a:spcBef>
              <a:defRPr/>
            </a:pPr>
            <a:r>
              <a:rPr lang="en-GB" altLang="ko-KR" sz="3200" b="1" dirty="0">
                <a:solidFill>
                  <a:srgbClr val="09193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DEFINITIONS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CF5FA6D7-88CB-7E10-2FAC-93F4DEF0CFB5}"/>
              </a:ext>
            </a:extLst>
          </p:cNvPr>
          <p:cNvSpPr txBox="1">
            <a:spLocks noChangeArrowheads="1"/>
          </p:cNvSpPr>
          <p:nvPr/>
        </p:nvSpPr>
        <p:spPr>
          <a:xfrm>
            <a:off x="770733" y="1230924"/>
            <a:ext cx="9646324" cy="3272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sz="2000" b="1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Active Shooter</a:t>
            </a:r>
            <a:r>
              <a:rPr lang="en-US" sz="20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– an individual actively engaged in killing or attempting to kill people in a confined and populated area; in most cases, active shooters use firearms(s) and there is no pattern or method to their selection of victims. (Definition used by DHS, FBI and most federal agencies)</a:t>
            </a:r>
          </a:p>
          <a:p>
            <a:pPr marL="171450" indent="-171450" latinLnBrk="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2000" dirty="0">
              <a:effectLst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latinLnBrk="0">
              <a:lnSpc>
                <a:spcPct val="150000"/>
              </a:lnSpc>
            </a:pPr>
            <a:r>
              <a:rPr lang="en-US" sz="2000" b="1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Active Assailant </a:t>
            </a:r>
            <a:r>
              <a:rPr lang="en-US" sz="20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– a person or group of persons actively engaged in killing or attempting to kill or cause serious bodily injury to a person or group of persons. </a:t>
            </a:r>
          </a:p>
        </p:txBody>
      </p:sp>
      <p:cxnSp>
        <p:nvCxnSpPr>
          <p:cNvPr id="6" name="Straight Connector 15">
            <a:extLst>
              <a:ext uri="{FF2B5EF4-FFF2-40B4-BE49-F238E27FC236}">
                <a16:creationId xmlns:a16="http://schemas.microsoft.com/office/drawing/2014/main" id="{7A542268-264D-F549-AC7B-F3565F0D28AD}"/>
              </a:ext>
            </a:extLst>
          </p:cNvPr>
          <p:cNvCxnSpPr>
            <a:cxnSpLocks/>
          </p:cNvCxnSpPr>
          <p:nvPr/>
        </p:nvCxnSpPr>
        <p:spPr>
          <a:xfrm>
            <a:off x="631657" y="1230924"/>
            <a:ext cx="0" cy="640919"/>
          </a:xfrm>
          <a:prstGeom prst="line">
            <a:avLst/>
          </a:prstGeom>
          <a:ln w="57150">
            <a:solidFill>
              <a:srgbClr val="EBA9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4103F7E-C7F0-7397-112B-6B0BCB00B279}"/>
              </a:ext>
            </a:extLst>
          </p:cNvPr>
          <p:cNvSpPr txBox="1"/>
          <p:nvPr/>
        </p:nvSpPr>
        <p:spPr>
          <a:xfrm>
            <a:off x="169717" y="6292776"/>
            <a:ext cx="452574" cy="423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3079050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0C1C3A5-74D2-2709-F85F-9559B9991890}"/>
              </a:ext>
            </a:extLst>
          </p:cNvPr>
          <p:cNvSpPr txBox="1">
            <a:spLocks/>
          </p:cNvSpPr>
          <p:nvPr/>
        </p:nvSpPr>
        <p:spPr>
          <a:xfrm>
            <a:off x="1406892" y="712252"/>
            <a:ext cx="9634248" cy="125370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/>
              <a:t>Thank you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A011A41-70B9-9565-E213-AB0A0784342B}"/>
              </a:ext>
            </a:extLst>
          </p:cNvPr>
          <p:cNvCxnSpPr>
            <a:cxnSpLocks/>
          </p:cNvCxnSpPr>
          <p:nvPr/>
        </p:nvCxnSpPr>
        <p:spPr>
          <a:xfrm>
            <a:off x="5128161" y="3274858"/>
            <a:ext cx="1935678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B1B5C39A-B2F5-A8B1-281F-75674C7E8985}"/>
              </a:ext>
            </a:extLst>
          </p:cNvPr>
          <p:cNvSpPr txBox="1">
            <a:spLocks/>
          </p:cNvSpPr>
          <p:nvPr/>
        </p:nvSpPr>
        <p:spPr>
          <a:xfrm>
            <a:off x="1150860" y="-108514"/>
            <a:ext cx="9634248" cy="16002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chemeClr val="bg1"/>
                </a:solidFill>
              </a:rPr>
              <a:t>Q&amp;A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47BC7F-7734-7EBD-B905-8990F984A729}"/>
              </a:ext>
            </a:extLst>
          </p:cNvPr>
          <p:cNvSpPr txBox="1"/>
          <p:nvPr/>
        </p:nvSpPr>
        <p:spPr>
          <a:xfrm>
            <a:off x="310429" y="1947047"/>
            <a:ext cx="609447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Ben Scaglione, CPP, CHPA, CHSP</a:t>
            </a:r>
          </a:p>
          <a:p>
            <a:r>
              <a:rPr lang="en-US" dirty="0">
                <a:solidFill>
                  <a:schemeClr val="bg1"/>
                </a:solidFill>
              </a:rPr>
              <a:t>Associate Principal</a:t>
            </a:r>
          </a:p>
          <a:p>
            <a:r>
              <a:rPr lang="en-US" dirty="0">
                <a:solidFill>
                  <a:schemeClr val="bg1"/>
                </a:solidFill>
              </a:rPr>
              <a:t>Cerami &amp; Associates</a:t>
            </a:r>
          </a:p>
          <a:p>
            <a:r>
              <a:rPr lang="en-US" dirty="0">
                <a:solidFill>
                  <a:schemeClr val="bg1"/>
                </a:solidFill>
              </a:rPr>
              <a:t>Phone: 646-983-3138</a:t>
            </a:r>
          </a:p>
          <a:p>
            <a:r>
              <a:rPr lang="en-US" dirty="0">
                <a:solidFill>
                  <a:schemeClr val="bg1"/>
                </a:solidFill>
              </a:rPr>
              <a:t>Email: </a:t>
            </a:r>
            <a:r>
              <a:rPr lang="en-US" dirty="0">
                <a:solidFill>
                  <a:schemeClr val="bg1"/>
                </a:solidFill>
                <a:hlinkClick r:id="rId3"/>
              </a:rPr>
              <a:t>bscaglione@ceramiassociates.com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Blog: securehospital.net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Books: Security Management for Healthcare: </a:t>
            </a:r>
          </a:p>
          <a:p>
            <a:r>
              <a:rPr lang="en-US" dirty="0">
                <a:solidFill>
                  <a:schemeClr val="bg1"/>
                </a:solidFill>
              </a:rPr>
              <a:t>Proactive Event Prevention and Effective Resolution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Healthcare Security: Solutions for Management, Operations, and Administration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C36863-E9A1-DE2C-9BFA-A1BA77D7D4D3}"/>
              </a:ext>
            </a:extLst>
          </p:cNvPr>
          <p:cNvSpPr txBox="1"/>
          <p:nvPr/>
        </p:nvSpPr>
        <p:spPr>
          <a:xfrm>
            <a:off x="7973568" y="1947047"/>
            <a:ext cx="37398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David LaRose, MSCJ, CHPA, CPP</a:t>
            </a:r>
          </a:p>
          <a:p>
            <a:r>
              <a:rPr lang="en-US" dirty="0">
                <a:solidFill>
                  <a:schemeClr val="bg1"/>
                </a:solidFill>
              </a:rPr>
              <a:t>Healthcare national Director</a:t>
            </a:r>
          </a:p>
          <a:p>
            <a:r>
              <a:rPr lang="en-US" dirty="0">
                <a:solidFill>
                  <a:schemeClr val="bg1"/>
                </a:solidFill>
              </a:rPr>
              <a:t>GardaWorld</a:t>
            </a:r>
          </a:p>
          <a:p>
            <a:r>
              <a:rPr lang="en-US" dirty="0">
                <a:solidFill>
                  <a:schemeClr val="bg1"/>
                </a:solidFill>
              </a:rPr>
              <a:t>Phone: 239-851-2545</a:t>
            </a:r>
          </a:p>
          <a:p>
            <a:r>
              <a:rPr lang="en-US" dirty="0">
                <a:solidFill>
                  <a:schemeClr val="bg1"/>
                </a:solidFill>
              </a:rPr>
              <a:t>Email: </a:t>
            </a:r>
            <a:r>
              <a:rPr lang="en-US" dirty="0">
                <a:solidFill>
                  <a:schemeClr val="bg1"/>
                </a:solidFill>
                <a:hlinkClick r:id="rId4"/>
              </a:rPr>
              <a:t>David.larose@garda.com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/>
              <a:t>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9CB8F5-5D16-F0F6-C26E-7809BE914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3516" y="4776502"/>
            <a:ext cx="1639966" cy="16399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70D081-D284-8AC2-22F2-2D82B7653E78}"/>
              </a:ext>
            </a:extLst>
          </p:cNvPr>
          <p:cNvSpPr txBox="1"/>
          <p:nvPr/>
        </p:nvSpPr>
        <p:spPr>
          <a:xfrm>
            <a:off x="6972497" y="4996320"/>
            <a:ext cx="2871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C000"/>
                </a:solidFill>
              </a:rPr>
              <a:t>Please scan the QR code to complete our survey and share your thoughts and experiences.</a:t>
            </a:r>
          </a:p>
        </p:txBody>
      </p:sp>
    </p:spTree>
    <p:extLst>
      <p:ext uri="{BB962C8B-B14F-4D97-AF65-F5344CB8AC3E}">
        <p14:creationId xmlns:p14="http://schemas.microsoft.com/office/powerpoint/2010/main" val="3575355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ED6CE4-A24E-7C51-94C6-D917EC64C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C38994-20B5-C026-DA1E-4B690C93DA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6494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8F1B0-B971-EE42-9E21-927D3280B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B182D-744A-7CB6-E886-163FABB7BB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973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48DEA8E8-CEEB-0484-F097-F6E9D8899F13}"/>
              </a:ext>
            </a:extLst>
          </p:cNvPr>
          <p:cNvSpPr txBox="1">
            <a:spLocks noChangeArrowheads="1"/>
          </p:cNvSpPr>
          <p:nvPr/>
        </p:nvSpPr>
        <p:spPr>
          <a:xfrm>
            <a:off x="631657" y="397687"/>
            <a:ext cx="6322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spcBef>
                <a:spcPct val="0"/>
              </a:spcBef>
              <a:defRPr/>
            </a:pPr>
            <a:r>
              <a:rPr lang="en-GB" altLang="ko-KR" sz="3200" b="1" dirty="0">
                <a:solidFill>
                  <a:srgbClr val="09193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DEFINITIONS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CF5FA6D7-88CB-7E10-2FAC-93F4DEF0CFB5}"/>
              </a:ext>
            </a:extLst>
          </p:cNvPr>
          <p:cNvSpPr txBox="1">
            <a:spLocks noChangeArrowheads="1"/>
          </p:cNvSpPr>
          <p:nvPr/>
        </p:nvSpPr>
        <p:spPr>
          <a:xfrm>
            <a:off x="722875" y="1078518"/>
            <a:ext cx="964632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sz="2400" b="1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Some organizations are amending their policy definition to:</a:t>
            </a:r>
          </a:p>
          <a:p>
            <a:pPr latinLnBrk="0">
              <a:lnSpc>
                <a:spcPct val="150000"/>
              </a:lnSpc>
            </a:pPr>
            <a:endParaRPr lang="en-US" sz="2400" b="1" dirty="0">
              <a:solidFill>
                <a:srgbClr val="7B8898"/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latinLnBrk="0">
              <a:lnSpc>
                <a:spcPct val="150000"/>
              </a:lnSpc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Active Shooter Hostile Event Response (ASHER) </a:t>
            </a:r>
            <a:r>
              <a:rPr lang="en-US" sz="2400" dirty="0">
                <a:solidFill>
                  <a:srgbClr val="7B8898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- </a:t>
            </a:r>
            <a:r>
              <a:rPr lang="en-US" sz="24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Response to an incident where one or more individuals are or have been actively engaged in harming, killing, or attempting to kill people in a populated area by means such as firearms, explosives, toxic substances, vehicles, edged weapons, fire, or a combination there of.</a:t>
            </a:r>
          </a:p>
        </p:txBody>
      </p:sp>
      <p:cxnSp>
        <p:nvCxnSpPr>
          <p:cNvPr id="6" name="Straight Connector 15">
            <a:extLst>
              <a:ext uri="{FF2B5EF4-FFF2-40B4-BE49-F238E27FC236}">
                <a16:creationId xmlns:a16="http://schemas.microsoft.com/office/drawing/2014/main" id="{7A542268-264D-F549-AC7B-F3565F0D28AD}"/>
              </a:ext>
            </a:extLst>
          </p:cNvPr>
          <p:cNvCxnSpPr>
            <a:cxnSpLocks/>
          </p:cNvCxnSpPr>
          <p:nvPr/>
        </p:nvCxnSpPr>
        <p:spPr>
          <a:xfrm>
            <a:off x="631657" y="1230924"/>
            <a:ext cx="0" cy="640919"/>
          </a:xfrm>
          <a:prstGeom prst="line">
            <a:avLst/>
          </a:prstGeom>
          <a:ln w="57150">
            <a:solidFill>
              <a:srgbClr val="EBA9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9BC0201-91C8-13C9-F592-1C5C8752ED1F}"/>
              </a:ext>
            </a:extLst>
          </p:cNvPr>
          <p:cNvSpPr txBox="1"/>
          <p:nvPr/>
        </p:nvSpPr>
        <p:spPr>
          <a:xfrm>
            <a:off x="169717" y="6292776"/>
            <a:ext cx="452574" cy="423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9654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8FD57498-89E4-C057-D9D5-61F881E7C6AA}"/>
              </a:ext>
            </a:extLst>
          </p:cNvPr>
          <p:cNvSpPr txBox="1">
            <a:spLocks noChangeArrowheads="1"/>
          </p:cNvSpPr>
          <p:nvPr/>
        </p:nvSpPr>
        <p:spPr>
          <a:xfrm>
            <a:off x="489062" y="572921"/>
            <a:ext cx="7504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spcBef>
                <a:spcPct val="0"/>
              </a:spcBef>
              <a:defRPr/>
            </a:pPr>
            <a:r>
              <a:rPr lang="en-GB" altLang="ko-KR" sz="3200" b="1" dirty="0">
                <a:solidFill>
                  <a:srgbClr val="09193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SOMETIMES THERE IS A PATTERN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2734D0D2-F2E9-D9E3-84B5-E030E7951E5A}"/>
              </a:ext>
            </a:extLst>
          </p:cNvPr>
          <p:cNvSpPr txBox="1">
            <a:spLocks noChangeArrowheads="1"/>
          </p:cNvSpPr>
          <p:nvPr/>
        </p:nvSpPr>
        <p:spPr>
          <a:xfrm>
            <a:off x="396004" y="1514068"/>
            <a:ext cx="10458450" cy="369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latinLnBrk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Surgeon killed by son who believed doctor killed his mother</a:t>
            </a:r>
          </a:p>
          <a:p>
            <a:pPr marL="285750" indent="-285750" latinLnBrk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Attorney killed by client because lost his case</a:t>
            </a:r>
          </a:p>
          <a:p>
            <a:pPr marL="285750" indent="-285750" latinLnBrk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Supervisor killed by employee who might / was  fired</a:t>
            </a:r>
          </a:p>
          <a:p>
            <a:pPr marL="285750" indent="-285750" latinLnBrk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Teacher killed by student or student killed by student who picked on him</a:t>
            </a:r>
          </a:p>
          <a:p>
            <a:pPr marL="285750" indent="-285750" latinLnBrk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Husband killed wife and her lover at work</a:t>
            </a:r>
          </a:p>
          <a:p>
            <a:pPr marL="285750" indent="-285750" latinLnBrk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Ex-employees return to work to kill their bosses, supervisors or anyone who offended him</a:t>
            </a:r>
            <a:endParaRPr lang="en-US" sz="1600" dirty="0">
              <a:effectLst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E7C72A-3ABB-EC6D-5A03-F2EF6F34EB40}"/>
              </a:ext>
            </a:extLst>
          </p:cNvPr>
          <p:cNvSpPr txBox="1"/>
          <p:nvPr/>
        </p:nvSpPr>
        <p:spPr>
          <a:xfrm>
            <a:off x="169717" y="6292776"/>
            <a:ext cx="452574" cy="423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128156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9659B9C9-ADCA-ABFA-91F2-F35C48791E4B}"/>
              </a:ext>
            </a:extLst>
          </p:cNvPr>
          <p:cNvSpPr txBox="1">
            <a:spLocks noChangeArrowheads="1"/>
          </p:cNvSpPr>
          <p:nvPr/>
        </p:nvSpPr>
        <p:spPr>
          <a:xfrm>
            <a:off x="536196" y="280690"/>
            <a:ext cx="7504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spcBef>
                <a:spcPct val="0"/>
              </a:spcBef>
              <a:defRPr/>
            </a:pPr>
            <a:r>
              <a:rPr lang="en-GB" altLang="ko-KR" sz="3200" b="1" dirty="0">
                <a:solidFill>
                  <a:srgbClr val="09193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SOME STATISITCS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EF206E8A-47E7-B175-E48B-234F470002E7}"/>
              </a:ext>
            </a:extLst>
          </p:cNvPr>
          <p:cNvSpPr txBox="1">
            <a:spLocks noChangeArrowheads="1"/>
          </p:cNvSpPr>
          <p:nvPr/>
        </p:nvSpPr>
        <p:spPr>
          <a:xfrm>
            <a:off x="724731" y="865465"/>
            <a:ext cx="9646324" cy="557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200000"/>
              </a:lnSpc>
            </a:pPr>
            <a:r>
              <a:rPr lang="en-US" sz="12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6/17/16      Orlando, FL	      49 Killed     53  Injured   </a:t>
            </a:r>
            <a:endParaRPr lang="en-US" sz="1200" i="1" dirty="0">
              <a:effectLst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latinLnBrk="0">
              <a:lnSpc>
                <a:spcPct val="200000"/>
              </a:lnSpc>
            </a:pPr>
            <a:r>
              <a:rPr lang="en-US" sz="1200" i="1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10/1/17      Las Vegas, NV           59 Killed +500 Injured </a:t>
            </a:r>
          </a:p>
          <a:p>
            <a:pPr latinLnBrk="0">
              <a:lnSpc>
                <a:spcPct val="200000"/>
              </a:lnSpc>
            </a:pPr>
            <a:r>
              <a:rPr lang="en-US" sz="1200" i="1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2/14/18      Parkland School        17 Killed     17  Injured</a:t>
            </a:r>
          </a:p>
          <a:p>
            <a:pPr latinLnBrk="0">
              <a:lnSpc>
                <a:spcPct val="200000"/>
              </a:lnSpc>
            </a:pPr>
            <a:r>
              <a:rPr lang="en-US" sz="12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5/31/19      Virginia Beach           12 Killed       3  Injured</a:t>
            </a:r>
          </a:p>
          <a:p>
            <a:pPr latinLnBrk="0">
              <a:lnSpc>
                <a:spcPct val="200000"/>
              </a:lnSpc>
            </a:pPr>
            <a:r>
              <a:rPr lang="en-US" sz="12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3/22/21      Boulder, CO	      10 Killed       1  Injured</a:t>
            </a:r>
          </a:p>
          <a:p>
            <a:pPr latinLnBrk="0">
              <a:lnSpc>
                <a:spcPct val="200000"/>
              </a:lnSpc>
            </a:pPr>
            <a:r>
              <a:rPr lang="en-US" sz="12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2/22/22      Charleston, MI             2 Killed     14 Injured</a:t>
            </a:r>
          </a:p>
          <a:p>
            <a:pPr latinLnBrk="0">
              <a:lnSpc>
                <a:spcPct val="200000"/>
              </a:lnSpc>
            </a:pPr>
            <a:r>
              <a:rPr lang="en-US" sz="12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1/21/23      Monterey Park, CA    12 Killed      9 Injured  (Dance Studio) Targeting ex-wife, attempted second mass shooting</a:t>
            </a:r>
          </a:p>
          <a:p>
            <a:pPr latinLnBrk="0">
              <a:lnSpc>
                <a:spcPct val="200000"/>
              </a:lnSpc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9/05/24      Winder, GA.                   4 Killed      9 Injured  	         </a:t>
            </a:r>
            <a:r>
              <a:rPr lang="en-US" sz="12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</a:p>
          <a:p>
            <a:pPr latinLnBrk="0">
              <a:lnSpc>
                <a:spcPct val="200000"/>
              </a:lnSpc>
            </a:pPr>
            <a:r>
              <a:rPr lang="en-US" sz="12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2018          426 Mass shootings      528  Killed  1549 Injured</a:t>
            </a:r>
          </a:p>
          <a:p>
            <a:pPr latinLnBrk="0">
              <a:lnSpc>
                <a:spcPct val="200000"/>
              </a:lnSpc>
            </a:pPr>
            <a:r>
              <a:rPr lang="en-US" sz="12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2019          374 Mass shootings      346  Killed  1149 Injured</a:t>
            </a:r>
          </a:p>
          <a:p>
            <a:pPr latinLnBrk="0">
              <a:lnSpc>
                <a:spcPct val="200000"/>
              </a:lnSpc>
            </a:pPr>
            <a:r>
              <a:rPr lang="en-US" sz="12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2020          614 Mass shootings      446  Killed  2515 Injured</a:t>
            </a:r>
          </a:p>
          <a:p>
            <a:pPr latinLnBrk="0">
              <a:lnSpc>
                <a:spcPct val="200000"/>
              </a:lnSpc>
            </a:pPr>
            <a:r>
              <a:rPr lang="en-US" sz="12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2021          693 Mass shootings      312  Killed    750 Injured</a:t>
            </a:r>
          </a:p>
          <a:p>
            <a:pPr latinLnBrk="0">
              <a:lnSpc>
                <a:spcPct val="200000"/>
              </a:lnSpc>
            </a:pPr>
            <a:r>
              <a:rPr lang="en-US" sz="12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2022          647 Mass shootings      670  Killed   2443 Injured</a:t>
            </a:r>
          </a:p>
          <a:p>
            <a:pPr latinLnBrk="0">
              <a:lnSpc>
                <a:spcPct val="200000"/>
              </a:lnSpc>
            </a:pPr>
            <a:r>
              <a:rPr lang="en-US" sz="12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2023         656 Mass Shootings 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  </a:t>
            </a:r>
            <a:r>
              <a:rPr lang="en-US" sz="12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  754 Killed     426 Injured </a:t>
            </a:r>
          </a:p>
          <a:p>
            <a:pPr latinLnBrk="0">
              <a:lnSpc>
                <a:spcPct val="200000"/>
              </a:lnSpc>
            </a:pPr>
            <a:r>
              <a:rPr lang="en-US" sz="12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2024          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484 </a:t>
            </a:r>
            <a:r>
              <a:rPr lang="en-US" sz="12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Mass Shootings      Jan-Sept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B6FBC8-EA71-6206-A2EC-6E4E51263149}"/>
              </a:ext>
            </a:extLst>
          </p:cNvPr>
          <p:cNvSpPr txBox="1"/>
          <p:nvPr/>
        </p:nvSpPr>
        <p:spPr>
          <a:xfrm>
            <a:off x="2321264" y="6577310"/>
            <a:ext cx="1619139" cy="27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b="1" i="1" dirty="0">
                <a:latin typeface="+mn-ea"/>
                <a:cs typeface="Arial" pitchFamily="34" charset="0"/>
              </a:rPr>
              <a:t>MassShootingTracker.org</a:t>
            </a:r>
            <a:endParaRPr lang="en-US" sz="1200" i="1" dirty="0">
              <a:latin typeface="+mn-ea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235120-20EC-D6B6-70FB-04430FA5C88E}"/>
              </a:ext>
            </a:extLst>
          </p:cNvPr>
          <p:cNvSpPr txBox="1"/>
          <p:nvPr/>
        </p:nvSpPr>
        <p:spPr>
          <a:xfrm>
            <a:off x="169717" y="6292776"/>
            <a:ext cx="452574" cy="423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117E7E-9E78-573D-72FE-D959ECBBE1DD}"/>
              </a:ext>
            </a:extLst>
          </p:cNvPr>
          <p:cNvSpPr txBox="1"/>
          <p:nvPr/>
        </p:nvSpPr>
        <p:spPr>
          <a:xfrm>
            <a:off x="7953332" y="347472"/>
            <a:ext cx="25054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incidents within 2019-2023     five-year period </a:t>
            </a:r>
          </a:p>
          <a:p>
            <a:endParaRPr lang="en-US" dirty="0"/>
          </a:p>
          <a:p>
            <a:r>
              <a:rPr lang="en-US" dirty="0"/>
              <a:t>• 2019: 30</a:t>
            </a:r>
          </a:p>
          <a:p>
            <a:r>
              <a:rPr lang="en-US" dirty="0"/>
              <a:t>• 2020: 40</a:t>
            </a:r>
          </a:p>
          <a:p>
            <a:r>
              <a:rPr lang="en-US" dirty="0"/>
              <a:t>• 2021: 61</a:t>
            </a:r>
          </a:p>
          <a:p>
            <a:r>
              <a:rPr lang="en-US" dirty="0"/>
              <a:t>• 2022: 50</a:t>
            </a:r>
          </a:p>
          <a:p>
            <a:r>
              <a:rPr lang="en-US" dirty="0"/>
              <a:t>• 2023: 48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755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E338C64D-A92D-6393-0A0F-94ECED9C7767}"/>
              </a:ext>
            </a:extLst>
          </p:cNvPr>
          <p:cNvSpPr txBox="1">
            <a:spLocks noChangeArrowheads="1"/>
          </p:cNvSpPr>
          <p:nvPr/>
        </p:nvSpPr>
        <p:spPr>
          <a:xfrm>
            <a:off x="489062" y="572921"/>
            <a:ext cx="7504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spcBef>
                <a:spcPct val="0"/>
              </a:spcBef>
              <a:defRPr/>
            </a:pPr>
            <a:r>
              <a:rPr lang="en-GB" altLang="ko-KR" sz="3200" b="1" dirty="0">
                <a:solidFill>
                  <a:srgbClr val="09193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2023 FBI DATA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AEB9C20F-A886-5E16-2CCC-DB4DFD5FC6CE}"/>
              </a:ext>
            </a:extLst>
          </p:cNvPr>
          <p:cNvSpPr txBox="1">
            <a:spLocks noChangeArrowheads="1"/>
          </p:cNvSpPr>
          <p:nvPr/>
        </p:nvSpPr>
        <p:spPr>
          <a:xfrm>
            <a:off x="7282835" y="964344"/>
            <a:ext cx="3479329" cy="2979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200000"/>
              </a:lnSpc>
            </a:pPr>
            <a:r>
              <a:rPr lang="en-US" sz="1600" dirty="0"/>
              <a:t>Summary The number of incidents in 2023 (48) decreased by 4% from 2022 (50). For the five-year period 2019–2023, data shows an upward trend despite the decrease between 2021 and 2023.</a:t>
            </a:r>
            <a:endParaRPr lang="en-US" sz="1600" dirty="0">
              <a:effectLst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E7D464-C12D-A7FD-180F-C2B3ABD386F6}"/>
              </a:ext>
            </a:extLst>
          </p:cNvPr>
          <p:cNvSpPr txBox="1"/>
          <p:nvPr/>
        </p:nvSpPr>
        <p:spPr>
          <a:xfrm>
            <a:off x="169717" y="6292776"/>
            <a:ext cx="452574" cy="423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990CDE-AF1A-A0C1-5B23-2DE724874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91" y="1706227"/>
            <a:ext cx="6554115" cy="316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581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921453-011B-A288-0702-6A8E69B9B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31" y="121701"/>
            <a:ext cx="10529740" cy="589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10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85D0257C-E4C4-2EF9-2BCC-AAE6FF9294FE}"/>
              </a:ext>
            </a:extLst>
          </p:cNvPr>
          <p:cNvSpPr txBox="1">
            <a:spLocks noChangeArrowheads="1"/>
          </p:cNvSpPr>
          <p:nvPr/>
        </p:nvSpPr>
        <p:spPr>
          <a:xfrm>
            <a:off x="489062" y="572921"/>
            <a:ext cx="7504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spcBef>
                <a:spcPct val="0"/>
              </a:spcBef>
              <a:defRPr/>
            </a:pPr>
            <a:r>
              <a:rPr lang="en-GB" altLang="ko-KR" sz="3200" b="1">
                <a:solidFill>
                  <a:srgbClr val="09193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2023 FBI DATA BY LOCATION</a:t>
            </a:r>
            <a:endParaRPr lang="en-GB" altLang="ko-KR" sz="3200" b="1" dirty="0">
              <a:solidFill>
                <a:srgbClr val="09193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781C98-D47F-90F8-FD7A-A813C2301937}"/>
              </a:ext>
            </a:extLst>
          </p:cNvPr>
          <p:cNvSpPr txBox="1"/>
          <p:nvPr/>
        </p:nvSpPr>
        <p:spPr>
          <a:xfrm>
            <a:off x="169717" y="6292776"/>
            <a:ext cx="452574" cy="423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D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A0B38B-B388-51AC-C76A-DF29E423F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984" y="1325970"/>
            <a:ext cx="7504869" cy="461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261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SC Colors">
      <a:dk1>
        <a:srgbClr val="0B1A3B"/>
      </a:dk1>
      <a:lt1>
        <a:srgbClr val="FFFFFF"/>
      </a:lt1>
      <a:dk2>
        <a:srgbClr val="000000"/>
      </a:dk2>
      <a:lt2>
        <a:srgbClr val="B3C8D6"/>
      </a:lt2>
      <a:accent1>
        <a:srgbClr val="EBB50E"/>
      </a:accent1>
      <a:accent2>
        <a:srgbClr val="58111F"/>
      </a:accent2>
      <a:accent3>
        <a:srgbClr val="981B34"/>
      </a:accent3>
      <a:accent4>
        <a:srgbClr val="378FAF"/>
      </a:accent4>
      <a:accent5>
        <a:srgbClr val="41687B"/>
      </a:accent5>
      <a:accent6>
        <a:srgbClr val="58111F"/>
      </a:accent6>
      <a:hlink>
        <a:srgbClr val="EBB50E"/>
      </a:hlink>
      <a:folHlink>
        <a:srgbClr val="378FA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ISC Colors">
      <a:dk1>
        <a:srgbClr val="0B1A3B"/>
      </a:dk1>
      <a:lt1>
        <a:srgbClr val="FFFFFF"/>
      </a:lt1>
      <a:dk2>
        <a:srgbClr val="000000"/>
      </a:dk2>
      <a:lt2>
        <a:srgbClr val="B3C8D6"/>
      </a:lt2>
      <a:accent1>
        <a:srgbClr val="EBB50E"/>
      </a:accent1>
      <a:accent2>
        <a:srgbClr val="58111F"/>
      </a:accent2>
      <a:accent3>
        <a:srgbClr val="981B34"/>
      </a:accent3>
      <a:accent4>
        <a:srgbClr val="378FAF"/>
      </a:accent4>
      <a:accent5>
        <a:srgbClr val="41687B"/>
      </a:accent5>
      <a:accent6>
        <a:srgbClr val="58111F"/>
      </a:accent6>
      <a:hlink>
        <a:srgbClr val="EBB50E"/>
      </a:hlink>
      <a:folHlink>
        <a:srgbClr val="378FA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f3ae2f8-ee4c-486b-9f52-cfe2b9d6c57c">
      <Terms xmlns="http://schemas.microsoft.com/office/infopath/2007/PartnerControls"/>
    </lcf76f155ced4ddcb4097134ff3c332f>
    <TaxCatchAll xmlns="205e6434-0814-40a8-9c4d-fb239fc2d4a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1364EED3B10D4D9E558B83D77EB8E7" ma:contentTypeVersion="15" ma:contentTypeDescription="Create a new document." ma:contentTypeScope="" ma:versionID="25ad23a6e86f54fbe9d305bbfce74b0d">
  <xsd:schema xmlns:xsd="http://www.w3.org/2001/XMLSchema" xmlns:xs="http://www.w3.org/2001/XMLSchema" xmlns:p="http://schemas.microsoft.com/office/2006/metadata/properties" xmlns:ns2="3f3ae2f8-ee4c-486b-9f52-cfe2b9d6c57c" xmlns:ns3="205e6434-0814-40a8-9c4d-fb239fc2d4a8" targetNamespace="http://schemas.microsoft.com/office/2006/metadata/properties" ma:root="true" ma:fieldsID="df1c3e0ee518c5b123f4041ae883ffb3" ns2:_="" ns3:_="">
    <xsd:import namespace="3f3ae2f8-ee4c-486b-9f52-cfe2b9d6c57c"/>
    <xsd:import namespace="205e6434-0814-40a8-9c4d-fb239fc2d4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3ae2f8-ee4c-486b-9f52-cfe2b9d6c5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02763e4d-7885-4cd8-8534-835ebc0ece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5e6434-0814-40a8-9c4d-fb239fc2d4a8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6cedc49a-5027-4d3e-b104-dd2020c761a4}" ma:internalName="TaxCatchAll" ma:showField="CatchAllData" ma:web="205e6434-0814-40a8-9c4d-fb239fc2d4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B61F49-CDF6-456B-B537-AD233770390A}">
  <ds:schemaRefs>
    <ds:schemaRef ds:uri="205e6434-0814-40a8-9c4d-fb239fc2d4a8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terms/"/>
    <ds:schemaRef ds:uri="http://schemas.openxmlformats.org/package/2006/metadata/core-properties"/>
    <ds:schemaRef ds:uri="3f3ae2f8-ee4c-486b-9f52-cfe2b9d6c57c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E15EC4B-2858-4B24-A076-00E928F996C0}"/>
</file>

<file path=customXml/itemProps3.xml><?xml version="1.0" encoding="utf-8"?>
<ds:datastoreItem xmlns:ds="http://schemas.openxmlformats.org/officeDocument/2006/customXml" ds:itemID="{4CDD8F5A-9383-4063-A831-A0230CB128E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661</TotalTime>
  <Words>1482</Words>
  <Application>Microsoft Office PowerPoint</Application>
  <PresentationFormat>Widescreen</PresentationFormat>
  <Paragraphs>223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Aptos</vt:lpstr>
      <vt:lpstr>Aptos Display</vt:lpstr>
      <vt:lpstr>Arial</vt:lpstr>
      <vt:lpstr>Lato</vt:lpstr>
      <vt:lpstr>Roboto</vt:lpstr>
      <vt:lpstr>Roboto Light</vt:lpstr>
      <vt:lpstr>Wingdings</vt:lpstr>
      <vt:lpstr>Office Theme</vt:lpstr>
      <vt:lpstr>Custom Design</vt:lpstr>
      <vt:lpstr>Dealing with Today’s Active Shooter / Assailant Workshop Session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DRILLS OR EXERCISES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title here</dc:title>
  <dc:creator>Ferrer, Mayu (RX-MNL)</dc:creator>
  <cp:lastModifiedBy>Bernard Scaglione</cp:lastModifiedBy>
  <cp:revision>7</cp:revision>
  <dcterms:created xsi:type="dcterms:W3CDTF">2024-05-24T13:59:25Z</dcterms:created>
  <dcterms:modified xsi:type="dcterms:W3CDTF">2024-10-22T13:29:17Z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0x010100AE1364EED3B10D4D9E558B83D77EB8E7</vt:lpwstr>
  </property>
</Properties>
</file>