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Play"/>
      <p:regular r:id="rId32"/>
      <p:bold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6" roundtripDataSignature="AMtx7miSC6xRwlo+eKdJKyzVv+3XyijO8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ejandro Ramir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font" Target="fonts/Lato-bold.fntdata"/><Relationship Id="rId18" Type="http://schemas.openxmlformats.org/officeDocument/2006/relationships/slide" Target="slides/slide12.xml"/><Relationship Id="rId42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34" Type="http://schemas.openxmlformats.org/officeDocument/2006/relationships/font" Target="fonts/Roboto-regular.fntdata"/><Relationship Id="rId47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presProps" Target="pres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font" Target="fonts/Lato-italic.fntdata"/><Relationship Id="rId24" Type="http://schemas.openxmlformats.org/officeDocument/2006/relationships/slide" Target="slides/slide18.xml"/><Relationship Id="rId45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32" Type="http://schemas.openxmlformats.org/officeDocument/2006/relationships/font" Target="fonts/Play-regular.fntdata"/><Relationship Id="rId37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font" Target="fonts/Roboto-italic.fntdata"/><Relationship Id="rId49" Type="http://schemas.openxmlformats.org/officeDocument/2006/relationships/customXml" Target="../customXml/item3.xml"/><Relationship Id="rId44" Type="http://schemas.openxmlformats.org/officeDocument/2006/relationships/font" Target="fonts/Montserrat-italic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3" Type="http://schemas.openxmlformats.org/officeDocument/2006/relationships/font" Target="fonts/Montserrat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Roboto-bold.fntdata"/><Relationship Id="rId14" Type="http://schemas.openxmlformats.org/officeDocument/2006/relationships/slide" Target="slides/slide8.xml"/><Relationship Id="rId48" Type="http://schemas.openxmlformats.org/officeDocument/2006/relationships/customXml" Target="../customXml/item2.xml"/><Relationship Id="rId8" Type="http://schemas.openxmlformats.org/officeDocument/2006/relationships/slide" Target="slides/slide2.xml"/><Relationship Id="rId3" Type="http://schemas.openxmlformats.org/officeDocument/2006/relationships/commentAuthors" Target="commentAuthors.xml"/><Relationship Id="rId46" Type="http://customschemas.google.com/relationships/presentationmetadata" Target="metadata"/><Relationship Id="rId25" Type="http://schemas.openxmlformats.org/officeDocument/2006/relationships/slide" Target="slides/slide19.xml"/><Relationship Id="rId33" Type="http://schemas.openxmlformats.org/officeDocument/2006/relationships/font" Target="fonts/Play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Lato-regular.fntdata"/><Relationship Id="rId20" Type="http://schemas.openxmlformats.org/officeDocument/2006/relationships/slide" Target="slides/slide14.xml"/><Relationship Id="rId41" Type="http://schemas.openxmlformats.org/officeDocument/2006/relationships/font" Target="fonts/Lato-bold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1-09T00:03:39.068">
    <p:pos x="6000" y="0"/>
    <p:text>@ria.vanhoef@cobaltai.com I was thinking 4 icons for this slide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YOjHDs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34e4ba34f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34e4ba34f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is going to uncover all of this, who will triage and act upon these insights?</a:t>
            </a:r>
            <a:endParaRPr/>
          </a:p>
        </p:txBody>
      </p:sp>
      <p:sp>
        <p:nvSpPr>
          <p:cNvPr id="134" name="Google Shape;134;g3134e4ba34f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34e4ba34f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34e4ba34f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adding visual example slides below this</a:t>
            </a:r>
            <a:endParaRPr/>
          </a:p>
        </p:txBody>
      </p:sp>
      <p:sp>
        <p:nvSpPr>
          <p:cNvPr id="141" name="Google Shape;141;g3134e4ba34f_0_2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34e4ba34f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34e4ba34f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134e4ba34f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4e4ba34f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34e4ba34f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134e4ba34f_0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34e4ba34f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34e4ba34f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134e4ba34f_0_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34e4ba34f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34e4ba34f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134e4ba34f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34e4ba34f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34e4ba34f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134e4ba34f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34e4ba34f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34e4ba34f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134e4ba34f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34e4ba34f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134e4ba34f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134e4ba34f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34e4ba34f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134e4ba34f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134e4ba34f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34e4ba34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34e4ba34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134e4ba34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34e4ba34f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34e4ba34f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134e4ba34f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34e4ba34f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134e4ba34f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134e4ba34f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34e4ba34f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34e4ba34f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34e4ba34f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34e4ba34f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34e4ba34f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Could show the same scenario with subtle changes and talk about how the AI would not have detected the difference (would need Ryan’s help)</a:t>
            </a:r>
            <a:endParaRPr/>
          </a:p>
        </p:txBody>
      </p:sp>
      <p:sp>
        <p:nvSpPr>
          <p:cNvPr id="292" name="Google Shape;292;g3134e4ba34f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34e4ba34f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34e4ba34f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134e4ba34f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source; Adobe stock - owned</a:t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34e4ba34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34e4ba34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134e4ba34f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34e4ba34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34e4ba34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134e4ba34f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34e4ba34f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34e4ba34f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134e4ba34f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34e4ba34f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34e4ba34f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134e4ba34f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34e4ba34f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34e4ba34f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a young child, AI models can mimic learning and improve over time but lack deep understanding, curiosity, or abstract thought.</a:t>
            </a:r>
            <a:endParaRPr/>
          </a:p>
        </p:txBody>
      </p:sp>
      <p:sp>
        <p:nvSpPr>
          <p:cNvPr id="121" name="Google Shape;121;g3134e4ba34f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34e4ba34f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34e4ba34f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not for taking decisive action </a:t>
            </a:r>
            <a:endParaRPr/>
          </a:p>
        </p:txBody>
      </p:sp>
      <p:sp>
        <p:nvSpPr>
          <p:cNvPr id="128" name="Google Shape;128;g3134e4ba34f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body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idx="11" type="ftr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/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7"/>
          <p:cNvSpPr/>
          <p:nvPr>
            <p:ph idx="2" type="pic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ctrTitle"/>
          </p:nvPr>
        </p:nvSpPr>
        <p:spPr>
          <a:xfrm>
            <a:off x="1227437" y="2679314"/>
            <a:ext cx="933758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lay"/>
              <a:buNone/>
              <a:defRPr b="1"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subTitle"/>
          </p:nvPr>
        </p:nvSpPr>
        <p:spPr>
          <a:xfrm>
            <a:off x="1227437" y="4528794"/>
            <a:ext cx="5729417" cy="137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ctrTitle"/>
          </p:nvPr>
        </p:nvSpPr>
        <p:spPr>
          <a:xfrm>
            <a:off x="733167" y="2580460"/>
            <a:ext cx="572941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lay"/>
              <a:buNone/>
              <a:defRPr b="1"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" type="subTitle"/>
          </p:nvPr>
        </p:nvSpPr>
        <p:spPr>
          <a:xfrm>
            <a:off x="733167" y="4429940"/>
            <a:ext cx="5729417" cy="137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33"/>
          <p:cNvSpPr/>
          <p:nvPr>
            <p:ph idx="2" type="pic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696987" y="2785607"/>
            <a:ext cx="7200800" cy="1143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i="1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5"/>
          <p:cNvSpPr/>
          <p:nvPr>
            <p:ph idx="2" type="pic"/>
          </p:nvPr>
        </p:nvSpPr>
        <p:spPr>
          <a:xfrm>
            <a:off x="9049915" y="981522"/>
            <a:ext cx="2592288" cy="9361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9788" y="457200"/>
            <a:ext cx="470624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9788" y="2057400"/>
            <a:ext cx="470624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9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4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1" type="ftr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lay"/>
              <a:buNone/>
              <a:defRPr b="1" i="0" sz="4400" u="none" cap="none" strike="noStrik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11" type="ftr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title"/>
          </p:nvPr>
        </p:nvSpPr>
        <p:spPr>
          <a:xfrm>
            <a:off x="696986" y="2785607"/>
            <a:ext cx="8783898" cy="1143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None/>
            </a:pPr>
            <a:r>
              <a:rPr b="1" i="0" lang="en-US" sz="3200">
                <a:latin typeface="Lato"/>
                <a:ea typeface="Lato"/>
                <a:cs typeface="Lato"/>
                <a:sym typeface="Lato"/>
              </a:rPr>
              <a:t>Integrated Systems and Human Verification</a:t>
            </a:r>
            <a:endParaRPr sz="3200"/>
          </a:p>
        </p:txBody>
      </p:sp>
      <p:sp>
        <p:nvSpPr>
          <p:cNvPr id="56" name="Google Shape;56;p2"/>
          <p:cNvSpPr txBox="1"/>
          <p:nvPr>
            <p:ph idx="1" type="body"/>
          </p:nvPr>
        </p:nvSpPr>
        <p:spPr>
          <a:xfrm>
            <a:off x="696987" y="4077866"/>
            <a:ext cx="72009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</a:pPr>
            <a:r>
              <a:rPr b="1" i="0" lang="en-US" sz="2100">
                <a:latin typeface="Lato"/>
                <a:ea typeface="Lato"/>
                <a:cs typeface="Lato"/>
                <a:sym typeface="Lato"/>
              </a:rPr>
              <a:t>The Critical Missing Piece in AI-based Threat Monitoring</a:t>
            </a:r>
            <a:endParaRPr sz="2100"/>
          </a:p>
        </p:txBody>
      </p:sp>
      <p:sp>
        <p:nvSpPr>
          <p:cNvPr id="57" name="Google Shape;57;p2"/>
          <p:cNvSpPr txBox="1"/>
          <p:nvPr>
            <p:ph idx="1" type="body"/>
          </p:nvPr>
        </p:nvSpPr>
        <p:spPr>
          <a:xfrm>
            <a:off x="696987" y="4611266"/>
            <a:ext cx="7200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-US"/>
              <a:t>Alejandro Ramirez, Founder and Chief Product Officer, Cobalt 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34e4ba34f_0_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will decide what to do?</a:t>
            </a:r>
            <a:endParaRPr/>
          </a:p>
        </p:txBody>
      </p:sp>
      <p:pic>
        <p:nvPicPr>
          <p:cNvPr id="137" name="Google Shape;137;g3134e4ba34f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450" y="1748325"/>
            <a:ext cx="4473500" cy="44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34e4ba34f_0_2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is not perfect</a:t>
            </a:r>
            <a:endParaRPr/>
          </a:p>
        </p:txBody>
      </p:sp>
      <p:pic>
        <p:nvPicPr>
          <p:cNvPr id="144" name="Google Shape;144;g3134e4ba34f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525" y="2102187"/>
            <a:ext cx="8360949" cy="37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34e4ba34f_0_19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generates noise</a:t>
            </a:r>
            <a:endParaRPr/>
          </a:p>
        </p:txBody>
      </p:sp>
      <p:grpSp>
        <p:nvGrpSpPr>
          <p:cNvPr id="151" name="Google Shape;151;g3134e4ba34f_0_194"/>
          <p:cNvGrpSpPr/>
          <p:nvPr/>
        </p:nvGrpSpPr>
        <p:grpSpPr>
          <a:xfrm>
            <a:off x="694838" y="2125000"/>
            <a:ext cx="5822525" cy="3370000"/>
            <a:chOff x="638775" y="2302250"/>
            <a:chExt cx="5822525" cy="3370000"/>
          </a:xfrm>
        </p:grpSpPr>
        <p:cxnSp>
          <p:nvCxnSpPr>
            <p:cNvPr id="152" name="Google Shape;152;g3134e4ba34f_0_194"/>
            <p:cNvCxnSpPr/>
            <p:nvPr/>
          </p:nvCxnSpPr>
          <p:spPr>
            <a:xfrm>
              <a:off x="3125650" y="2302250"/>
              <a:ext cx="8700" cy="2902800"/>
            </a:xfrm>
            <a:prstGeom prst="straightConnector1">
              <a:avLst/>
            </a:prstGeom>
            <a:noFill/>
            <a:ln cap="flat" cmpd="sng" w="3810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g3134e4ba34f_0_194"/>
            <p:cNvCxnSpPr/>
            <p:nvPr/>
          </p:nvCxnSpPr>
          <p:spPr>
            <a:xfrm flipH="1">
              <a:off x="3134300" y="5179550"/>
              <a:ext cx="3327000" cy="25500"/>
            </a:xfrm>
            <a:prstGeom prst="straightConnector1">
              <a:avLst/>
            </a:prstGeom>
            <a:noFill/>
            <a:ln cap="flat" cmpd="sng" w="3810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" name="Google Shape;154;g3134e4ba34f_0_194"/>
            <p:cNvSpPr txBox="1"/>
            <p:nvPr/>
          </p:nvSpPr>
          <p:spPr>
            <a:xfrm>
              <a:off x="3193925" y="5239350"/>
              <a:ext cx="31149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# of AI Analytics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155" name="Google Shape;155;g3134e4ba34f_0_194"/>
            <p:cNvSpPr txBox="1"/>
            <p:nvPr/>
          </p:nvSpPr>
          <p:spPr>
            <a:xfrm>
              <a:off x="638775" y="3473550"/>
              <a:ext cx="31149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Data to review</a:t>
              </a:r>
              <a:endParaRPr sz="1600">
                <a:solidFill>
                  <a:schemeClr val="lt1"/>
                </a:solidFill>
              </a:endParaRPr>
            </a:p>
          </p:txBody>
        </p:sp>
        <p:cxnSp>
          <p:nvCxnSpPr>
            <p:cNvPr id="156" name="Google Shape;156;g3134e4ba34f_0_194"/>
            <p:cNvCxnSpPr/>
            <p:nvPr/>
          </p:nvCxnSpPr>
          <p:spPr>
            <a:xfrm flipH="1" rot="10800000">
              <a:off x="3176575" y="2327800"/>
              <a:ext cx="2614200" cy="207090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57" name="Google Shape;157;g3134e4ba34f_0_194"/>
          <p:cNvGrpSpPr/>
          <p:nvPr/>
        </p:nvGrpSpPr>
        <p:grpSpPr>
          <a:xfrm>
            <a:off x="7723163" y="2618263"/>
            <a:ext cx="3393000" cy="1621475"/>
            <a:chOff x="7590900" y="2809300"/>
            <a:chExt cx="3393000" cy="1621475"/>
          </a:xfrm>
        </p:grpSpPr>
        <p:sp>
          <p:nvSpPr>
            <p:cNvPr id="158" name="Google Shape;158;g3134e4ba34f_0_194"/>
            <p:cNvSpPr txBox="1"/>
            <p:nvPr/>
          </p:nvSpPr>
          <p:spPr>
            <a:xfrm>
              <a:off x="7590900" y="2809300"/>
              <a:ext cx="33930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</a:rPr>
                <a:t>Monthly AI-generated Events </a:t>
              </a:r>
              <a:endParaRPr b="1" sz="1600">
                <a:solidFill>
                  <a:schemeClr val="lt1"/>
                </a:solidFill>
              </a:endParaRPr>
            </a:p>
          </p:txBody>
        </p:sp>
        <p:cxnSp>
          <p:nvCxnSpPr>
            <p:cNvPr id="159" name="Google Shape;159;g3134e4ba34f_0_194"/>
            <p:cNvCxnSpPr/>
            <p:nvPr/>
          </p:nvCxnSpPr>
          <p:spPr>
            <a:xfrm flipH="1">
              <a:off x="7590900" y="3242200"/>
              <a:ext cx="3327000" cy="255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0" name="Google Shape;160;g3134e4ba34f_0_194"/>
            <p:cNvSpPr txBox="1"/>
            <p:nvPr/>
          </p:nvSpPr>
          <p:spPr>
            <a:xfrm>
              <a:off x="7590900" y="3378375"/>
              <a:ext cx="3393000" cy="10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240 per Secure Door</a:t>
              </a:r>
              <a:endParaRPr sz="1600">
                <a:solidFill>
                  <a:schemeClr val="lt1"/>
                </a:solidFill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75 per Interior Camera</a:t>
              </a:r>
              <a:endParaRPr sz="1600">
                <a:solidFill>
                  <a:schemeClr val="lt1"/>
                </a:solidFill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</a:rPr>
                <a:t>150 per Exterior Camera</a:t>
              </a:r>
              <a:endParaRPr sz="16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34e4ba34f_0_1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Judgement in the Loop</a:t>
            </a:r>
            <a:endParaRPr/>
          </a:p>
        </p:txBody>
      </p:sp>
      <p:pic>
        <p:nvPicPr>
          <p:cNvPr id="167" name="Google Shape;167;g3134e4ba34f_0_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339" y="1995625"/>
            <a:ext cx="7237323" cy="39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34e4ba34f_0_2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Judgement in the Loop</a:t>
            </a:r>
            <a:endParaRPr/>
          </a:p>
        </p:txBody>
      </p:sp>
      <p:sp>
        <p:nvSpPr>
          <p:cNvPr id="174" name="Google Shape;174;g3134e4ba34f_0_220"/>
          <p:cNvSpPr/>
          <p:nvPr/>
        </p:nvSpPr>
        <p:spPr>
          <a:xfrm flipH="1" rot="10800000">
            <a:off x="3427275" y="2217325"/>
            <a:ext cx="5340000" cy="873900"/>
          </a:xfrm>
          <a:prstGeom prst="trapezoid">
            <a:avLst>
              <a:gd fmla="val 64676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134e4ba34f_0_220"/>
          <p:cNvSpPr/>
          <p:nvPr/>
        </p:nvSpPr>
        <p:spPr>
          <a:xfrm flipH="1" rot="10800000">
            <a:off x="4009775" y="3122575"/>
            <a:ext cx="4197600" cy="636600"/>
          </a:xfrm>
          <a:prstGeom prst="trapezoid">
            <a:avLst>
              <a:gd fmla="val 64676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134e4ba34f_0_220"/>
          <p:cNvSpPr/>
          <p:nvPr/>
        </p:nvSpPr>
        <p:spPr>
          <a:xfrm flipH="1" rot="10800000">
            <a:off x="4426600" y="3790525"/>
            <a:ext cx="3361500" cy="636600"/>
          </a:xfrm>
          <a:prstGeom prst="trapezoid">
            <a:avLst>
              <a:gd fmla="val 64676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134e4ba34f_0_220"/>
          <p:cNvSpPr/>
          <p:nvPr/>
        </p:nvSpPr>
        <p:spPr>
          <a:xfrm flipH="1" rot="10800000">
            <a:off x="4843175" y="4458475"/>
            <a:ext cx="2530800" cy="636600"/>
          </a:xfrm>
          <a:prstGeom prst="trapezoid">
            <a:avLst>
              <a:gd fmla="val 64676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134e4ba34f_0_220"/>
          <p:cNvSpPr/>
          <p:nvPr/>
        </p:nvSpPr>
        <p:spPr>
          <a:xfrm flipH="1" rot="10800000">
            <a:off x="5268850" y="5126425"/>
            <a:ext cx="1704900" cy="636600"/>
          </a:xfrm>
          <a:prstGeom prst="trapezoid">
            <a:avLst>
              <a:gd fmla="val 64676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134e4ba34f_0_220"/>
          <p:cNvSpPr/>
          <p:nvPr/>
        </p:nvSpPr>
        <p:spPr>
          <a:xfrm>
            <a:off x="3424725" y="2007775"/>
            <a:ext cx="5340000" cy="438300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134e4ba34f_0_220"/>
          <p:cNvSpPr txBox="1"/>
          <p:nvPr/>
        </p:nvSpPr>
        <p:spPr>
          <a:xfrm>
            <a:off x="5715000" y="2498300"/>
            <a:ext cx="762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g3134e4ba34f_0_220"/>
          <p:cNvSpPr txBox="1"/>
          <p:nvPr/>
        </p:nvSpPr>
        <p:spPr>
          <a:xfrm>
            <a:off x="4426600" y="3156250"/>
            <a:ext cx="3422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Business Logic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3134e4ba34f_0_220"/>
          <p:cNvSpPr txBox="1"/>
          <p:nvPr/>
        </p:nvSpPr>
        <p:spPr>
          <a:xfrm>
            <a:off x="5614950" y="3831175"/>
            <a:ext cx="962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3134e4ba34f_0_220"/>
          <p:cNvSpPr txBox="1"/>
          <p:nvPr/>
        </p:nvSpPr>
        <p:spPr>
          <a:xfrm>
            <a:off x="5422950" y="4514875"/>
            <a:ext cx="1346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Human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g3134e4ba34f_0_220"/>
          <p:cNvSpPr txBox="1"/>
          <p:nvPr/>
        </p:nvSpPr>
        <p:spPr>
          <a:xfrm>
            <a:off x="5422950" y="5182825"/>
            <a:ext cx="1346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Action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g3134e4ba34f_0_220"/>
          <p:cNvSpPr/>
          <p:nvPr/>
        </p:nvSpPr>
        <p:spPr>
          <a:xfrm>
            <a:off x="5677050" y="5755863"/>
            <a:ext cx="890400" cy="409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34e4ba34f_0_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needs an Integrated Security System</a:t>
            </a:r>
            <a:endParaRPr/>
          </a:p>
        </p:txBody>
      </p:sp>
      <p:sp>
        <p:nvSpPr>
          <p:cNvPr id="192" name="Google Shape;192;g3134e4ba34f_0_89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193" name="Google Shape;193;g3134e4ba34f_0_89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194" name="Google Shape;194;g3134e4ba34f_0_89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195" name="Google Shape;195;g3134e4ba34f_0_89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196" name="Google Shape;196;g3134e4ba34f_0_89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197" name="Google Shape;197;g3134e4ba34f_0_89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34e4ba34f_0_1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04" name="Google Shape;204;g3134e4ba34f_0_101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05" name="Google Shape;205;g3134e4ba34f_0_101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06" name="Google Shape;206;g3134e4ba34f_0_101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07" name="Google Shape;207;g3134e4ba34f_0_101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08" name="Google Shape;208;g3134e4ba34f_0_101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09" name="Google Shape;209;g3134e4ba34f_0_101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10" name="Google Shape;210;g3134e4ba34f_0_101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Many sensor types streaming data in several formats to disparate systems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11" name="Google Shape;211;g3134e4ba34f_0_101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34e4ba34f_0_1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18" name="Google Shape;218;g3134e4ba34f_0_114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19" name="Google Shape;219;g3134e4ba34f_0_114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20" name="Google Shape;220;g3134e4ba34f_0_114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21" name="Google Shape;221;g3134e4ba34f_0_114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22" name="Google Shape;222;g3134e4ba34f_0_114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23" name="Google Shape;223;g3134e4ba34f_0_114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24" name="Google Shape;224;g3134e4ba34f_0_114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Data is decentralized and structured inconsistently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25" name="Google Shape;225;g3134e4ba34f_0_114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34e4ba34f_0_1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32" name="Google Shape;232;g3134e4ba34f_0_127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33" name="Google Shape;233;g3134e4ba34f_0_127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34" name="Google Shape;234;g3134e4ba34f_0_127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35" name="Google Shape;235;g3134e4ba34f_0_127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36" name="Google Shape;236;g3134e4ba34f_0_127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37" name="Google Shape;237;g3134e4ba34f_0_127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38" name="Google Shape;238;g3134e4ba34f_0_127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Implement the correct AI model for the application and </a:t>
            </a:r>
            <a:r>
              <a:rPr b="1" lang="en-US" sz="1600">
                <a:solidFill>
                  <a:srgbClr val="E06666"/>
                </a:solidFill>
              </a:rPr>
              <a:t>configuring</a:t>
            </a:r>
            <a:r>
              <a:rPr b="1" lang="en-US" sz="1600">
                <a:solidFill>
                  <a:srgbClr val="E06666"/>
                </a:solidFill>
              </a:rPr>
              <a:t> it correctly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39" name="Google Shape;239;g3134e4ba34f_0_127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34e4ba34f_0_1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46" name="Google Shape;246;g3134e4ba34f_0_140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47" name="Google Shape;247;g3134e4ba34f_0_140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48" name="Google Shape;248;g3134e4ba34f_0_140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49" name="Google Shape;249;g3134e4ba34f_0_140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50" name="Google Shape;250;g3134e4ba34f_0_140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51" name="Google Shape;251;g3134e4ba34f_0_140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52" name="Google Shape;252;g3134e4ba34f_0_140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Rules engine to fuse detection data and apply rules and policies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53" name="Google Shape;253;g3134e4ba34f_0_140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34e4ba34f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64" name="Google Shape;64;g3134e4ba34f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Founder &amp; CPO of Cobalt AI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BS Mechanical Engineering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BS Business Management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Stanford University Innovation Fellow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Operationalizing AI in PhySec for 7 years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500"/>
              <a:t>•</a:t>
            </a: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Deployed hundreds of AI-based systems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65" name="Google Shape;65;g3134e4ba34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038" y="1943488"/>
            <a:ext cx="189547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34e4ba34f_0_1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60" name="Google Shape;260;g3134e4ba34f_0_153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61" name="Google Shape;261;g3134e4ba34f_0_153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62" name="Google Shape;262;g3134e4ba34f_0_153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63" name="Google Shape;263;g3134e4ba34f_0_153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64" name="Google Shape;264;g3134e4ba34f_0_153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65" name="Google Shape;265;g3134e4ba34f_0_153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66" name="Google Shape;266;g3134e4ba34f_0_153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Not designed to combine AI and human verification as part of decision making process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67" name="Google Shape;267;g3134e4ba34f_0_153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34e4ba34f_0_1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Security Ecosystem</a:t>
            </a:r>
            <a:endParaRPr/>
          </a:p>
        </p:txBody>
      </p:sp>
      <p:sp>
        <p:nvSpPr>
          <p:cNvPr id="274" name="Google Shape;274;g3134e4ba34f_0_166"/>
          <p:cNvSpPr/>
          <p:nvPr/>
        </p:nvSpPr>
        <p:spPr>
          <a:xfrm>
            <a:off x="1784725" y="2898450"/>
            <a:ext cx="1451400" cy="1061100"/>
          </a:xfrm>
          <a:prstGeom prst="homePlate">
            <a:avLst>
              <a:gd fmla="val 23996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Sensors</a:t>
            </a:r>
            <a:endParaRPr b="1"/>
          </a:p>
        </p:txBody>
      </p:sp>
      <p:sp>
        <p:nvSpPr>
          <p:cNvPr id="275" name="Google Shape;275;g3134e4ba34f_0_166"/>
          <p:cNvSpPr/>
          <p:nvPr/>
        </p:nvSpPr>
        <p:spPr>
          <a:xfrm>
            <a:off x="306241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Database</a:t>
            </a:r>
            <a:endParaRPr b="1"/>
          </a:p>
        </p:txBody>
      </p:sp>
      <p:sp>
        <p:nvSpPr>
          <p:cNvPr id="276" name="Google Shape;276;g3134e4ba34f_0_166"/>
          <p:cNvSpPr/>
          <p:nvPr/>
        </p:nvSpPr>
        <p:spPr>
          <a:xfrm>
            <a:off x="445740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Detection</a:t>
            </a:r>
            <a:endParaRPr b="1"/>
          </a:p>
        </p:txBody>
      </p:sp>
      <p:sp>
        <p:nvSpPr>
          <p:cNvPr id="277" name="Google Shape;277;g3134e4ba34f_0_166"/>
          <p:cNvSpPr/>
          <p:nvPr/>
        </p:nvSpPr>
        <p:spPr>
          <a:xfrm>
            <a:off x="5852395" y="2898450"/>
            <a:ext cx="15687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Logic</a:t>
            </a:r>
            <a:endParaRPr b="1"/>
          </a:p>
        </p:txBody>
      </p:sp>
      <p:sp>
        <p:nvSpPr>
          <p:cNvPr id="278" name="Google Shape;278;g3134e4ba34f_0_166"/>
          <p:cNvSpPr/>
          <p:nvPr/>
        </p:nvSpPr>
        <p:spPr>
          <a:xfrm>
            <a:off x="7247385" y="2898450"/>
            <a:ext cx="1717500" cy="1061100"/>
          </a:xfrm>
          <a:prstGeom prst="chevron">
            <a:avLst>
              <a:gd fmla="val 24934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Verification</a:t>
            </a:r>
            <a:endParaRPr b="1"/>
          </a:p>
        </p:txBody>
      </p:sp>
      <p:sp>
        <p:nvSpPr>
          <p:cNvPr id="279" name="Google Shape;279;g3134e4ba34f_0_166"/>
          <p:cNvSpPr/>
          <p:nvPr/>
        </p:nvSpPr>
        <p:spPr>
          <a:xfrm>
            <a:off x="8791175" y="2898450"/>
            <a:ext cx="1616100" cy="1061100"/>
          </a:xfrm>
          <a:prstGeom prst="chevron">
            <a:avLst>
              <a:gd fmla="val 24934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Action</a:t>
            </a:r>
            <a:endParaRPr b="1"/>
          </a:p>
        </p:txBody>
      </p:sp>
      <p:sp>
        <p:nvSpPr>
          <p:cNvPr id="280" name="Google Shape;280;g3134e4ba34f_0_166"/>
          <p:cNvSpPr txBox="1"/>
          <p:nvPr/>
        </p:nvSpPr>
        <p:spPr>
          <a:xfrm>
            <a:off x="1755000" y="4314200"/>
            <a:ext cx="104370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Communicating with other systems and triggering automated actions </a:t>
            </a:r>
            <a:r>
              <a:rPr b="1" lang="en-US" sz="1600">
                <a:solidFill>
                  <a:srgbClr val="E06666"/>
                </a:solidFill>
              </a:rPr>
              <a:t>based on severity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281" name="Google Shape;281;g3134e4ba34f_0_166"/>
          <p:cNvSpPr txBox="1"/>
          <p:nvPr/>
        </p:nvSpPr>
        <p:spPr>
          <a:xfrm>
            <a:off x="1708525" y="2414550"/>
            <a:ext cx="69858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1" lang="en-US" sz="1600">
                <a:solidFill>
                  <a:srgbClr val="E06666"/>
                </a:solidFill>
              </a:rPr>
              <a:t>Current Challenges </a:t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34e4ba34f_0_17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Cobalt AI as an example</a:t>
            </a:r>
            <a:endParaRPr/>
          </a:p>
        </p:txBody>
      </p:sp>
      <p:pic>
        <p:nvPicPr>
          <p:cNvPr id="288" name="Google Shape;288;g3134e4ba34f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213" y="1995501"/>
            <a:ext cx="6945575" cy="3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34e4ba34f_0_2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Cobalt AI as an example</a:t>
            </a:r>
            <a:endParaRPr/>
          </a:p>
        </p:txBody>
      </p:sp>
      <p:pic>
        <p:nvPicPr>
          <p:cNvPr id="295" name="Google Shape;295;g3134e4ba34f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388" y="2142038"/>
            <a:ext cx="5371625" cy="30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134e4ba34f_0_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9" y="2142035"/>
            <a:ext cx="5402300" cy="30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34e4ba34f_0_2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Practical Considerations</a:t>
            </a:r>
            <a:endParaRPr/>
          </a:p>
        </p:txBody>
      </p:sp>
      <p:sp>
        <p:nvSpPr>
          <p:cNvPr id="303" name="Google Shape;303;g3134e4ba34f_0_2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 mindful of selecting and configuring AI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Prioritize pairing AI with a highly integrated platform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Consider the end users total cost of ownership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Build close relationships with the “manufacturers”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Play"/>
              <a:buNone/>
            </a:pPr>
            <a:r>
              <a:rPr b="1" lang="en-US" sz="6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310" name="Google Shape;310;p24"/>
          <p:cNvCxnSpPr/>
          <p:nvPr/>
        </p:nvCxnSpPr>
        <p:spPr>
          <a:xfrm>
            <a:off x="5128161" y="3274858"/>
            <a:ext cx="1935678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24"/>
          <p:cNvSpPr txBox="1"/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b="1" lang="en-US" sz="6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Q&amp;A</a:t>
            </a:r>
            <a:endParaRPr/>
          </a:p>
        </p:txBody>
      </p:sp>
      <p:pic>
        <p:nvPicPr>
          <p:cNvPr descr="A qr code with a white background&#10;&#10;Description automatically generated" id="312" name="Google Shape;3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412" y="4180642"/>
            <a:ext cx="2551176" cy="25511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Please scan the QR code below to complete our survey and share your thoughts and experiences.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839788" y="457200"/>
            <a:ext cx="470624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lay"/>
              <a:buNone/>
            </a:pPr>
            <a:r>
              <a:rPr lang="en-US"/>
              <a:t>Agenda</a:t>
            </a:r>
            <a:endParaRPr/>
          </a:p>
        </p:txBody>
      </p:sp>
      <p:pic>
        <p:nvPicPr>
          <p:cNvPr id="71" name="Google Shape;7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8166" r="2817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>
            <p:ph idx="1" type="body"/>
          </p:nvPr>
        </p:nvSpPr>
        <p:spPr>
          <a:xfrm>
            <a:off x="839788" y="2263650"/>
            <a:ext cx="4706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400"/>
              <a:t>AI </a:t>
            </a:r>
            <a:r>
              <a:rPr lang="en-US" sz="2400"/>
              <a:t>Applications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400"/>
              <a:t>AI Limitations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400"/>
              <a:t>Human Judgment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400"/>
              <a:t>Integrated System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400"/>
              <a:t>Practical Considerations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34e4ba34f_0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rise of AI</a:t>
            </a:r>
            <a:endParaRPr/>
          </a:p>
        </p:txBody>
      </p:sp>
      <p:pic>
        <p:nvPicPr>
          <p:cNvPr id="79" name="Google Shape;79;g3134e4ba34f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508" y="2787876"/>
            <a:ext cx="1580974" cy="15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34e4ba34f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role of AI</a:t>
            </a:r>
            <a:endParaRPr/>
          </a:p>
        </p:txBody>
      </p:sp>
      <p:sp>
        <p:nvSpPr>
          <p:cNvPr id="86" name="Google Shape;86;g3134e4ba34f_0_13"/>
          <p:cNvSpPr txBox="1"/>
          <p:nvPr>
            <p:ph idx="1" type="body"/>
          </p:nvPr>
        </p:nvSpPr>
        <p:spPr>
          <a:xfrm>
            <a:off x="6863250" y="5777575"/>
            <a:ext cx="1975800" cy="23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D9D9D9"/>
                </a:solidFill>
              </a:rPr>
              <a:t>Source: Bloomberg News</a:t>
            </a:r>
            <a:endParaRPr i="1" sz="1200">
              <a:solidFill>
                <a:srgbClr val="D9D9D9"/>
              </a:solidFill>
            </a:endParaRPr>
          </a:p>
        </p:txBody>
      </p:sp>
      <p:pic>
        <p:nvPicPr>
          <p:cNvPr id="87" name="Google Shape;87;g3134e4ba34f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958" y="2071825"/>
            <a:ext cx="5486085" cy="365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34e4ba34f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Applications in Physical Security</a:t>
            </a:r>
            <a:endParaRPr/>
          </a:p>
        </p:txBody>
      </p:sp>
      <p:sp>
        <p:nvSpPr>
          <p:cNvPr id="94" name="Google Shape;94;g3134e4ba34f_0_20"/>
          <p:cNvSpPr txBox="1"/>
          <p:nvPr>
            <p:ph idx="1" type="body"/>
          </p:nvPr>
        </p:nvSpPr>
        <p:spPr>
          <a:xfrm>
            <a:off x="1023160" y="4612875"/>
            <a:ext cx="17064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Video Surveillance</a:t>
            </a:r>
            <a:endParaRPr b="1" sz="1200"/>
          </a:p>
        </p:txBody>
      </p:sp>
      <p:sp>
        <p:nvSpPr>
          <p:cNvPr id="95" name="Google Shape;95;g3134e4ba34f_0_20"/>
          <p:cNvSpPr txBox="1"/>
          <p:nvPr>
            <p:ph idx="1" type="body"/>
          </p:nvPr>
        </p:nvSpPr>
        <p:spPr>
          <a:xfrm>
            <a:off x="9217077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Incident Management &amp; Reporting</a:t>
            </a:r>
            <a:endParaRPr b="1" sz="1200"/>
          </a:p>
        </p:txBody>
      </p:sp>
      <p:sp>
        <p:nvSpPr>
          <p:cNvPr id="96" name="Google Shape;96;g3134e4ba34f_0_20"/>
          <p:cNvSpPr txBox="1"/>
          <p:nvPr>
            <p:ph idx="1" type="body"/>
          </p:nvPr>
        </p:nvSpPr>
        <p:spPr>
          <a:xfrm>
            <a:off x="2927949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Intrusion Detection</a:t>
            </a:r>
            <a:endParaRPr b="1" sz="1200"/>
          </a:p>
        </p:txBody>
      </p:sp>
      <p:sp>
        <p:nvSpPr>
          <p:cNvPr id="97" name="Google Shape;97;g3134e4ba34f_0_20"/>
          <p:cNvSpPr txBox="1"/>
          <p:nvPr>
            <p:ph idx="1" type="body"/>
          </p:nvPr>
        </p:nvSpPr>
        <p:spPr>
          <a:xfrm>
            <a:off x="7256101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Perimeter Security</a:t>
            </a:r>
            <a:endParaRPr b="1" sz="1200"/>
          </a:p>
        </p:txBody>
      </p:sp>
      <p:sp>
        <p:nvSpPr>
          <p:cNvPr id="98" name="Google Shape;98;g3134e4ba34f_0_20"/>
          <p:cNvSpPr txBox="1"/>
          <p:nvPr>
            <p:ph idx="1" type="body"/>
          </p:nvPr>
        </p:nvSpPr>
        <p:spPr>
          <a:xfrm>
            <a:off x="4965900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Predictive </a:t>
            </a:r>
            <a:endParaRPr b="1"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Threat Analysis</a:t>
            </a:r>
            <a:endParaRPr b="1" sz="1200"/>
          </a:p>
        </p:txBody>
      </p:sp>
      <p:pic>
        <p:nvPicPr>
          <p:cNvPr id="99" name="Google Shape;99;g3134e4ba34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300" y="3004625"/>
            <a:ext cx="1186125" cy="9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134e4ba34f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750" y="2836903"/>
            <a:ext cx="1409575" cy="128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134e4ba34f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113" y="2881950"/>
            <a:ext cx="1225296" cy="11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134e4ba34f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16208" y="2817312"/>
            <a:ext cx="942567" cy="13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134e4ba34f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5235" y="2855648"/>
            <a:ext cx="1188720" cy="124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34e4ba34f_0_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AI-driven Outcomes</a:t>
            </a:r>
            <a:endParaRPr/>
          </a:p>
        </p:txBody>
      </p:sp>
      <p:sp>
        <p:nvSpPr>
          <p:cNvPr id="110" name="Google Shape;110;g3134e4ba34f_0_46"/>
          <p:cNvSpPr txBox="1"/>
          <p:nvPr>
            <p:ph idx="1" type="body"/>
          </p:nvPr>
        </p:nvSpPr>
        <p:spPr>
          <a:xfrm>
            <a:off x="1368592" y="4612875"/>
            <a:ext cx="17064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Reactive to Proactive Risk Mitigation</a:t>
            </a:r>
            <a:endParaRPr b="1" sz="1200"/>
          </a:p>
        </p:txBody>
      </p:sp>
      <p:sp>
        <p:nvSpPr>
          <p:cNvPr id="111" name="Google Shape;111;g3134e4ba34f_0_46"/>
          <p:cNvSpPr txBox="1"/>
          <p:nvPr>
            <p:ph idx="1" type="body"/>
          </p:nvPr>
        </p:nvSpPr>
        <p:spPr>
          <a:xfrm>
            <a:off x="3674506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Accelerated </a:t>
            </a:r>
            <a:endParaRPr b="1"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Threat Response</a:t>
            </a:r>
            <a:endParaRPr b="1" sz="1200"/>
          </a:p>
        </p:txBody>
      </p:sp>
      <p:sp>
        <p:nvSpPr>
          <p:cNvPr id="112" name="Google Shape;112;g3134e4ba34f_0_46"/>
          <p:cNvSpPr txBox="1"/>
          <p:nvPr>
            <p:ph idx="1" type="body"/>
          </p:nvPr>
        </p:nvSpPr>
        <p:spPr>
          <a:xfrm>
            <a:off x="8840083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Operational</a:t>
            </a:r>
            <a:endParaRPr b="1"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Efficiency</a:t>
            </a:r>
            <a:endParaRPr b="1" sz="1200"/>
          </a:p>
        </p:txBody>
      </p:sp>
      <p:sp>
        <p:nvSpPr>
          <p:cNvPr id="113" name="Google Shape;113;g3134e4ba34f_0_46"/>
          <p:cNvSpPr txBox="1"/>
          <p:nvPr>
            <p:ph idx="1" type="body"/>
          </p:nvPr>
        </p:nvSpPr>
        <p:spPr>
          <a:xfrm>
            <a:off x="6257294" y="4612875"/>
            <a:ext cx="1983300" cy="29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Data-driven</a:t>
            </a:r>
            <a:endParaRPr b="1" sz="12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Decision Making</a:t>
            </a:r>
            <a:endParaRPr b="1" sz="1200"/>
          </a:p>
        </p:txBody>
      </p:sp>
      <p:pic>
        <p:nvPicPr>
          <p:cNvPr id="114" name="Google Shape;114;g3134e4ba34f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075" y="24717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134e4ba34f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1225" y="2547013"/>
            <a:ext cx="1682496" cy="135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134e4ba34f_0_46" title="arrow proactiv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8925" y="22374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134e4ba34f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56071" y="2562275"/>
            <a:ext cx="1828800" cy="164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34e4ba34f_0_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 of AI</a:t>
            </a:r>
            <a:endParaRPr/>
          </a:p>
        </p:txBody>
      </p:sp>
      <p:pic>
        <p:nvPicPr>
          <p:cNvPr id="124" name="Google Shape;124;g3134e4ba34f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350" y="1857975"/>
            <a:ext cx="58293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34e4ba34f_0_76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uncovers hidden insights within existing 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Props1.xml><?xml version="1.0" encoding="utf-8"?>
<ds:datastoreItem xmlns:ds="http://schemas.openxmlformats.org/officeDocument/2006/customXml" ds:itemID="{FC49BB8C-963C-4C94-8E70-E8B0A913B846}"/>
</file>

<file path=customXml/itemProps2.xml><?xml version="1.0" encoding="utf-8"?>
<ds:datastoreItem xmlns:ds="http://schemas.openxmlformats.org/officeDocument/2006/customXml" ds:itemID="{9A3D0C28-172E-41E4-B353-CEBE7EAC584B}"/>
</file>

<file path=customXml/itemProps3.xml><?xml version="1.0" encoding="utf-8"?>
<ds:datastoreItem xmlns:ds="http://schemas.openxmlformats.org/officeDocument/2006/customXml" ds:itemID="{D777660A-28CD-48EF-848A-6DB5A8E9BDFA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Ferrer, Mayu (RX-MNL)</dc:creator>
  <dcterms:created xsi:type="dcterms:W3CDTF">2024-05-24T13:59:25Z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